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8" r:id="rId1"/>
    <p:sldMasterId id="2147483770" r:id="rId2"/>
    <p:sldMasterId id="2147483866" r:id="rId3"/>
    <p:sldMasterId id="2147483868" r:id="rId4"/>
    <p:sldMasterId id="2147483920" r:id="rId5"/>
  </p:sldMasterIdLst>
  <p:notesMasterIdLst>
    <p:notesMasterId r:id="rId14"/>
  </p:notesMasterIdLst>
  <p:sldIdLst>
    <p:sldId id="1574" r:id="rId6"/>
    <p:sldId id="282" r:id="rId7"/>
    <p:sldId id="4385" r:id="rId8"/>
    <p:sldId id="4386" r:id="rId9"/>
    <p:sldId id="4388" r:id="rId10"/>
    <p:sldId id="4389" r:id="rId11"/>
    <p:sldId id="4390" r:id="rId12"/>
    <p:sldId id="438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122B2-BCCD-4B10-B3F6-9132E1089F84}">
  <a:tblStyle styleId="{BF2122B2-BCCD-4B10-B3F6-9132E1089F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242" autoAdjust="0"/>
  </p:normalViewPr>
  <p:slideViewPr>
    <p:cSldViewPr snapToGrid="0">
      <p:cViewPr varScale="1">
        <p:scale>
          <a:sx n="68" d="100"/>
          <a:sy n="68" d="100"/>
        </p:scale>
        <p:origin x="1192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Workflow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Sheet1!$B$1:$B$12</c:f>
              <c:numCache>
                <c:formatCode>General</c:formatCode>
                <c:ptCount val="12"/>
                <c:pt idx="0">
                  <c:v>10</c:v>
                </c:pt>
                <c:pt idx="1">
                  <c:v>20</c:v>
                </c:pt>
                <c:pt idx="2">
                  <c:v>40</c:v>
                </c:pt>
                <c:pt idx="3">
                  <c:v>80</c:v>
                </c:pt>
                <c:pt idx="4">
                  <c:v>100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100</c:v>
                </c:pt>
                <c:pt idx="10">
                  <c:v>80</c:v>
                </c:pt>
                <c:pt idx="11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59-4A9F-B86D-196F447A9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1114320"/>
        <c:axId val="201110992"/>
      </c:lineChart>
      <c:catAx>
        <c:axId val="2011143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10992"/>
        <c:crosses val="autoZero"/>
        <c:auto val="1"/>
        <c:lblAlgn val="ctr"/>
        <c:lblOffset val="100"/>
        <c:noMultiLvlLbl val="0"/>
      </c:catAx>
      <c:valAx>
        <c:axId val="20111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1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68b6c819e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f68b6c819e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3" name="Google Shape;723;gf68b6c819e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61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f68b6c819e_2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gf68b6c819e_2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Avoid the peak &amp; troughs </a:t>
            </a:r>
          </a:p>
        </p:txBody>
      </p:sp>
      <p:sp>
        <p:nvSpPr>
          <p:cNvPr id="742" name="Google Shape;742;gf68b6c819e_2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41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List and review websites</a:t>
            </a:r>
          </a:p>
        </p:txBody>
      </p:sp>
    </p:spTree>
    <p:extLst>
      <p:ext uri="{BB962C8B-B14F-4D97-AF65-F5344CB8AC3E}">
        <p14:creationId xmlns:p14="http://schemas.microsoft.com/office/powerpoint/2010/main" val="175746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Score your own website – action points?</a:t>
            </a:r>
          </a:p>
        </p:txBody>
      </p:sp>
    </p:spTree>
    <p:extLst>
      <p:ext uri="{BB962C8B-B14F-4D97-AF65-F5344CB8AC3E}">
        <p14:creationId xmlns:p14="http://schemas.microsoft.com/office/powerpoint/2010/main" val="404431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/>
              <a:t>Field team?</a:t>
            </a:r>
          </a:p>
          <a:p>
            <a:pPr marL="158750" indent="0">
              <a:buNone/>
            </a:pPr>
            <a:r>
              <a:rPr lang="en-GB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58973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f68b6c819e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f68b6c819e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3" name="Google Shape;723;gf68b6c819e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578223" y="2402542"/>
            <a:ext cx="7839635" cy="70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578224" y="3110753"/>
            <a:ext cx="6858000" cy="52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0"/>
          <p:cNvSpPr txBox="1">
            <a:spLocks noGrp="1"/>
          </p:cNvSpPr>
          <p:nvPr>
            <p:ph type="ctrTitle"/>
          </p:nvPr>
        </p:nvSpPr>
        <p:spPr>
          <a:xfrm>
            <a:off x="614081" y="543906"/>
            <a:ext cx="7920319" cy="65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4000" b="0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0"/>
          <p:cNvSpPr txBox="1">
            <a:spLocks noGrp="1"/>
          </p:cNvSpPr>
          <p:nvPr>
            <p:ph type="subTitle" idx="1"/>
          </p:nvPr>
        </p:nvSpPr>
        <p:spPr>
          <a:xfrm>
            <a:off x="614081" y="1268924"/>
            <a:ext cx="7920319" cy="264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b="0" i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52" y="504930"/>
            <a:ext cx="4379259" cy="1386623"/>
          </a:xfrm>
        </p:spPr>
        <p:txBody>
          <a:bodyPr anchor="t" anchorCtr="0">
            <a:noAutofit/>
          </a:bodyPr>
          <a:lstStyle>
            <a:lvl1pPr algn="l">
              <a:defRPr sz="4000" b="0">
                <a:solidFill>
                  <a:srgbClr val="75C1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153" y="1899608"/>
            <a:ext cx="4242545" cy="1784886"/>
          </a:xfr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1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647" y="3065019"/>
            <a:ext cx="2720788" cy="4133640"/>
          </a:xfrm>
        </p:spPr>
        <p:txBody>
          <a:bodyPr anchor="t" anchorCtr="0">
            <a:noAutofit/>
          </a:bodyPr>
          <a:lstStyle>
            <a:lvl1pPr algn="l"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2207" y="3208455"/>
            <a:ext cx="4242545" cy="3406378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7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081" y="543906"/>
            <a:ext cx="7920319" cy="657365"/>
          </a:xfrm>
        </p:spPr>
        <p:txBody>
          <a:bodyPr anchor="t" anchorCtr="0">
            <a:noAutofit/>
          </a:bodyPr>
          <a:lstStyle>
            <a:lvl1pPr algn="l">
              <a:defRPr sz="4000" b="0">
                <a:solidFill>
                  <a:srgbClr val="75C1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081" y="1268924"/>
            <a:ext cx="7920319" cy="264865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3">
            <a:alphaModFix/>
          </a:blip>
          <a:srcRect t="-1" b="35419"/>
          <a:stretch/>
        </p:blipFill>
        <p:spPr>
          <a:xfrm>
            <a:off x="-44823" y="1183500"/>
            <a:ext cx="9197788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-131975" y="0"/>
            <a:ext cx="9445657" cy="17993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2213105"/>
            <a:ext cx="7886700" cy="241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131975" y="4383740"/>
            <a:ext cx="9445657" cy="547003"/>
          </a:xfrm>
          <a:prstGeom prst="rect">
            <a:avLst/>
          </a:prstGeom>
          <a:solidFill>
            <a:srgbClr val="B8BA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28650" y="4479264"/>
            <a:ext cx="2885515" cy="3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thecfn.org.uk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650" y="413726"/>
            <a:ext cx="2438400" cy="1003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9"/>
          <p:cNvPicPr preferRelativeResize="0"/>
          <p:nvPr/>
        </p:nvPicPr>
        <p:blipFill rotWithShape="1">
          <a:blip r:embed="rId3">
            <a:alphaModFix/>
          </a:blip>
          <a:srcRect t="44128" b="44128"/>
          <a:stretch/>
        </p:blipFill>
        <p:spPr>
          <a:xfrm>
            <a:off x="-35858" y="4454125"/>
            <a:ext cx="91977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9"/>
          <p:cNvSpPr/>
          <p:nvPr/>
        </p:nvSpPr>
        <p:spPr>
          <a:xfrm>
            <a:off x="-53788" y="4383740"/>
            <a:ext cx="9260541" cy="547003"/>
          </a:xfrm>
          <a:prstGeom prst="rect">
            <a:avLst/>
          </a:prstGeom>
          <a:solidFill>
            <a:srgbClr val="B8BABC"/>
          </a:solidFill>
          <a:ln>
            <a:noFill/>
          </a:ln>
          <a:effectLst>
            <a:outerShdw blurRad="88900" dist="38100" dir="5400000" sx="101000" sy="101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9"/>
          <p:cNvSpPr txBox="1"/>
          <p:nvPr/>
        </p:nvSpPr>
        <p:spPr>
          <a:xfrm>
            <a:off x="628650" y="4479264"/>
            <a:ext cx="2885515" cy="3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thecfn.org.uk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9"/>
          <p:cNvSpPr txBox="1">
            <a:spLocks noGrp="1"/>
          </p:cNvSpPr>
          <p:nvPr>
            <p:ph type="title"/>
          </p:nvPr>
        </p:nvSpPr>
        <p:spPr>
          <a:xfrm>
            <a:off x="628650" y="551750"/>
            <a:ext cx="7886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5" name="Google Shape;335;p59"/>
          <p:cNvSpPr txBox="1">
            <a:spLocks noGrp="1"/>
          </p:cNvSpPr>
          <p:nvPr>
            <p:ph type="body" idx="1"/>
          </p:nvPr>
        </p:nvSpPr>
        <p:spPr>
          <a:xfrm>
            <a:off x="628650" y="1281950"/>
            <a:ext cx="7886699" cy="259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703F61-B948-4C42-9ED0-68CA590E8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272" r="6261"/>
          <a:stretch/>
        </p:blipFill>
        <p:spPr>
          <a:xfrm>
            <a:off x="3469342" y="-29159"/>
            <a:ext cx="5745600" cy="5208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DE6F19-692B-AD49-A422-0808E50FB35E}"/>
              </a:ext>
            </a:extLst>
          </p:cNvPr>
          <p:cNvSpPr/>
          <p:nvPr userDrawn="1"/>
        </p:nvSpPr>
        <p:spPr>
          <a:xfrm>
            <a:off x="0" y="0"/>
            <a:ext cx="558501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77800"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551750"/>
            <a:ext cx="4535022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879996"/>
            <a:ext cx="4535021" cy="281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75C1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703F61-B948-4C42-9ED0-68CA590E8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DE6F19-692B-AD49-A422-0808E50FB35E}"/>
              </a:ext>
            </a:extLst>
          </p:cNvPr>
          <p:cNvSpPr/>
          <p:nvPr userDrawn="1"/>
        </p:nvSpPr>
        <p:spPr>
          <a:xfrm>
            <a:off x="3558988" y="0"/>
            <a:ext cx="558501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77800"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0328" y="551750"/>
            <a:ext cx="4535022" cy="994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0328" y="1879996"/>
            <a:ext cx="4535021" cy="281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6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29E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91E85B-3FD3-F04F-B31B-B5727B916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4128" b="44128"/>
          <a:stretch/>
        </p:blipFill>
        <p:spPr>
          <a:xfrm>
            <a:off x="-35858" y="4454125"/>
            <a:ext cx="9197788" cy="72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70E349-C774-6742-9720-FBFC9C39148B}"/>
              </a:ext>
            </a:extLst>
          </p:cNvPr>
          <p:cNvSpPr/>
          <p:nvPr userDrawn="1"/>
        </p:nvSpPr>
        <p:spPr>
          <a:xfrm>
            <a:off x="-53788" y="4383740"/>
            <a:ext cx="9260541" cy="547003"/>
          </a:xfrm>
          <a:prstGeom prst="rect">
            <a:avLst/>
          </a:prstGeom>
          <a:solidFill>
            <a:srgbClr val="B8BABC"/>
          </a:solidFill>
          <a:ln>
            <a:noFill/>
          </a:ln>
          <a:effectLst>
            <a:outerShdw blurRad="889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074F34-93D2-9F44-8DFE-77A955EA8DEF}"/>
              </a:ext>
            </a:extLst>
          </p:cNvPr>
          <p:cNvSpPr txBox="1">
            <a:spLocks/>
          </p:cNvSpPr>
          <p:nvPr userDrawn="1"/>
        </p:nvSpPr>
        <p:spPr>
          <a:xfrm>
            <a:off x="628650" y="4479264"/>
            <a:ext cx="2885515" cy="390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 err="1"/>
              <a:t>thecfn.org.uk</a:t>
            </a:r>
            <a:endParaRPr lang="en-US" sz="2000" b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1750"/>
            <a:ext cx="7886700" cy="647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1950"/>
            <a:ext cx="7886699" cy="259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0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75C1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75C14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5C14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5C14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5C14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5C14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hopfleming.co.uk/services/corporate-finance" TargetMode="External"/><Relationship Id="rId2" Type="http://schemas.openxmlformats.org/officeDocument/2006/relationships/hyperlink" Target="https://www.linkedin.com/in/lee-humble-6b24761b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8"/>
          <p:cNvSpPr txBox="1">
            <a:spLocks noGrp="1"/>
          </p:cNvSpPr>
          <p:nvPr>
            <p:ph type="ctrTitle"/>
          </p:nvPr>
        </p:nvSpPr>
        <p:spPr>
          <a:xfrm>
            <a:off x="578223" y="2402542"/>
            <a:ext cx="7839635" cy="70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GB" dirty="0"/>
              <a:t>Winning more work</a:t>
            </a:r>
            <a:endParaRPr dirty="0"/>
          </a:p>
        </p:txBody>
      </p:sp>
      <p:sp>
        <p:nvSpPr>
          <p:cNvPr id="726" name="Google Shape;726;p128"/>
          <p:cNvSpPr txBox="1">
            <a:spLocks noGrp="1"/>
          </p:cNvSpPr>
          <p:nvPr>
            <p:ph type="subTitle" idx="1"/>
          </p:nvPr>
        </p:nvSpPr>
        <p:spPr>
          <a:xfrm>
            <a:off x="578224" y="3589468"/>
            <a:ext cx="6858000" cy="70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dirty="0"/>
              <a:t>kirsty@TheCFN.org.uk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156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80D2D5-775F-4441-92E9-D04A5B35A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692035"/>
              </p:ext>
            </p:extLst>
          </p:nvPr>
        </p:nvGraphicFramePr>
        <p:xfrm>
          <a:off x="1409700" y="638175"/>
          <a:ext cx="596265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37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F22C55-3AA2-D041-0D72-B0C325CC1891}"/>
              </a:ext>
            </a:extLst>
          </p:cNvPr>
          <p:cNvSpPr txBox="1">
            <a:spLocks/>
          </p:cNvSpPr>
          <p:nvPr/>
        </p:nvSpPr>
        <p:spPr>
          <a:xfrm>
            <a:off x="3792179" y="376638"/>
            <a:ext cx="5073041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tabLst/>
              <a:defRPr/>
            </a:pPr>
            <a:r>
              <a:rPr lang="en-GB" sz="3600" dirty="0">
                <a:solidFill>
                  <a:schemeClr val="tx1"/>
                </a:solidFill>
              </a:rPr>
              <a:t>Competitor Review</a:t>
            </a:r>
            <a:endParaRPr kumimoji="0" lang="en-GB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E433C6-C80F-E69A-9B38-DE9F8C475FB7}"/>
              </a:ext>
            </a:extLst>
          </p:cNvPr>
          <p:cNvSpPr txBox="1">
            <a:spLocks/>
          </p:cNvSpPr>
          <p:nvPr/>
        </p:nvSpPr>
        <p:spPr>
          <a:xfrm>
            <a:off x="3792179" y="1101656"/>
            <a:ext cx="5073041" cy="347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0" indent="-457200">
              <a:buFont typeface="Arial" panose="020B0604020202020204" pitchFamily="34" charset="0"/>
              <a:buChar char="•"/>
            </a:pPr>
            <a:r>
              <a:rPr lang="en-GB" dirty="0"/>
              <a:t>Clients’ contacts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GB" dirty="0"/>
              <a:t>Potential clients’ contacts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GB" dirty="0"/>
              <a:t>Award winners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GB" dirty="0"/>
              <a:t>In the press </a:t>
            </a:r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GB" dirty="0"/>
              <a:t>Word of mouth</a:t>
            </a:r>
          </a:p>
        </p:txBody>
      </p:sp>
    </p:spTree>
    <p:extLst>
      <p:ext uri="{BB962C8B-B14F-4D97-AF65-F5344CB8AC3E}">
        <p14:creationId xmlns:p14="http://schemas.microsoft.com/office/powerpoint/2010/main" val="314073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F22C55-3AA2-D041-0D72-B0C325CC1891}"/>
              </a:ext>
            </a:extLst>
          </p:cNvPr>
          <p:cNvSpPr txBox="1">
            <a:spLocks/>
          </p:cNvSpPr>
          <p:nvPr/>
        </p:nvSpPr>
        <p:spPr>
          <a:xfrm>
            <a:off x="3792179" y="376638"/>
            <a:ext cx="5073041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tabLst/>
              <a:defRPr/>
            </a:pPr>
            <a:r>
              <a:rPr lang="en-GB" sz="3600" dirty="0">
                <a:solidFill>
                  <a:schemeClr val="tx1"/>
                </a:solidFill>
              </a:rPr>
              <a:t>Competitor Review</a:t>
            </a:r>
            <a:endParaRPr kumimoji="0" lang="en-GB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E433C6-C80F-E69A-9B38-DE9F8C475FB7}"/>
              </a:ext>
            </a:extLst>
          </p:cNvPr>
          <p:cNvSpPr txBox="1">
            <a:spLocks/>
          </p:cNvSpPr>
          <p:nvPr/>
        </p:nvSpPr>
        <p:spPr>
          <a:xfrm>
            <a:off x="3792179" y="1101656"/>
            <a:ext cx="5073041" cy="347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0" indent="-457200">
              <a:buFont typeface="Arial" panose="020B0604020202020204" pitchFamily="34" charset="0"/>
              <a:buChar char="•"/>
            </a:pPr>
            <a:r>
              <a:rPr lang="en-GB" dirty="0"/>
              <a:t>Lee Humble, Tait Walker now </a:t>
            </a:r>
            <a:r>
              <a:rPr lang="en-GB" dirty="0" err="1"/>
              <a:t>Azets</a:t>
            </a:r>
            <a:r>
              <a:rPr lang="en-GB" dirty="0"/>
              <a:t> - </a:t>
            </a:r>
            <a:r>
              <a:rPr lang="en-GB" dirty="0" err="1">
                <a:hlinkClick r:id="rId2"/>
              </a:rPr>
              <a:t>linkedin</a:t>
            </a:r>
            <a:endParaRPr lang="en-GB" dirty="0"/>
          </a:p>
          <a:p>
            <a:pPr marL="50800" indent="0"/>
            <a:endParaRPr lang="en-GB" dirty="0"/>
          </a:p>
          <a:p>
            <a:pPr marL="508000" indent="-457200">
              <a:buFont typeface="Arial" panose="020B0604020202020204" pitchFamily="34" charset="0"/>
              <a:buChar char="•"/>
            </a:pPr>
            <a:r>
              <a:rPr lang="en-GB" dirty="0"/>
              <a:t>Bishop Fleming - </a:t>
            </a:r>
            <a:r>
              <a:rPr lang="en-GB" dirty="0">
                <a:hlinkClick r:id="rId3"/>
              </a:rPr>
              <a:t>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09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F22C55-3AA2-D041-0D72-B0C325CC1891}"/>
              </a:ext>
            </a:extLst>
          </p:cNvPr>
          <p:cNvSpPr txBox="1">
            <a:spLocks/>
          </p:cNvSpPr>
          <p:nvPr/>
        </p:nvSpPr>
        <p:spPr>
          <a:xfrm>
            <a:off x="3792179" y="376638"/>
            <a:ext cx="5073041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tabLst/>
              <a:defRPr/>
            </a:pPr>
            <a:r>
              <a:rPr lang="en-GB" sz="3600" dirty="0">
                <a:solidFill>
                  <a:schemeClr val="tx1"/>
                </a:solidFill>
              </a:rPr>
              <a:t>CF pages on websites</a:t>
            </a:r>
            <a:endParaRPr kumimoji="0" lang="en-GB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E433C6-C80F-E69A-9B38-DE9F8C475FB7}"/>
              </a:ext>
            </a:extLst>
          </p:cNvPr>
          <p:cNvSpPr txBox="1">
            <a:spLocks/>
          </p:cNvSpPr>
          <p:nvPr/>
        </p:nvSpPr>
        <p:spPr>
          <a:xfrm>
            <a:off x="3792179" y="1101656"/>
            <a:ext cx="5351821" cy="347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65150" indent="-514350">
              <a:buFont typeface="+mj-lt"/>
              <a:buAutoNum type="arabicPeriod"/>
            </a:pPr>
            <a:r>
              <a:rPr lang="en-GB" dirty="0"/>
              <a:t>Corporate finance products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Tombstones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Case studies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Testimonials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Articles/blogs 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Some blogs with private links?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8876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3F22C55-3AA2-D041-0D72-B0C325CC1891}"/>
              </a:ext>
            </a:extLst>
          </p:cNvPr>
          <p:cNvSpPr txBox="1">
            <a:spLocks/>
          </p:cNvSpPr>
          <p:nvPr/>
        </p:nvSpPr>
        <p:spPr>
          <a:xfrm>
            <a:off x="3792179" y="376638"/>
            <a:ext cx="5073041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75C1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C142"/>
              </a:buClr>
              <a:buSzPts val="4000"/>
              <a:buFont typeface="Arial"/>
              <a:buNone/>
              <a:tabLst/>
              <a:defRPr/>
            </a:pPr>
            <a:r>
              <a:rPr lang="en-GB" sz="3600" dirty="0">
                <a:solidFill>
                  <a:schemeClr val="tx1"/>
                </a:solidFill>
              </a:rPr>
              <a:t>Standard Proposals</a:t>
            </a:r>
            <a:endParaRPr kumimoji="0" lang="en-GB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E433C6-C80F-E69A-9B38-DE9F8C475FB7}"/>
              </a:ext>
            </a:extLst>
          </p:cNvPr>
          <p:cNvSpPr txBox="1">
            <a:spLocks/>
          </p:cNvSpPr>
          <p:nvPr/>
        </p:nvSpPr>
        <p:spPr>
          <a:xfrm>
            <a:off x="3792179" y="1101656"/>
            <a:ext cx="5073041" cy="3470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C14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C14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65150" indent="-514350">
              <a:buFont typeface="+mj-lt"/>
              <a:buAutoNum type="arabicPeriod"/>
            </a:pPr>
            <a:r>
              <a:rPr lang="en-GB" dirty="0"/>
              <a:t>The service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Timescales/timetable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Fees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Case studies/testimonials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Contact details/next steps</a:t>
            </a:r>
          </a:p>
        </p:txBody>
      </p:sp>
    </p:spTree>
    <p:extLst>
      <p:ext uri="{BB962C8B-B14F-4D97-AF65-F5344CB8AC3E}">
        <p14:creationId xmlns:p14="http://schemas.microsoft.com/office/powerpoint/2010/main" val="224687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8DF3-3475-8E6A-A084-267A28740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081" y="443545"/>
            <a:ext cx="7920319" cy="657365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What’s stopping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B390B-9C20-8D09-5D06-7ABD94EA9C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GB" dirty="0"/>
              <a:t>Short term resource</a:t>
            </a:r>
          </a:p>
          <a:p>
            <a:pPr marL="565150" indent="-514350">
              <a:buFont typeface="+mj-lt"/>
              <a:buAutoNum type="arabicPeriod"/>
            </a:pPr>
            <a:r>
              <a:rPr lang="en-GB" dirty="0"/>
              <a:t>Long term resource</a:t>
            </a:r>
          </a:p>
        </p:txBody>
      </p:sp>
    </p:spTree>
    <p:extLst>
      <p:ext uri="{BB962C8B-B14F-4D97-AF65-F5344CB8AC3E}">
        <p14:creationId xmlns:p14="http://schemas.microsoft.com/office/powerpoint/2010/main" val="83042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8"/>
          <p:cNvSpPr txBox="1">
            <a:spLocks noGrp="1"/>
          </p:cNvSpPr>
          <p:nvPr>
            <p:ph type="ctrTitle"/>
          </p:nvPr>
        </p:nvSpPr>
        <p:spPr>
          <a:xfrm>
            <a:off x="578223" y="2402542"/>
            <a:ext cx="7839635" cy="70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GB" dirty="0"/>
              <a:t>Winning more work</a:t>
            </a:r>
            <a:endParaRPr dirty="0"/>
          </a:p>
        </p:txBody>
      </p:sp>
      <p:sp>
        <p:nvSpPr>
          <p:cNvPr id="726" name="Google Shape;726;p128"/>
          <p:cNvSpPr txBox="1">
            <a:spLocks noGrp="1"/>
          </p:cNvSpPr>
          <p:nvPr>
            <p:ph type="subTitle" idx="1"/>
          </p:nvPr>
        </p:nvSpPr>
        <p:spPr>
          <a:xfrm>
            <a:off x="578224" y="3589468"/>
            <a:ext cx="6858000" cy="70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dirty="0"/>
              <a:t>kirsty@TheCFN.org.uk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50018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er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lt Titl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ner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13784</TotalTime>
  <Words>125</Words>
  <Application>Microsoft Office PowerPoint</Application>
  <PresentationFormat>On-screen Show (16:9)</PresentationFormat>
  <Paragraphs>40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Arial</vt:lpstr>
      <vt:lpstr>Cover</vt:lpstr>
      <vt:lpstr>Inner1</vt:lpstr>
      <vt:lpstr>1_Alt Title1</vt:lpstr>
      <vt:lpstr>1_Title1</vt:lpstr>
      <vt:lpstr>1_Inner1</vt:lpstr>
      <vt:lpstr>Winning more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stopping you?</vt:lpstr>
      <vt:lpstr>Winning more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past, present &amp; future</dc:title>
  <dc:creator>Kirsty McGregor</dc:creator>
  <cp:lastModifiedBy>Kirsty McGregor</cp:lastModifiedBy>
  <cp:revision>48</cp:revision>
  <dcterms:modified xsi:type="dcterms:W3CDTF">2022-10-08T13:27:31Z</dcterms:modified>
</cp:coreProperties>
</file>