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322" r:id="rId5"/>
    <p:sldId id="325" r:id="rId6"/>
    <p:sldId id="263" r:id="rId7"/>
    <p:sldId id="264" r:id="rId8"/>
    <p:sldId id="303" r:id="rId9"/>
    <p:sldId id="304" r:id="rId10"/>
    <p:sldId id="282" r:id="rId11"/>
    <p:sldId id="309" r:id="rId12"/>
    <p:sldId id="294" r:id="rId13"/>
    <p:sldId id="321" r:id="rId14"/>
    <p:sldId id="323" r:id="rId15"/>
    <p:sldId id="324" r:id="rId16"/>
    <p:sldId id="326" r:id="rId17"/>
    <p:sldId id="293" r:id="rId18"/>
    <p:sldId id="300" r:id="rId19"/>
  </p:sldIdLst>
  <p:sldSz cx="9144000" cy="6858000" type="screen4x3"/>
  <p:notesSz cx="68119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56">
          <p15:clr>
            <a:srgbClr val="A4A3A4"/>
          </p15:clr>
        </p15:guide>
        <p15:guide id="2" pos="5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226"/>
    <a:srgbClr val="9FC119"/>
    <a:srgbClr val="12215E"/>
    <a:srgbClr val="EC7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1516" y="44"/>
      </p:cViewPr>
      <p:guideLst>
        <p:guide orient="horz" pos="3356"/>
        <p:guide pos="5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9A738-3B95-497C-BA6C-CDCEA7BD0FC8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16E92-8DDF-438D-A4E1-FEC8D6CB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89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SXL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36FC-42CB-4318-B3CF-D2B0CD8A20F6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02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SXL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D36FC-42CB-4318-B3CF-D2B0CD8A20F6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20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SXL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5452-59D7-4CF3-A76F-E515F132B830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5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63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1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3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8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1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7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4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2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3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1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EBF4F3-FEA6-7F41-95A9-3092E81089F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4900-2123-1640-AEAC-BD678B4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6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 Footer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2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 Foot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2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P Backgrou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346" y="3471457"/>
            <a:ext cx="7650783" cy="139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EC7723"/>
                </a:solidFill>
                <a:latin typeface="Museo 500"/>
                <a:cs typeface="Museo 500"/>
              </a:rPr>
              <a:t>A Presentation to The Corporate Finance Network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latin typeface="Museo 500"/>
                <a:cs typeface="Museo 500"/>
              </a:rPr>
              <a:t>The importance of IP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solidFill>
                  <a:schemeClr val="bg1"/>
                </a:solidFill>
                <a:latin typeface="Museo 500"/>
                <a:cs typeface="Museo 500"/>
              </a:rPr>
              <a:t>06 October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F7A0D-CE7D-4929-9656-7ED40E99CBD7}"/>
              </a:ext>
            </a:extLst>
          </p:cNvPr>
          <p:cNvSpPr txBox="1"/>
          <p:nvPr/>
        </p:nvSpPr>
        <p:spPr>
          <a:xfrm>
            <a:off x="791673" y="5653847"/>
            <a:ext cx="7560654" cy="2985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12215E"/>
                </a:solidFill>
                <a:latin typeface="Museo 300" pitchFamily="50" charset="0"/>
                <a:cs typeface="Verdana"/>
              </a:rPr>
              <a:t>Rosalyn Newsome, Partner, Chartered Trade Mark Attorney</a:t>
            </a:r>
          </a:p>
        </p:txBody>
      </p:sp>
    </p:spTree>
    <p:extLst>
      <p:ext uri="{BB962C8B-B14F-4D97-AF65-F5344CB8AC3E}">
        <p14:creationId xmlns:p14="http://schemas.microsoft.com/office/powerpoint/2010/main" val="152942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19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12215E"/>
                </a:solidFill>
                <a:latin typeface="Museo 500"/>
                <a:cs typeface="Museo 500"/>
              </a:rPr>
              <a:t>Types of IP: </a:t>
            </a:r>
            <a:r>
              <a:rPr lang="en-GB" dirty="0">
                <a:solidFill>
                  <a:srgbClr val="12215E"/>
                </a:solidFill>
                <a:latin typeface="Museo 500" pitchFamily="50" charset="0"/>
              </a:rPr>
              <a:t>Copyright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599" y="1297564"/>
            <a:ext cx="7978775" cy="4525963"/>
          </a:xfrm>
        </p:spPr>
        <p:txBody>
          <a:bodyPr/>
          <a:lstStyle/>
          <a:p>
            <a:pPr marL="0" indent="0">
              <a:buNone/>
            </a:pPr>
            <a:endParaRPr lang="en-GB" sz="1600" b="1" dirty="0">
              <a:solidFill>
                <a:srgbClr val="1221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automatic and ‘free’ right that does not need to be registered</a:t>
            </a:r>
          </a:p>
          <a:p>
            <a:endParaRPr lang="en-GB" sz="1600" dirty="0">
              <a:solidFill>
                <a:srgbClr val="1221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exists when someone creates an original work, providing that some skill or judgement is involved e.g.:</a:t>
            </a:r>
          </a:p>
          <a:p>
            <a:endParaRPr lang="en-GB" sz="1600" dirty="0">
              <a:solidFill>
                <a:srgbClr val="1221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Databases </a:t>
            </a:r>
          </a:p>
        </p:txBody>
      </p:sp>
      <p:sp>
        <p:nvSpPr>
          <p:cNvPr id="4" name="AutoShape 2" descr="Image result for john lewis Aldi man on the moon copyr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2" descr="Image result for copyr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4100" name="Picture 4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075238"/>
            <a:ext cx="692150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music no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336" y="2895600"/>
            <a:ext cx="957663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boo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5948" r="5176" b="3400"/>
          <a:stretch/>
        </p:blipFill>
        <p:spPr bwMode="auto">
          <a:xfrm>
            <a:off x="4557485" y="3140641"/>
            <a:ext cx="1349829" cy="9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45" y="4139406"/>
            <a:ext cx="1067181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movie theat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7" y="4748667"/>
            <a:ext cx="2229390" cy="125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67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8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rgbClr val="12215E"/>
                </a:solidFill>
                <a:latin typeface="Museo 500"/>
                <a:cs typeface="Museo 500"/>
              </a:rPr>
              <a:t>Other types of 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497" y="1276879"/>
            <a:ext cx="7426878" cy="4674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r>
              <a:rPr lang="en-US" sz="2800" dirty="0">
                <a:solidFill>
                  <a:srgbClr val="EC7723"/>
                </a:solidFill>
                <a:latin typeface="Verdana"/>
                <a:cs typeface="Verdana"/>
              </a:rPr>
              <a:t>Trade secrets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12215E"/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Anything that gives a business an advantage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Balance of patent/publish vs protect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Pandora’s box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For example: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Methods of manufacture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Recipes/compositions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Internal research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Client lists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Pricing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12215E"/>
              </a:solidFill>
              <a:latin typeface="Verdana"/>
              <a:cs typeface="Verdana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D9F8A61-961B-48C8-ABA6-D3DACF1A1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3" r="7963"/>
          <a:stretch/>
        </p:blipFill>
        <p:spPr bwMode="auto">
          <a:xfrm>
            <a:off x="3995936" y="3811313"/>
            <a:ext cx="1598232" cy="148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Image result for wd40">
            <a:extLst>
              <a:ext uri="{FF2B5EF4-FFF2-40B4-BE49-F238E27FC236}">
                <a16:creationId xmlns:a16="http://schemas.microsoft.com/office/drawing/2014/main" id="{20BC601C-D0C0-4F45-BB25-2EF1724B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47" y="2936149"/>
            <a:ext cx="1972456" cy="217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DA9B865-18DF-476B-B89E-A56CA54E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28" y="163596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26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12215E"/>
                </a:solidFill>
                <a:latin typeface="Museo 500" pitchFamily="50" charset="0"/>
                <a:ea typeface="Museo 500" pitchFamily="50" charset="0"/>
                <a:cs typeface="Museo 500" pitchFamily="50" charset="0"/>
              </a:rPr>
              <a:t>Why is IP important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56F89-FF68-4476-A505-782C9EBED179}"/>
              </a:ext>
            </a:extLst>
          </p:cNvPr>
          <p:cNvSpPr txBox="1"/>
          <p:nvPr/>
        </p:nvSpPr>
        <p:spPr>
          <a:xfrm>
            <a:off x="983410" y="1043797"/>
            <a:ext cx="6625087" cy="4903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EC7723"/>
                </a:solidFill>
                <a:latin typeface="Verdana"/>
                <a:cs typeface="Verdana"/>
              </a:rPr>
              <a:t>Commercialisation</a:t>
            </a: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 – supports a strong multiple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IP adds value, buyer pay a premium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Control – profit protection and generation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Who can use what, when and how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Growth – support business expansion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Franchising, diversification - CAUTION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Best practice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Importance of housekeeping, message it gives to potential buyers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endParaRPr lang="en-US" sz="2000" dirty="0">
              <a:solidFill>
                <a:srgbClr val="EC7723"/>
              </a:solidFill>
              <a:latin typeface="Verdana"/>
              <a:cs typeface="Verdana"/>
            </a:endParaRP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Graph on document with pen">
            <a:extLst>
              <a:ext uri="{FF2B5EF4-FFF2-40B4-BE49-F238E27FC236}">
                <a16:creationId xmlns:a16="http://schemas.microsoft.com/office/drawing/2014/main" id="{7FCAFCEA-01D0-4665-A87B-B7B883E3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284" y="1203673"/>
            <a:ext cx="1597152" cy="1064508"/>
          </a:xfrm>
          <a:prstGeom prst="rect">
            <a:avLst/>
          </a:prstGeom>
        </p:spPr>
      </p:pic>
      <p:pic>
        <p:nvPicPr>
          <p:cNvPr id="7" name="Picture 6" descr="Single emperor penguin">
            <a:extLst>
              <a:ext uri="{FF2B5EF4-FFF2-40B4-BE49-F238E27FC236}">
                <a16:creationId xmlns:a16="http://schemas.microsoft.com/office/drawing/2014/main" id="{50B6830E-2263-4571-B9AC-38D44BCE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284" y="3246833"/>
            <a:ext cx="1548244" cy="10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4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12215E"/>
                </a:solidFill>
                <a:latin typeface="Museo 500" pitchFamily="50" charset="0"/>
                <a:ea typeface="Museo 500" pitchFamily="50" charset="0"/>
                <a:cs typeface="Museo 500" pitchFamily="50" charset="0"/>
              </a:rPr>
              <a:t>Help your client - 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56F89-FF68-4476-A505-782C9EBED179}"/>
              </a:ext>
            </a:extLst>
          </p:cNvPr>
          <p:cNvSpPr txBox="1"/>
          <p:nvPr/>
        </p:nvSpPr>
        <p:spPr>
          <a:xfrm>
            <a:off x="983410" y="1043797"/>
            <a:ext cx="6625087" cy="538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>
              <a:solidFill>
                <a:srgbClr val="EC7723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Correctly identify and register the IP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Types of IP, which IP can be included on balance sheet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TM Registration £800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Ensure ownership of IP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Internally – Regular Audit – document potential ‘new’ IP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Externally – Are the official registers correct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Pitfalls – IP diverts to the Crown –be mindful of entity changes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Promote good housekeeping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Value of outsourcing due diligence – entity name changes, jurisdictional considerations, Brexit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Calendar flipping">
            <a:extLst>
              <a:ext uri="{FF2B5EF4-FFF2-40B4-BE49-F238E27FC236}">
                <a16:creationId xmlns:a16="http://schemas.microsoft.com/office/drawing/2014/main" id="{9532735F-E531-4488-A762-7F308ECA4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030" y="561878"/>
            <a:ext cx="1725168" cy="11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3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12215E"/>
                </a:solidFill>
                <a:latin typeface="Museo 500" pitchFamily="50" charset="0"/>
                <a:ea typeface="Museo 500" pitchFamily="50" charset="0"/>
                <a:cs typeface="Museo 500" pitchFamily="50" charset="0"/>
              </a:rPr>
              <a:t>Help your client for tomorrow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56F89-FF68-4476-A505-782C9EBED179}"/>
              </a:ext>
            </a:extLst>
          </p:cNvPr>
          <p:cNvSpPr txBox="1"/>
          <p:nvPr/>
        </p:nvSpPr>
        <p:spPr>
          <a:xfrm>
            <a:off x="983410" y="1043797"/>
            <a:ext cx="6625087" cy="500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>
              <a:solidFill>
                <a:srgbClr val="EC7723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Questions to ask…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>
              <a:solidFill>
                <a:srgbClr val="EC7723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Exit planning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Is the IP registered? Does the IP support business plan and expansion (scope and territory)? Is there an IP Brand Strategy? Has there been active IP enforcement?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Allow time to correct any deficiencies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Acquisition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What is the IP? Does seller actually own the IP? Is it valid? Does it support the valuation ?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A red pin is pinned on a calendar date">
            <a:extLst>
              <a:ext uri="{FF2B5EF4-FFF2-40B4-BE49-F238E27FC236}">
                <a16:creationId xmlns:a16="http://schemas.microsoft.com/office/drawing/2014/main" id="{F6A7CE01-E7B2-4BF3-AA58-C6A94A30D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641" y="963661"/>
            <a:ext cx="1535503" cy="10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67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12215E"/>
                </a:solidFill>
                <a:latin typeface="Museo 500" pitchFamily="50" charset="0"/>
                <a:ea typeface="Museo 500" pitchFamily="50" charset="0"/>
                <a:cs typeface="Museo 500" pitchFamily="50" charset="0"/>
              </a:rPr>
              <a:t>Examples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56F89-FF68-4476-A505-782C9EBED179}"/>
              </a:ext>
            </a:extLst>
          </p:cNvPr>
          <p:cNvSpPr txBox="1"/>
          <p:nvPr/>
        </p:nvSpPr>
        <p:spPr>
          <a:xfrm>
            <a:off x="983410" y="1043797"/>
            <a:ext cx="6625087" cy="560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>
              <a:solidFill>
                <a:srgbClr val="EC7723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Loss of TM Registration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Company had mark registered but didn’t renew the mark (10 year term), dates matter.  New application needed.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Dual branding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Business planning exit from supply agreement – IP of no use to either party going forward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Domain Name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Supplier had registered own domain which incorporated RTM but looking to exit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Jurisdiction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12215E"/>
                </a:solidFill>
                <a:latin typeface="Verdana"/>
                <a:cs typeface="Verdana"/>
              </a:rPr>
              <a:t>Brexit has created duplicated rights – problem if identical RTM is held  by 2 companies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endParaRPr lang="en-GB" sz="1400" dirty="0">
              <a:solidFill>
                <a:srgbClr val="12215E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Question marks in a line and one question mark is lit">
            <a:extLst>
              <a:ext uri="{FF2B5EF4-FFF2-40B4-BE49-F238E27FC236}">
                <a16:creationId xmlns:a16="http://schemas.microsoft.com/office/drawing/2014/main" id="{BF4950E6-4781-4EAF-9B93-B07E4E6C9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0" y="256525"/>
            <a:ext cx="2121408" cy="14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74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12215E"/>
                </a:solidFill>
                <a:latin typeface="Museo 500"/>
                <a:cs typeface="Museo 500"/>
              </a:rPr>
              <a:t>How I can help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2997" y="1321557"/>
            <a:ext cx="7426878" cy="3923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r>
              <a:rPr lang="en-US" sz="2000" dirty="0">
                <a:solidFill>
                  <a:srgbClr val="EC7723"/>
                </a:solidFill>
                <a:latin typeface="Verdana"/>
                <a:cs typeface="Verdana"/>
              </a:rPr>
              <a:t>IP is my specialism!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defRPr/>
            </a:pPr>
            <a:endParaRPr lang="en-GB" sz="1600" dirty="0">
              <a:solidFill>
                <a:srgbClr val="12215E"/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Brexit has complicated DD process – not enough to just check UK IPO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Fixed rate DD TM packages from £300 (UK entity) £400 (UK and EU register)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Second opinions – re protection or enforcement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Checking IP clauses – missed IP, expired IP, dissolved entities as signatory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Start the IP conversation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12215E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5662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P Backgrou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346" y="3471457"/>
            <a:ext cx="7650783" cy="95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useo 500"/>
                <a:cs typeface="Museo 500"/>
              </a:rPr>
              <a:t>rosalyn.newsome@barkerbrettell.co.uk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Museo 500"/>
                <a:cs typeface="Museo 500"/>
              </a:rPr>
              <a:t>Tel:0121 456 0000</a:t>
            </a:r>
          </a:p>
        </p:txBody>
      </p:sp>
    </p:spTree>
    <p:extLst>
      <p:ext uri="{BB962C8B-B14F-4D97-AF65-F5344CB8AC3E}">
        <p14:creationId xmlns:p14="http://schemas.microsoft.com/office/powerpoint/2010/main" val="411535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8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rgbClr val="12215E"/>
                </a:solidFill>
                <a:latin typeface="Museo 500"/>
                <a:cs typeface="Museo 500"/>
              </a:rPr>
              <a:t>Outline of Talk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972" y="1514503"/>
            <a:ext cx="5581050" cy="3323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C7723"/>
                </a:solidFill>
                <a:latin typeface="Verdana"/>
                <a:cs typeface="Verdana"/>
              </a:rPr>
              <a:t>Overview of IP and different types of protection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C7723"/>
                </a:solidFill>
                <a:latin typeface="Verdana"/>
                <a:cs typeface="Verdana"/>
              </a:rPr>
              <a:t>IP and the multiple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C7723"/>
                </a:solidFill>
                <a:latin typeface="Verdana"/>
                <a:cs typeface="Verdana"/>
              </a:rPr>
              <a:t>How you can support your clients – today and tomorrow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C7723"/>
                </a:solidFill>
                <a:latin typeface="Verdana"/>
                <a:cs typeface="Verdana"/>
              </a:rPr>
              <a:t>The importance of IP DD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endParaRPr lang="en-GB" sz="1600" dirty="0">
              <a:solidFill>
                <a:srgbClr val="12215E"/>
              </a:solidFill>
              <a:latin typeface="Verdana"/>
              <a:cs typeface="Verdana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F649727-71C9-4A10-9CCE-5D647C8B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91" y="2158579"/>
            <a:ext cx="1810965" cy="181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110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8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rgbClr val="12215E"/>
                </a:solidFill>
                <a:latin typeface="Museo 500"/>
                <a:cs typeface="Museo 500"/>
              </a:rPr>
              <a:t>IP and Business Valuation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972" y="1514503"/>
            <a:ext cx="7115732" cy="2578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EC7723"/>
                </a:solidFill>
                <a:latin typeface="Verdana"/>
                <a:cs typeface="Verdana"/>
              </a:rPr>
              <a:t>Richard Hallsworth FCA, Nicholsons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400" dirty="0">
              <a:solidFill>
                <a:srgbClr val="EC7723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“</a:t>
            </a:r>
            <a:r>
              <a:rPr lang="en-GB" sz="1600" i="1" dirty="0">
                <a:solidFill>
                  <a:srgbClr val="12215E"/>
                </a:solidFill>
                <a:latin typeface="Verdana"/>
                <a:cs typeface="Verdana"/>
              </a:rPr>
              <a:t>Having defined and registered IP is as important as ensuring a strong supply chain, having good quality governance, good management or working capital and having reliable and robust management information when supporting a strong multiple in a valuation</a:t>
            </a: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437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8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rgbClr val="12215E"/>
                </a:solidFill>
                <a:latin typeface="Museo 500"/>
                <a:cs typeface="Museo 500"/>
              </a:rPr>
              <a:t>What is intellectual property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972" y="1514503"/>
            <a:ext cx="5581050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EC7723"/>
                </a:solidFill>
                <a:latin typeface="Verdana"/>
                <a:cs typeface="Verdana"/>
              </a:rPr>
              <a:t>Legal definition: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Intellectual Property (“IP”) refers to a right that can be enforced through the court to protect ideas, information and knowledge.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EC7723"/>
                </a:solidFill>
                <a:latin typeface="Verdana"/>
                <a:cs typeface="Verdana"/>
              </a:rPr>
              <a:t>Real life definition: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defRPr/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A right that gives a person, organisation or business the right to stop others from using their work and to commercialise and generate income.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F649727-71C9-4A10-9CCE-5D647C8B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91" y="2158579"/>
            <a:ext cx="1810965" cy="181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82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12215E"/>
                </a:solidFill>
                <a:latin typeface="Museo 500"/>
                <a:cs typeface="Museo 500"/>
              </a:rPr>
              <a:t>Types of intellectual property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56F89-FF68-4476-A505-782C9EBED179}"/>
              </a:ext>
            </a:extLst>
          </p:cNvPr>
          <p:cNvSpPr txBox="1"/>
          <p:nvPr/>
        </p:nvSpPr>
        <p:spPr>
          <a:xfrm>
            <a:off x="802972" y="1571508"/>
            <a:ext cx="6225381" cy="235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12215E"/>
                </a:solidFill>
                <a:latin typeface="Verdana"/>
                <a:cs typeface="Verdana"/>
              </a:rPr>
              <a:t>Patents: protects how a product is made or how it works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12215E"/>
                </a:solidFill>
                <a:latin typeface="Verdana"/>
                <a:cs typeface="Verdana"/>
              </a:rPr>
              <a:t>Trade marks: protects branding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12215E"/>
                </a:solidFill>
                <a:latin typeface="Verdana"/>
                <a:cs typeface="Verdana"/>
              </a:rPr>
              <a:t>Design – protects the appearance of a product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12215E"/>
                </a:solidFill>
                <a:latin typeface="Verdana"/>
                <a:cs typeface="Verdana"/>
              </a:rPr>
              <a:t>Copyright – protects creative works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12215E"/>
                </a:solidFill>
                <a:latin typeface="Verdana"/>
                <a:cs typeface="Verdana"/>
              </a:rPr>
              <a:t>Trade secrets, database rights…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BEEF2-7369-4BE0-BD00-F7F78E9F5547}"/>
              </a:ext>
            </a:extLst>
          </p:cNvPr>
          <p:cNvSpPr txBox="1"/>
          <p:nvPr/>
        </p:nvSpPr>
        <p:spPr>
          <a:xfrm>
            <a:off x="843682" y="4814865"/>
            <a:ext cx="748481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dirty="0">
                <a:solidFill>
                  <a:srgbClr val="EC7723"/>
                </a:solidFill>
                <a:latin typeface="Verdana"/>
                <a:cs typeface="Verdana"/>
              </a:rPr>
              <a:t>It is possible that something might be protected by more than one type of IP</a:t>
            </a:r>
          </a:p>
        </p:txBody>
      </p:sp>
    </p:spTree>
    <p:extLst>
      <p:ext uri="{BB962C8B-B14F-4D97-AF65-F5344CB8AC3E}">
        <p14:creationId xmlns:p14="http://schemas.microsoft.com/office/powerpoint/2010/main" val="390592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8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rgbClr val="12215E"/>
                </a:solidFill>
                <a:latin typeface="Museo 500"/>
                <a:cs typeface="Museo 500"/>
              </a:rPr>
              <a:t>Types of IP: Patents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2997" y="1321557"/>
            <a:ext cx="4893403" cy="583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EC7723"/>
                </a:solidFill>
                <a:latin typeface="Verdana"/>
                <a:cs typeface="Verdana"/>
              </a:rPr>
              <a:t>What is it?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EC7723"/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2215E"/>
                </a:solidFill>
                <a:latin typeface="Verdana"/>
              </a:rPr>
              <a:t>Protects inventions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2215E"/>
                </a:solidFill>
                <a:latin typeface="Verdana"/>
              </a:rPr>
              <a:t>Technical character, new, inventive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2215E"/>
                </a:solidFill>
                <a:latin typeface="Verdana"/>
              </a:rPr>
              <a:t>Industrially applicable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2215E"/>
              </a:solidFill>
              <a:latin typeface="Verdana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EC7723"/>
                </a:solidFill>
                <a:latin typeface="Verdana"/>
                <a:cs typeface="Verdana"/>
              </a:rPr>
              <a:t>IF AN IDEA HAS ALREADY BEEN PUBLICLY DISCLOSED, IT WILL NOT BE NEW AND CANNOT BE PATENTED – TIME CRITICAL</a:t>
            </a:r>
            <a:endParaRPr lang="en-US" sz="1800" dirty="0">
              <a:solidFill>
                <a:srgbClr val="12215E"/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2215E"/>
              </a:solidFill>
              <a:latin typeface="Verdana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EC7723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2215E"/>
              </a:solidFill>
              <a:latin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400" dirty="0">
              <a:solidFill>
                <a:srgbClr val="EC7723"/>
              </a:solidFill>
              <a:latin typeface="Verdana"/>
              <a:cs typeface="Verdan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400" dirty="0">
              <a:solidFill>
                <a:srgbClr val="EC7723"/>
              </a:solidFill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816C0-8DF3-465F-B3A2-C2F7C5DC3C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359" y="1553754"/>
            <a:ext cx="1475473" cy="1301415"/>
          </a:xfrm>
          <a:prstGeom prst="rect">
            <a:avLst/>
          </a:prstGeom>
        </p:spPr>
      </p:pic>
      <p:pic>
        <p:nvPicPr>
          <p:cNvPr id="6" name="Picture 5" descr="Abstract background of glass molecules">
            <a:extLst>
              <a:ext uri="{FF2B5EF4-FFF2-40B4-BE49-F238E27FC236}">
                <a16:creationId xmlns:a16="http://schemas.microsoft.com/office/drawing/2014/main" id="{628778EC-9C67-45D8-A1A1-3085D12B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54" y="4141138"/>
            <a:ext cx="1652988" cy="9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0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290" y="1468836"/>
            <a:ext cx="5126710" cy="397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b="1" dirty="0">
                <a:solidFill>
                  <a:srgbClr val="EC7723"/>
                </a:solidFill>
                <a:latin typeface="Verdana"/>
                <a:cs typeface="Verdana"/>
              </a:rPr>
              <a:t>Coca-Cola executive</a:t>
            </a:r>
          </a:p>
          <a:p>
            <a:pPr algn="just">
              <a:lnSpc>
                <a:spcPct val="120000"/>
              </a:lnSpc>
            </a:pPr>
            <a:endParaRPr lang="en-GB" b="1" dirty="0">
              <a:solidFill>
                <a:srgbClr val="EC7723"/>
              </a:solidFill>
              <a:latin typeface="Verdana"/>
              <a:cs typeface="Verdana"/>
            </a:endParaRPr>
          </a:p>
          <a:p>
            <a:pPr algn="just">
              <a:lnSpc>
                <a:spcPct val="120000"/>
              </a:lnSpc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“If Coca-Cola was to lose all of its production-related assets in a disaster, the company would survive…</a:t>
            </a:r>
          </a:p>
          <a:p>
            <a:pPr algn="just">
              <a:lnSpc>
                <a:spcPct val="120000"/>
              </a:lnSpc>
            </a:pPr>
            <a:endParaRPr lang="en-GB" sz="1600" dirty="0">
              <a:solidFill>
                <a:srgbClr val="12215E"/>
              </a:solidFill>
              <a:latin typeface="Verdana"/>
              <a:cs typeface="Verdana"/>
            </a:endParaRPr>
          </a:p>
          <a:p>
            <a:pPr algn="just">
              <a:lnSpc>
                <a:spcPct val="120000"/>
              </a:lnSpc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“By contrast, if all of its consumers were to have a sudden lapse of memory and forget everything related to the Coca-Cola brand, the company would go out of business.”</a:t>
            </a:r>
          </a:p>
          <a:p>
            <a:pPr algn="r">
              <a:lnSpc>
                <a:spcPct val="120000"/>
              </a:lnSpc>
            </a:pPr>
            <a:endParaRPr lang="en-GB" sz="1600" b="1" dirty="0">
              <a:solidFill>
                <a:srgbClr val="EC7723"/>
              </a:solidFill>
              <a:latin typeface="Verdana"/>
              <a:cs typeface="Verdana"/>
            </a:endParaRPr>
          </a:p>
          <a:p>
            <a:pPr algn="just">
              <a:lnSpc>
                <a:spcPct val="120000"/>
              </a:lnSpc>
            </a:pPr>
            <a:endParaRPr lang="en-US" sz="1600" dirty="0">
              <a:solidFill>
                <a:srgbClr val="12215E"/>
              </a:solidFill>
              <a:latin typeface="Verdana"/>
              <a:cs typeface="Verdana"/>
            </a:endParaRPr>
          </a:p>
          <a:p>
            <a:pPr algn="just">
              <a:lnSpc>
                <a:spcPct val="120000"/>
              </a:lnSpc>
            </a:pPr>
            <a:r>
              <a:rPr lang="en-GB" sz="1600" dirty="0">
                <a:solidFill>
                  <a:srgbClr val="12215E"/>
                </a:solidFill>
                <a:latin typeface="Verdana"/>
                <a:cs typeface="Verdana"/>
              </a:rPr>
              <a:t>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32" y="2103218"/>
            <a:ext cx="2267766" cy="23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12215E"/>
                </a:solidFill>
                <a:latin typeface="Museo 500"/>
                <a:cs typeface="Museo 500"/>
              </a:rPr>
              <a:t>Types of IP: Trade Marks</a:t>
            </a:r>
            <a:br>
              <a:rPr lang="en-US" dirty="0">
                <a:solidFill>
                  <a:srgbClr val="12215E"/>
                </a:solidFill>
                <a:latin typeface="Museo 500"/>
                <a:cs typeface="Museo 50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91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0258" y="1380617"/>
            <a:ext cx="74431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E46C0A"/>
                </a:solidFill>
                <a:latin typeface="Verdana"/>
                <a:cs typeface="Verdana"/>
              </a:rPr>
              <a:t>What is a Trade Mark?</a:t>
            </a:r>
          </a:p>
          <a:p>
            <a:pPr>
              <a:lnSpc>
                <a:spcPct val="120000"/>
              </a:lnSpc>
            </a:pPr>
            <a:endParaRPr lang="en-US" sz="1600" b="1" dirty="0">
              <a:solidFill>
                <a:srgbClr val="E46C0A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E46C0A"/>
                </a:solidFill>
                <a:latin typeface="Verdana"/>
                <a:cs typeface="Verdana"/>
              </a:rPr>
              <a:t>A word: </a:t>
            </a:r>
            <a:r>
              <a:rPr lang="en-US" sz="1600" dirty="0">
                <a:solidFill>
                  <a:srgbClr val="12215E"/>
                </a:solidFill>
                <a:latin typeface="Verdana"/>
                <a:cs typeface="Verdana"/>
              </a:rPr>
              <a:t>COCA-COLA, Yakult, KODAK, Apple, Subway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12215E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E46C0A"/>
                </a:solidFill>
                <a:latin typeface="Verdana"/>
                <a:cs typeface="Verdana"/>
              </a:rPr>
              <a:t>Letters: </a:t>
            </a:r>
            <a:r>
              <a:rPr lang="en-US" sz="1600" dirty="0">
                <a:solidFill>
                  <a:srgbClr val="12215E"/>
                </a:solidFill>
                <a:latin typeface="Verdana"/>
                <a:cs typeface="Verdana"/>
              </a:rPr>
              <a:t>IBM, HSBC, BMW, IMI 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12215E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E46C0A"/>
                </a:solidFill>
                <a:latin typeface="Verdana"/>
                <a:cs typeface="Verdana"/>
              </a:rPr>
              <a:t>Numbers: </a:t>
            </a:r>
            <a:r>
              <a:rPr lang="en-US" sz="1600" dirty="0">
                <a:solidFill>
                  <a:srgbClr val="12215E"/>
                </a:solidFill>
                <a:latin typeface="Verdana"/>
                <a:cs typeface="Verdana"/>
              </a:rPr>
              <a:t>911, 501, 308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12215E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E46C0A"/>
                </a:solidFill>
                <a:latin typeface="Verdana"/>
                <a:cs typeface="Verdana"/>
              </a:rPr>
              <a:t>Personal names: </a:t>
            </a:r>
            <a:r>
              <a:rPr lang="en-US" sz="1600" dirty="0">
                <a:solidFill>
                  <a:srgbClr val="12215E"/>
                </a:solidFill>
                <a:latin typeface="Verdana"/>
                <a:cs typeface="Verdana"/>
              </a:rPr>
              <a:t>Cadbury’s, Barker Brettell, Williams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12215E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E46C0A"/>
                </a:solidFill>
                <a:latin typeface="Verdana"/>
                <a:cs typeface="Verdana"/>
              </a:rPr>
              <a:t>Logos: 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EC7723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EC7723"/>
              </a:solidFill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E46C0A"/>
                </a:solidFill>
                <a:latin typeface="Verdana"/>
                <a:cs typeface="Verdana"/>
              </a:rPr>
              <a:t>Other: </a:t>
            </a:r>
            <a:r>
              <a:rPr lang="en-US" sz="1600" dirty="0">
                <a:solidFill>
                  <a:srgbClr val="12215E"/>
                </a:solidFill>
                <a:latin typeface="Verdana"/>
                <a:cs typeface="Verdana"/>
              </a:rPr>
              <a:t>Slogans, colours, smells, shapes and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12215E"/>
                </a:solidFill>
                <a:latin typeface="Verdana"/>
                <a:cs typeface="Verdana"/>
              </a:rPr>
              <a:t>sounds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4265547"/>
            <a:ext cx="936625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7650" y="4265547"/>
            <a:ext cx="12954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12215E"/>
                </a:solidFill>
                <a:latin typeface="Museo 500"/>
                <a:cs typeface="Museo 500"/>
              </a:rPr>
              <a:t>Types of IP: Trade Marks</a:t>
            </a:r>
            <a:br>
              <a:rPr lang="en-US" dirty="0">
                <a:solidFill>
                  <a:srgbClr val="12215E"/>
                </a:solidFill>
                <a:latin typeface="Museo 500"/>
                <a:cs typeface="Museo 500"/>
              </a:rPr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05684-EAB1-4197-B534-8EEE97A90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793" y="4386699"/>
            <a:ext cx="643265" cy="556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1081A6-E90D-4875-9318-A28B7533D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881" y="5477383"/>
            <a:ext cx="1114425" cy="285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61702-6A69-4952-BE20-923B40BDD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907" y="4264096"/>
            <a:ext cx="791780" cy="7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972" y="252697"/>
            <a:ext cx="7841226" cy="8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rgbClr val="12215E"/>
                </a:solidFill>
                <a:latin typeface="Museo 500"/>
                <a:cs typeface="Museo 500"/>
              </a:rPr>
              <a:t>Types of IP: Designs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2997" y="1321557"/>
            <a:ext cx="7426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 the appearance of a product</a:t>
            </a:r>
          </a:p>
          <a:p>
            <a:pPr marL="0" indent="0">
              <a:buNone/>
            </a:pPr>
            <a:endParaRPr lang="en-GB" sz="1600" dirty="0">
              <a:solidFill>
                <a:srgbClr val="1221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Unregistered design right</a:t>
            </a:r>
            <a:br>
              <a:rPr lang="en-GB" sz="1600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sz="1600" dirty="0">
              <a:solidFill>
                <a:srgbClr val="E46C0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Automatic right</a:t>
            </a:r>
          </a:p>
          <a:p>
            <a:pPr marL="0" indent="0">
              <a:buNone/>
            </a:pPr>
            <a:endParaRPr lang="en-GB" sz="1600" dirty="0">
              <a:solidFill>
                <a:srgbClr val="1221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Registered design right</a:t>
            </a:r>
          </a:p>
          <a:p>
            <a:pPr marL="0" indent="0">
              <a:buNone/>
            </a:pPr>
            <a:endParaRPr lang="en-GB" sz="1600" dirty="0">
              <a:solidFill>
                <a:srgbClr val="E46C0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 lines, contours, shapes, texture</a:t>
            </a:r>
          </a:p>
          <a:p>
            <a:endParaRPr lang="en-GB" sz="1600" dirty="0">
              <a:solidFill>
                <a:srgbClr val="1221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Lasts between 10 years and 25 years 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1221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							</a:t>
            </a:r>
            <a:endParaRPr lang="en-GB" sz="1200" dirty="0">
              <a:solidFill>
                <a:srgbClr val="1221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 descr="https://euipo.europa.eu/copla/image/M674DBIVNK56FON27UQIXB6ZFFYYW52QUSLWXGGDLGPWXGO77OL3PQ6DJKNSK2LSU6XUFW2HQ75UE">
            <a:extLst>
              <a:ext uri="{FF2B5EF4-FFF2-40B4-BE49-F238E27FC236}">
                <a16:creationId xmlns:a16="http://schemas.microsoft.com/office/drawing/2014/main" id="{68D42D0F-B206-45A6-9EEE-F9DB12B96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803533"/>
            <a:ext cx="3676650" cy="22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isle for toiletries and hygiene items">
            <a:extLst>
              <a:ext uri="{FF2B5EF4-FFF2-40B4-BE49-F238E27FC236}">
                <a16:creationId xmlns:a16="http://schemas.microsoft.com/office/drawing/2014/main" id="{8253F5A4-1E0A-4D13-94FF-16CD3299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" y="4431792"/>
            <a:ext cx="2712199" cy="1355650"/>
          </a:xfrm>
          <a:prstGeom prst="rect">
            <a:avLst/>
          </a:prstGeom>
        </p:spPr>
      </p:pic>
      <p:pic>
        <p:nvPicPr>
          <p:cNvPr id="10" name="Picture 9" descr="Phillips screwdriver and screw in wood">
            <a:extLst>
              <a:ext uri="{FF2B5EF4-FFF2-40B4-BE49-F238E27FC236}">
                <a16:creationId xmlns:a16="http://schemas.microsoft.com/office/drawing/2014/main" id="{19087A54-3733-44DC-A1BF-782745A03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169" y="4431792"/>
            <a:ext cx="877824" cy="13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3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1051</TotalTime>
  <Words>882</Words>
  <Application>Microsoft Office PowerPoint</Application>
  <PresentationFormat>On-screen Show (4:3)</PresentationFormat>
  <Paragraphs>158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Museo 300</vt:lpstr>
      <vt:lpstr>Museo 500</vt:lpstr>
      <vt:lpstr>Verdana</vt:lpstr>
      <vt:lpstr>Office Theme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IP: Trade Marks </vt:lpstr>
      <vt:lpstr>Types of IP: Trade Marks </vt:lpstr>
      <vt:lpstr>PowerPoint Presentation</vt:lpstr>
      <vt:lpstr>Types of IP: Copyright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Pooley</dc:creator>
  <cp:lastModifiedBy>Kirsty McGregor</cp:lastModifiedBy>
  <cp:revision>41</cp:revision>
  <cp:lastPrinted>2022-09-29T11:44:56Z</cp:lastPrinted>
  <dcterms:created xsi:type="dcterms:W3CDTF">2022-02-23T12:07:00Z</dcterms:created>
  <dcterms:modified xsi:type="dcterms:W3CDTF">2022-09-29T13:26:17Z</dcterms:modified>
</cp:coreProperties>
</file>