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332" r:id="rId3"/>
    <p:sldId id="265" r:id="rId4"/>
    <p:sldId id="372" r:id="rId5"/>
    <p:sldId id="353" r:id="rId6"/>
    <p:sldId id="363" r:id="rId7"/>
    <p:sldId id="364" r:id="rId8"/>
    <p:sldId id="330" r:id="rId9"/>
    <p:sldId id="350" r:id="rId10"/>
    <p:sldId id="358" r:id="rId11"/>
    <p:sldId id="359" r:id="rId12"/>
    <p:sldId id="360" r:id="rId13"/>
    <p:sldId id="368" r:id="rId14"/>
    <p:sldId id="373" r:id="rId15"/>
    <p:sldId id="367" r:id="rId16"/>
    <p:sldId id="366" r:id="rId17"/>
    <p:sldId id="365" r:id="rId18"/>
    <p:sldId id="369" r:id="rId19"/>
    <p:sldId id="370" r:id="rId20"/>
    <p:sldId id="371" r:id="rId21"/>
    <p:sldId id="338" r:id="rId22"/>
    <p:sldId id="345" r:id="rId2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7" autoAdjust="0"/>
    <p:restoredTop sz="81141" autoAdjust="0"/>
  </p:normalViewPr>
  <p:slideViewPr>
    <p:cSldViewPr>
      <p:cViewPr varScale="1">
        <p:scale>
          <a:sx n="67" d="100"/>
          <a:sy n="67" d="100"/>
        </p:scale>
        <p:origin x="1685" y="53"/>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76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9DF43D-E840-4ABE-9325-D9DF73A03D16}" type="datetimeFigureOut">
              <a:rPr lang="en-GB" smtClean="0"/>
              <a:t>03/03/2025</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1995DE4-EDE9-401B-A82D-6D1DD03ACD8C}" type="slidenum">
              <a:rPr lang="en-GB" smtClean="0"/>
              <a:t>‹#›</a:t>
            </a:fld>
            <a:endParaRPr lang="en-GB" dirty="0"/>
          </a:p>
        </p:txBody>
      </p:sp>
    </p:spTree>
    <p:extLst>
      <p:ext uri="{BB962C8B-B14F-4D97-AF65-F5344CB8AC3E}">
        <p14:creationId xmlns:p14="http://schemas.microsoft.com/office/powerpoint/2010/main" val="363576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5660" cy="496332"/>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a:defRPr sz="1200">
                <a:latin typeface="Times New Roman" pitchFamily="18" charset="0"/>
              </a:defRPr>
            </a:lvl1pPr>
          </a:lstStyle>
          <a:p>
            <a:endParaRPr lang="en-GB" dirty="0"/>
          </a:p>
        </p:txBody>
      </p:sp>
      <p:sp>
        <p:nvSpPr>
          <p:cNvPr id="25603" name="Rectangle 3"/>
          <p:cNvSpPr>
            <a:spLocks noGrp="1" noChangeArrowheads="1"/>
          </p:cNvSpPr>
          <p:nvPr>
            <p:ph type="dt" idx="1"/>
          </p:nvPr>
        </p:nvSpPr>
        <p:spPr bwMode="auto">
          <a:xfrm>
            <a:off x="3850443" y="0"/>
            <a:ext cx="2945660" cy="496332"/>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algn="r">
              <a:defRPr sz="1200">
                <a:latin typeface="Times New Roman" pitchFamily="18" charset="0"/>
              </a:defRPr>
            </a:lvl1pPr>
          </a:lstStyle>
          <a:p>
            <a:fld id="{789BEFFD-0182-4330-BE05-B08BF8D89CD1}" type="datetimeFigureOut">
              <a:rPr lang="en-GB"/>
              <a:pPr/>
              <a:t>03/03/2025</a:t>
            </a:fld>
            <a:endParaRPr lang="en-GB" dirty="0"/>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06" name="Rectangle 6"/>
          <p:cNvSpPr>
            <a:spLocks noGrp="1" noChangeArrowheads="1"/>
          </p:cNvSpPr>
          <p:nvPr>
            <p:ph type="ftr" sz="quarter" idx="4"/>
          </p:nvPr>
        </p:nvSpPr>
        <p:spPr bwMode="auto">
          <a:xfrm>
            <a:off x="0" y="9428584"/>
            <a:ext cx="2945660" cy="496332"/>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a:defRPr sz="1200">
                <a:latin typeface="Times New Roman" pitchFamily="18" charset="0"/>
              </a:defRPr>
            </a:lvl1pPr>
          </a:lstStyle>
          <a:p>
            <a:endParaRPr lang="en-GB" dirty="0"/>
          </a:p>
        </p:txBody>
      </p:sp>
      <p:sp>
        <p:nvSpPr>
          <p:cNvPr id="25607" name="Rectangle 7"/>
          <p:cNvSpPr>
            <a:spLocks noGrp="1" noChangeArrowheads="1"/>
          </p:cNvSpPr>
          <p:nvPr>
            <p:ph type="sldNum" sz="quarter" idx="5"/>
          </p:nvPr>
        </p:nvSpPr>
        <p:spPr bwMode="auto">
          <a:xfrm>
            <a:off x="3850443" y="9428584"/>
            <a:ext cx="2945660" cy="496332"/>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algn="r">
              <a:defRPr sz="1200">
                <a:latin typeface="Times New Roman" pitchFamily="18" charset="0"/>
              </a:defRPr>
            </a:lvl1pPr>
          </a:lstStyle>
          <a:p>
            <a:fld id="{0577DC17-BCC0-4F3E-9D15-C8897F5B10FF}" type="slidenum">
              <a:rPr lang="en-GB"/>
              <a:pPr/>
              <a:t>‹#›</a:t>
            </a:fld>
            <a:endParaRPr lang="en-GB" dirty="0"/>
          </a:p>
        </p:txBody>
      </p:sp>
    </p:spTree>
    <p:extLst>
      <p:ext uri="{BB962C8B-B14F-4D97-AF65-F5344CB8AC3E}">
        <p14:creationId xmlns:p14="http://schemas.microsoft.com/office/powerpoint/2010/main" val="828823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251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3955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05711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5796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9679-2473-E639-0341-0AA6C4F58C9B}"/>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F4A9EA45-75DE-6859-CDF3-CD6FF62BF5A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288AB36-AD1B-597D-BAF4-68FF134BE9CC}"/>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7996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ED66-796C-6566-C562-B36A735CC6A8}"/>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11A2B176-D4E3-6B24-8CCE-3B543CB3EF3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29D5B05D-E670-BC56-F7B9-921777B8A501}"/>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0965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CF39-6EA7-3FE6-8E67-95BA90A6D68D}"/>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23AAD3F3-D28A-9957-9D37-FDD221A88849}"/>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365D315-F28C-47DE-81EC-22A465FEA0B3}"/>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669304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C157-D100-54C7-36E3-1D8C54088310}"/>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4F4F6DC8-73D2-5CDF-4AFC-E31D1348544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4C93EBF-BFE9-06E3-AFB8-77D036EFF22F}"/>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436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F59E6-2065-E67F-DB93-F5C756CFC788}"/>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1068768E-5B23-E4AA-F56B-4102F2AD8381}"/>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C1B09D6-D248-7764-1D81-22F349838E3B}"/>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27144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77690-EA17-AE14-E78C-1D441EC147A7}"/>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C02507B0-767B-0343-7804-E1BC4E76BC8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2D002A2-5BFD-406D-297E-276157D05FA5}"/>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22049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EFF91-7F81-3FBA-C352-879EFC74D18E}"/>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BF16EBB9-F127-303F-A9A4-A711E11570F6}"/>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90BEB3C-A791-3647-D77A-4378079C101D}"/>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87812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277462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34BDD-9154-AC3B-23FC-BC737CC6606F}"/>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1FA8DB68-2831-6021-B961-FE1B96438A04}"/>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0A3B5154-40FD-A4D7-EEB8-F4E55D19D374}"/>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647444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7945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170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AD226-09BF-0D87-EBC8-644FFBF61D11}"/>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3BD0888B-9B12-230D-434E-A2FCD010ACD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5867084-FC1E-056F-4A5A-40AC5F6DBE1B}"/>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4680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17702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1318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3EF7D-77D6-CF71-6542-7B4E4A1075D2}"/>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3AEF0C5E-52B2-DF0B-A3C1-A5E78567F09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099BB00-EA7F-BA9C-F8EE-F4138D00C7E7}"/>
              </a:ext>
            </a:extLst>
          </p:cNvPr>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87168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2596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7032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D0C40EF-27B5-4319-9E0E-CC52F6DB6109}" type="datetimeFigureOut">
              <a:rPr lang="en-GB"/>
              <a:pPr>
                <a:defRPr/>
              </a:pPr>
              <a:t>03/03/2025</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46C59BA9-F344-4DB4-A6F8-936025210668}"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AB7D5-D3B0-4D64-BAA4-CD040D7C88FC}" type="datetimeFigureOut">
              <a:rPr lang="en-GB"/>
              <a:pPr>
                <a:defRPr/>
              </a:pPr>
              <a:t>03/03/2025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BB5753-4BF9-4B25-ACA2-1F3E0CED6A8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1E8CF3-13F0-4C2E-9097-D1EA2C7C2BB1}" type="datetimeFigureOut">
              <a:rPr lang="en-GB"/>
              <a:pPr>
                <a:defRPr/>
              </a:pPr>
              <a:t>03/03/2025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C495884-8D00-47FA-9585-914975F16D82}"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1C76E8-97CC-4813-8024-1D80020194D0}" type="datetimeFigureOut">
              <a:rPr lang="en-GB"/>
              <a:pPr>
                <a:defRPr/>
              </a:pPr>
              <a:t>03/03/2025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48A00FF-B9FA-4546-83AE-7627E894068F}"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9863EDE0-3B0D-49A3-82AC-66AAA7BDB53E}" type="datetimeFigureOut">
              <a:rPr lang="en-GB"/>
              <a:pPr>
                <a:defRPr/>
              </a:pPr>
              <a:t>03/03/2025</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D4036750-95B6-45E7-B20B-6F55A53F90C3}"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8BF9C0A-5440-4886-B3F2-0947618F8E7A}" type="datetimeFigureOut">
              <a:rPr lang="en-GB"/>
              <a:pPr>
                <a:defRPr/>
              </a:pPr>
              <a:t>03/03/2025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1873A90-236E-4963-B2CB-3F5B8CF1FDF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14CB0632-B063-4ABE-ABB8-876B50502017}" type="datetimeFigureOut">
              <a:rPr lang="en-GB"/>
              <a:pPr>
                <a:defRPr/>
              </a:pPr>
              <a:t>03/03/2025</a:t>
            </a:fld>
            <a:endParaRPr lang="en-GB" dirty="0"/>
          </a:p>
        </p:txBody>
      </p:sp>
      <p:sp>
        <p:nvSpPr>
          <p:cNvPr id="10" name="Footer Placeholder 7"/>
          <p:cNvSpPr>
            <a:spLocks noGrp="1"/>
          </p:cNvSpPr>
          <p:nvPr>
            <p:ph type="ftr" sz="quarter" idx="11"/>
          </p:nvPr>
        </p:nvSpPr>
        <p:spPr/>
        <p:txBody>
          <a:bodyPr/>
          <a:lstStyle>
            <a:lvl1pPr>
              <a:defRPr/>
            </a:lvl1pPr>
          </a:lstStyle>
          <a:p>
            <a:pPr>
              <a:defRPr/>
            </a:pPr>
            <a:endParaRPr lang="en-GB" dirty="0"/>
          </a:p>
        </p:txBody>
      </p:sp>
      <p:sp>
        <p:nvSpPr>
          <p:cNvPr id="11" name="Slide Number Placeholder 8"/>
          <p:cNvSpPr>
            <a:spLocks noGrp="1"/>
          </p:cNvSpPr>
          <p:nvPr>
            <p:ph type="sldNum" sz="quarter" idx="12"/>
          </p:nvPr>
        </p:nvSpPr>
        <p:spPr/>
        <p:txBody>
          <a:bodyPr/>
          <a:lstStyle>
            <a:lvl1pPr>
              <a:defRPr/>
            </a:lvl1pPr>
          </a:lstStyle>
          <a:p>
            <a:pPr>
              <a:defRPr/>
            </a:pPr>
            <a:fld id="{47D61C4E-4E8D-44B7-8522-32663EBCABB9}"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C6C2598-7472-4581-94DB-44F7C10BB909}" type="datetimeFigureOut">
              <a:rPr lang="en-GB"/>
              <a:pPr>
                <a:defRPr/>
              </a:pPr>
              <a:t>03/03/2025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60B0A3CB-D4D2-41E5-9E91-06A02FCF32CA}"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0D32F6-7175-4FC0-AAC8-737BED5583D1}" type="datetimeFigureOut">
              <a:rPr lang="en-GB"/>
              <a:pPr>
                <a:defRPr/>
              </a:pPr>
              <a:t>03/03/2025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C4994545-D96E-4CED-8B7B-CCE82CF8B823}"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F3F51D4-8BBE-41F0-8CAD-C9A1EC90AB61}" type="datetimeFigureOut">
              <a:rPr lang="en-GB"/>
              <a:pPr>
                <a:defRPr/>
              </a:pPr>
              <a:t>03/03/2025</a:t>
            </a:fld>
            <a:endParaRPr lang="en-GB" dirty="0"/>
          </a:p>
        </p:txBody>
      </p:sp>
      <p:sp>
        <p:nvSpPr>
          <p:cNvPr id="7" name="Footer Placeholder 5"/>
          <p:cNvSpPr>
            <a:spLocks noGrp="1"/>
          </p:cNvSpPr>
          <p:nvPr>
            <p:ph type="ftr" sz="quarter" idx="11"/>
          </p:nvPr>
        </p:nvSpPr>
        <p:spPr/>
        <p:txBody>
          <a:bodyPr/>
          <a:lstStyle>
            <a:lvl1pPr>
              <a:defRPr/>
            </a:lvl1pPr>
          </a:lstStyle>
          <a:p>
            <a:pPr>
              <a:defRPr/>
            </a:pPr>
            <a:endParaRPr lang="en-GB" dirty="0"/>
          </a:p>
        </p:txBody>
      </p:sp>
      <p:sp>
        <p:nvSpPr>
          <p:cNvPr id="8" name="Slide Number Placeholder 6"/>
          <p:cNvSpPr>
            <a:spLocks noGrp="1"/>
          </p:cNvSpPr>
          <p:nvPr>
            <p:ph type="sldNum" sz="quarter" idx="12"/>
          </p:nvPr>
        </p:nvSpPr>
        <p:spPr/>
        <p:txBody>
          <a:bodyPr/>
          <a:lstStyle>
            <a:lvl1pPr>
              <a:defRPr/>
            </a:lvl1pPr>
          </a:lstStyle>
          <a:p>
            <a:pPr>
              <a:defRPr/>
            </a:pPr>
            <a:fld id="{7EE128C6-538A-4378-8510-1CB1A3CF7DC2}"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EE88EF-05DE-468F-806A-F5435DB6E9CF}" type="datetimeFigureOut">
              <a:rPr lang="en-GB"/>
              <a:pPr>
                <a:defRPr/>
              </a:pPr>
              <a:t>03/03/2025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73228DA-AE82-4E6D-BDCE-0150F8C0945B}"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cs typeface="+mn-cs"/>
              </a:defRPr>
            </a:lvl1pPr>
          </a:lstStyle>
          <a:p>
            <a:pPr>
              <a:defRPr/>
            </a:pPr>
            <a:fld id="{EB6C9787-54DF-4492-94B0-E8BF9D408226}" type="datetimeFigureOut">
              <a:rPr lang="en-GB"/>
              <a:pPr>
                <a:defRPr/>
              </a:pPr>
              <a:t>03/03/2025</a:t>
            </a:fld>
            <a:endParaRPr lang="en-GB" dirty="0"/>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cs typeface="+mn-cs"/>
              </a:defRPr>
            </a:lvl1pPr>
          </a:lstStyle>
          <a:p>
            <a:pPr>
              <a:defRPr/>
            </a:pPr>
            <a:fld id="{242365EC-4FA3-4F30-B70B-2D03E7D6A1C0}" type="slidenum">
              <a:rPr lang="en-GB"/>
              <a:pPr>
                <a:defRPr/>
              </a:pPr>
              <a:t>‹#›</a:t>
            </a:fld>
            <a:endParaRPr lang="en-GB"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8" r:id="rId5"/>
    <p:sldLayoutId id="2147483693" r:id="rId6"/>
    <p:sldLayoutId id="2147483692" r:id="rId7"/>
    <p:sldLayoutId id="2147483699" r:id="rId8"/>
    <p:sldLayoutId id="2147483691" r:id="rId9"/>
    <p:sldLayoutId id="2147483690" r:id="rId10"/>
    <p:sldLayoutId id="2147483689"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hmrc-internal-manuals/employment-related-securities/ersm1109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isa.stevenson@parisitax.co.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728162" y="2908573"/>
            <a:ext cx="7992814" cy="1584052"/>
          </a:xfrm>
        </p:spPr>
        <p:txBody>
          <a:bodyPr/>
          <a:lstStyle/>
          <a:p>
            <a:br>
              <a:rPr lang="en-GB" altLang="en-US" sz="4400" dirty="0"/>
            </a:br>
            <a:r>
              <a:rPr lang="en-GB" altLang="en-US" sz="4400" dirty="0"/>
              <a:t>Tax issues on Sale - </a:t>
            </a:r>
            <a:r>
              <a:rPr lang="en-US" altLang="en-US" sz="4400" dirty="0"/>
              <a:t>March 2025</a:t>
            </a:r>
            <a:endParaRPr lang="en-GB" sz="4400" dirty="0"/>
          </a:p>
        </p:txBody>
      </p:sp>
      <p:sp>
        <p:nvSpPr>
          <p:cNvPr id="3" name="Subtitle 2"/>
          <p:cNvSpPr>
            <a:spLocks noGrp="1"/>
          </p:cNvSpPr>
          <p:nvPr>
            <p:ph type="subTitle" idx="1"/>
          </p:nvPr>
        </p:nvSpPr>
        <p:spPr>
          <a:xfrm>
            <a:off x="827088" y="4724400"/>
            <a:ext cx="7416800" cy="1008063"/>
          </a:xfrm>
          <a:solidFill>
            <a:schemeClr val="accent6">
              <a:lumMod val="50000"/>
            </a:schemeClr>
          </a:solidFill>
        </p:spPr>
        <p:txBody>
          <a:bodyPr rtlCol="0"/>
          <a:lstStyle/>
          <a:p>
            <a:pPr fontAlgn="auto">
              <a:spcAft>
                <a:spcPts val="0"/>
              </a:spcAft>
              <a:buFont typeface="Arial" pitchFamily="34" charset="0"/>
              <a:buNone/>
              <a:defRPr/>
            </a:pPr>
            <a:r>
              <a:rPr lang="en-GB" sz="4400" dirty="0">
                <a:solidFill>
                  <a:schemeClr val="bg1"/>
                </a:solidFill>
                <a:latin typeface="Britannic Bold" pitchFamily="34" charset="0"/>
                <a:ea typeface="Gungsuh" pitchFamily="18" charset="-127"/>
              </a:rPr>
              <a:t>Parisi</a:t>
            </a:r>
            <a:r>
              <a:rPr lang="en-GB" dirty="0">
                <a:latin typeface="Britannic Bold" pitchFamily="34" charset="0"/>
              </a:rPr>
              <a:t> </a:t>
            </a:r>
            <a:r>
              <a:rPr lang="en-GB" sz="4400" dirty="0">
                <a:solidFill>
                  <a:srgbClr val="CC0000"/>
                </a:solidFill>
                <a:latin typeface="Britannic Bold" pitchFamily="34" charset="0"/>
              </a:rPr>
              <a:t>Tax</a:t>
            </a:r>
            <a:endParaRPr lang="en-GB" dirty="0">
              <a:latin typeface="Arial Black" pitchFamily="34" charset="0"/>
            </a:endParaRPr>
          </a:p>
        </p:txBody>
      </p:sp>
      <p:pic>
        <p:nvPicPr>
          <p:cNvPr id="13316" name="Picture 4" descr="parisitax"/>
          <p:cNvPicPr>
            <a:picLocks noChangeAspect="1" noChangeArrowheads="1"/>
          </p:cNvPicPr>
          <p:nvPr/>
        </p:nvPicPr>
        <p:blipFill>
          <a:blip r:embed="rId3"/>
          <a:srcRect/>
          <a:stretch>
            <a:fillRect/>
          </a:stretch>
        </p:blipFill>
        <p:spPr bwMode="auto">
          <a:xfrm>
            <a:off x="755650" y="4602163"/>
            <a:ext cx="3816350" cy="1362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97"/>
            <a:ext cx="7416800" cy="1223963"/>
          </a:xfrm>
        </p:spPr>
        <p:txBody>
          <a:bodyPr>
            <a:normAutofit/>
          </a:bodyPr>
          <a:lstStyle/>
          <a:p>
            <a:r>
              <a:rPr lang="en-GB" sz="4900" dirty="0"/>
              <a:t>Routes to market (1)</a:t>
            </a:r>
          </a:p>
        </p:txBody>
      </p:sp>
      <p:sp>
        <p:nvSpPr>
          <p:cNvPr id="3" name="Content Placeholder 2"/>
          <p:cNvSpPr>
            <a:spLocks noGrp="1"/>
          </p:cNvSpPr>
          <p:nvPr>
            <p:ph idx="1"/>
          </p:nvPr>
        </p:nvSpPr>
        <p:spPr>
          <a:xfrm>
            <a:off x="473254" y="1268760"/>
            <a:ext cx="8203201" cy="4752528"/>
          </a:xfrm>
        </p:spPr>
        <p:txBody>
          <a:bodyPr>
            <a:normAutofit fontScale="92500" lnSpcReduction="10000"/>
          </a:bodyPr>
          <a:lstStyle/>
          <a:p>
            <a:r>
              <a:rPr lang="en-GB" u="sng" dirty="0">
                <a:latin typeface="Arial Black" pitchFamily="34" charset="0"/>
              </a:rPr>
              <a:t>Trade sale</a:t>
            </a:r>
            <a:r>
              <a:rPr lang="en-GB" dirty="0">
                <a:latin typeface="Arial Black" pitchFamily="34" charset="0"/>
              </a:rPr>
              <a:t> - proceeds may be cash, shares, earn out, deferred cash. Our role on these is structuring tax efficiently so that the sellers get the outcome they want (e.g. deferring tax or not) minimising risk of income tax on earn out, maximising reliefs (e.g. someone with EIS relief would want to trigger the whole possible earn out gain) </a:t>
            </a:r>
          </a:p>
          <a:p>
            <a:r>
              <a:rPr lang="en-GB" u="sng" dirty="0">
                <a:latin typeface="Arial Black" pitchFamily="34" charset="0"/>
              </a:rPr>
              <a:t>Sale to private equity</a:t>
            </a:r>
            <a:r>
              <a:rPr lang="en-GB" dirty="0">
                <a:latin typeface="Arial Black" pitchFamily="34" charset="0"/>
              </a:rPr>
              <a:t> - sellers will take some cash and some or all will roll over into the newco. Again, our role is to make sure the tax works in the way they want – usually deferring tax on the rolled elements. Key issue is the “transactions in securities” clearance - where HMRC can treat proceeds as dividend rather than price</a:t>
            </a:r>
          </a:p>
        </p:txBody>
      </p:sp>
    </p:spTree>
    <p:extLst>
      <p:ext uri="{BB962C8B-B14F-4D97-AF65-F5344CB8AC3E}">
        <p14:creationId xmlns:p14="http://schemas.microsoft.com/office/powerpoint/2010/main" val="310713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97"/>
            <a:ext cx="7416800" cy="1223963"/>
          </a:xfrm>
        </p:spPr>
        <p:txBody>
          <a:bodyPr>
            <a:normAutofit/>
          </a:bodyPr>
          <a:lstStyle/>
          <a:p>
            <a:r>
              <a:rPr lang="en-GB" sz="4900" dirty="0"/>
              <a:t>Routes to market (2) </a:t>
            </a:r>
          </a:p>
        </p:txBody>
      </p:sp>
      <p:sp>
        <p:nvSpPr>
          <p:cNvPr id="3" name="Content Placeholder 2"/>
          <p:cNvSpPr>
            <a:spLocks noGrp="1"/>
          </p:cNvSpPr>
          <p:nvPr>
            <p:ph idx="1"/>
          </p:nvPr>
        </p:nvSpPr>
        <p:spPr>
          <a:xfrm>
            <a:off x="473254" y="1268760"/>
            <a:ext cx="8203201" cy="4752528"/>
          </a:xfrm>
        </p:spPr>
        <p:txBody>
          <a:bodyPr>
            <a:normAutofit lnSpcReduction="10000"/>
          </a:bodyPr>
          <a:lstStyle/>
          <a:p>
            <a:r>
              <a:rPr lang="en-GB" u="sng" dirty="0">
                <a:latin typeface="Arial Black" pitchFamily="34" charset="0"/>
              </a:rPr>
              <a:t>Vendor funded buy out</a:t>
            </a:r>
            <a:r>
              <a:rPr lang="en-GB" dirty="0">
                <a:latin typeface="Arial Black" pitchFamily="34" charset="0"/>
              </a:rPr>
              <a:t> - sale to management team where sellers can take cash out but retain an interest. Again, need to structure to ensure it will pass through HMRC clearance process on transactions in securities.  Can trigger or defer the gain on the deferred elements and have some of the roll over in preference shares so as to reduce the value of the newco equity shares to allow new managers to buy in at an affordable level</a:t>
            </a:r>
          </a:p>
          <a:p>
            <a:r>
              <a:rPr lang="en-GB" u="sng" dirty="0">
                <a:latin typeface="Arial Black" pitchFamily="34" charset="0"/>
              </a:rPr>
              <a:t>Sale to an EOT</a:t>
            </a:r>
            <a:r>
              <a:rPr lang="en-GB" dirty="0">
                <a:latin typeface="Arial Black" pitchFamily="34" charset="0"/>
              </a:rPr>
              <a:t> - now very popular. Sellers can sell tax free. All explained in the previous session </a:t>
            </a:r>
            <a:endParaRPr lang="en-GB" u="sng" dirty="0">
              <a:latin typeface="Arial Black" pitchFamily="34" charset="0"/>
            </a:endParaRPr>
          </a:p>
        </p:txBody>
      </p:sp>
    </p:spTree>
    <p:extLst>
      <p:ext uri="{BB962C8B-B14F-4D97-AF65-F5344CB8AC3E}">
        <p14:creationId xmlns:p14="http://schemas.microsoft.com/office/powerpoint/2010/main" val="46005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97"/>
            <a:ext cx="7416800" cy="1223963"/>
          </a:xfrm>
        </p:spPr>
        <p:txBody>
          <a:bodyPr>
            <a:normAutofit/>
          </a:bodyPr>
          <a:lstStyle/>
          <a:p>
            <a:r>
              <a:rPr lang="en-GB" sz="4900" dirty="0"/>
              <a:t>Planning on the sale </a:t>
            </a:r>
          </a:p>
        </p:txBody>
      </p:sp>
      <p:sp>
        <p:nvSpPr>
          <p:cNvPr id="3" name="Content Placeholder 2"/>
          <p:cNvSpPr>
            <a:spLocks noGrp="1"/>
          </p:cNvSpPr>
          <p:nvPr>
            <p:ph idx="1"/>
          </p:nvPr>
        </p:nvSpPr>
        <p:spPr>
          <a:xfrm>
            <a:off x="473254" y="1268760"/>
            <a:ext cx="8203201" cy="4752528"/>
          </a:xfrm>
        </p:spPr>
        <p:txBody>
          <a:bodyPr>
            <a:normAutofit fontScale="85000" lnSpcReduction="20000"/>
          </a:bodyPr>
          <a:lstStyle/>
          <a:p>
            <a:r>
              <a:rPr lang="en-GB" u="sng" dirty="0">
                <a:latin typeface="Arial Black" pitchFamily="34" charset="0"/>
              </a:rPr>
              <a:t>Review head of terms</a:t>
            </a:r>
            <a:r>
              <a:rPr lang="en-GB" dirty="0">
                <a:latin typeface="Arial Black" pitchFamily="34" charset="0"/>
              </a:rPr>
              <a:t> -  check for sloppy language e.g. where buyer has referred to what is clearly an earn out as a bonus.  Or where there is a suggestion of only some shareholders participating</a:t>
            </a:r>
          </a:p>
          <a:p>
            <a:r>
              <a:rPr lang="en-GB" u="sng" dirty="0">
                <a:latin typeface="Arial Black" pitchFamily="34" charset="0"/>
              </a:rPr>
              <a:t>Corporation tax deduction on exercise of options</a:t>
            </a:r>
            <a:r>
              <a:rPr lang="en-GB" dirty="0">
                <a:latin typeface="Arial Black" pitchFamily="34" charset="0"/>
              </a:rPr>
              <a:t> - this can be very valuable in growth business and sellers can seek additional proceeds for the resulting cash saving/cash like item. Not usually referred to in the heads but sellers usually negotiate this later</a:t>
            </a:r>
          </a:p>
          <a:p>
            <a:r>
              <a:rPr lang="en-GB" u="sng" dirty="0">
                <a:latin typeface="Arial Black" pitchFamily="34" charset="0"/>
              </a:rPr>
              <a:t>Consider costs and engagements</a:t>
            </a:r>
            <a:r>
              <a:rPr lang="en-GB" dirty="0">
                <a:latin typeface="Arial Black" pitchFamily="34" charset="0"/>
              </a:rPr>
              <a:t> - what ever is appropriate should be billed to the company as this will allow VAT deduction BUT billing personal work to the company is not a good idea as there would be no VAT recovery and then the possibility of a BIK as well as a reduction in proceeds</a:t>
            </a:r>
          </a:p>
          <a:p>
            <a:r>
              <a:rPr lang="en-GB" u="sng" dirty="0">
                <a:latin typeface="Arial Black" pitchFamily="34" charset="0"/>
              </a:rPr>
              <a:t>Consider shareholders’ personal positions</a:t>
            </a:r>
            <a:r>
              <a:rPr lang="en-GB" dirty="0">
                <a:latin typeface="Arial Black" pitchFamily="34" charset="0"/>
              </a:rPr>
              <a:t> - do any have losses, do any have EIS relief and are they outside the 3 year period and if not is it close? </a:t>
            </a:r>
          </a:p>
          <a:p>
            <a:endParaRPr lang="en-GB" dirty="0">
              <a:latin typeface="Arial Black" pitchFamily="34" charset="0"/>
            </a:endParaRPr>
          </a:p>
        </p:txBody>
      </p:sp>
    </p:spTree>
    <p:extLst>
      <p:ext uri="{BB962C8B-B14F-4D97-AF65-F5344CB8AC3E}">
        <p14:creationId xmlns:p14="http://schemas.microsoft.com/office/powerpoint/2010/main" val="304500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D588F-D470-3CC3-9B29-67EA43F14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1205E-1DA6-7AE8-54F4-4CF24DDDA3F4}"/>
              </a:ext>
            </a:extLst>
          </p:cNvPr>
          <p:cNvSpPr>
            <a:spLocks noGrp="1"/>
          </p:cNvSpPr>
          <p:nvPr>
            <p:ph type="title"/>
          </p:nvPr>
        </p:nvSpPr>
        <p:spPr>
          <a:xfrm>
            <a:off x="755576" y="44797"/>
            <a:ext cx="7416800" cy="1223963"/>
          </a:xfrm>
        </p:spPr>
        <p:txBody>
          <a:bodyPr>
            <a:normAutofit/>
          </a:bodyPr>
          <a:lstStyle/>
          <a:p>
            <a:r>
              <a:rPr lang="en-GB" sz="4900" dirty="0"/>
              <a:t>Deferred consideration</a:t>
            </a:r>
          </a:p>
        </p:txBody>
      </p:sp>
      <p:sp>
        <p:nvSpPr>
          <p:cNvPr id="3" name="Content Placeholder 2">
            <a:extLst>
              <a:ext uri="{FF2B5EF4-FFF2-40B4-BE49-F238E27FC236}">
                <a16:creationId xmlns:a16="http://schemas.microsoft.com/office/drawing/2014/main" id="{CD7C8438-2037-253C-515D-B48288712C1B}"/>
              </a:ext>
            </a:extLst>
          </p:cNvPr>
          <p:cNvSpPr>
            <a:spLocks noGrp="1"/>
          </p:cNvSpPr>
          <p:nvPr>
            <p:ph idx="1"/>
          </p:nvPr>
        </p:nvSpPr>
        <p:spPr>
          <a:xfrm>
            <a:off x="755576" y="1988840"/>
            <a:ext cx="7920879" cy="4032448"/>
          </a:xfrm>
        </p:spPr>
        <p:txBody>
          <a:bodyPr>
            <a:normAutofit fontScale="62500" lnSpcReduction="20000"/>
          </a:bodyPr>
          <a:lstStyle/>
          <a:p>
            <a:r>
              <a:rPr lang="en-GB" sz="2600" u="sng" dirty="0">
                <a:latin typeface="Arial Black" pitchFamily="34" charset="0"/>
              </a:rPr>
              <a:t>Fixed deferred cash consideration (i.e. sellers to get another £x in a years time) – </a:t>
            </a:r>
            <a:r>
              <a:rPr lang="en-GB" sz="2600" dirty="0">
                <a:latin typeface="Arial Black" pitchFamily="34" charset="0"/>
              </a:rPr>
              <a:t>the natural treatment is that tax is paid in respect of the year of sale.  This may suit the sellers if they prefer to avoid the risk of tax rises.  But if the deferral is long or it’s a large chunk of proceeds, they may prefer to defer by having it paid in loan notes (which must be non-QCBs and must be issued by the actual buyer). Discuss with sellers and they don’t all have to do the same</a:t>
            </a:r>
          </a:p>
          <a:p>
            <a:r>
              <a:rPr lang="en-GB" sz="2600" u="sng" dirty="0">
                <a:latin typeface="Arial Black" pitchFamily="34" charset="0"/>
              </a:rPr>
              <a:t>Fixed contingent consideration (i.e. sellers to get another £x if a particular contract is signed) – </a:t>
            </a:r>
            <a:r>
              <a:rPr lang="en-GB" sz="2600" dirty="0">
                <a:latin typeface="Arial Black" pitchFamily="34" charset="0"/>
              </a:rPr>
              <a:t>this is also taxed in respect of the year of sale. But again could have loan notes to defer but on these facts, there will then be a 6 month delay in getting the money as the loan notes will only be issued when the contingency is met</a:t>
            </a:r>
          </a:p>
          <a:p>
            <a:r>
              <a:rPr lang="en-GB" sz="2600" u="sng" dirty="0">
                <a:latin typeface="Arial Black" pitchFamily="34" charset="0"/>
              </a:rPr>
              <a:t>Can potentially elect out of the deferral – </a:t>
            </a:r>
            <a:r>
              <a:rPr lang="en-GB" sz="2600" dirty="0">
                <a:latin typeface="Arial Black" pitchFamily="34" charset="0"/>
              </a:rPr>
              <a:t>for BADR sellers and have until 12 months after the date the tax is due</a:t>
            </a:r>
            <a:endParaRPr lang="en-GB" sz="2600" u="sng" dirty="0">
              <a:latin typeface="Arial Black" pitchFamily="34" charset="0"/>
            </a:endParaRPr>
          </a:p>
          <a:p>
            <a:r>
              <a:rPr lang="en-GB" sz="2600" u="sng" dirty="0">
                <a:latin typeface="Arial Black" pitchFamily="34" charset="0"/>
              </a:rPr>
              <a:t>If never get the money, claim the tax back </a:t>
            </a:r>
            <a:r>
              <a:rPr lang="en-GB" sz="2600" dirty="0">
                <a:latin typeface="Arial Black" pitchFamily="34" charset="0"/>
              </a:rPr>
              <a:t>(unless you have elected out of the deferral, then you make a loss which cannot be carried back)</a:t>
            </a:r>
          </a:p>
          <a:p>
            <a:endParaRPr lang="en-GB" sz="2600" dirty="0">
              <a:latin typeface="Arial Black" pitchFamily="34" charset="0"/>
            </a:endParaRPr>
          </a:p>
          <a:p>
            <a:endParaRPr lang="en-GB" dirty="0">
              <a:latin typeface="Arial Black" pitchFamily="34" charset="0"/>
            </a:endParaRPr>
          </a:p>
        </p:txBody>
      </p:sp>
    </p:spTree>
    <p:extLst>
      <p:ext uri="{BB962C8B-B14F-4D97-AF65-F5344CB8AC3E}">
        <p14:creationId xmlns:p14="http://schemas.microsoft.com/office/powerpoint/2010/main" val="326813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AD2A4-68A2-EBD4-B266-538DA59C3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AF7FF-E873-FF02-2D29-503E68A01F81}"/>
              </a:ext>
            </a:extLst>
          </p:cNvPr>
          <p:cNvSpPr>
            <a:spLocks noGrp="1"/>
          </p:cNvSpPr>
          <p:nvPr>
            <p:ph type="title"/>
          </p:nvPr>
        </p:nvSpPr>
        <p:spPr>
          <a:xfrm>
            <a:off x="755576" y="44797"/>
            <a:ext cx="7416800" cy="1223963"/>
          </a:xfrm>
        </p:spPr>
        <p:txBody>
          <a:bodyPr>
            <a:normAutofit/>
          </a:bodyPr>
          <a:lstStyle/>
          <a:p>
            <a:r>
              <a:rPr lang="en-GB" sz="4900" dirty="0"/>
              <a:t>Roll over consideration</a:t>
            </a:r>
          </a:p>
        </p:txBody>
      </p:sp>
      <p:sp>
        <p:nvSpPr>
          <p:cNvPr id="3" name="Content Placeholder 2">
            <a:extLst>
              <a:ext uri="{FF2B5EF4-FFF2-40B4-BE49-F238E27FC236}">
                <a16:creationId xmlns:a16="http://schemas.microsoft.com/office/drawing/2014/main" id="{898D81D0-8BF7-6CA8-B8AF-A83D31798FC0}"/>
              </a:ext>
            </a:extLst>
          </p:cNvPr>
          <p:cNvSpPr>
            <a:spLocks noGrp="1"/>
          </p:cNvSpPr>
          <p:nvPr>
            <p:ph idx="1"/>
          </p:nvPr>
        </p:nvSpPr>
        <p:spPr>
          <a:xfrm>
            <a:off x="755576" y="1988840"/>
            <a:ext cx="7920879" cy="4032448"/>
          </a:xfrm>
        </p:spPr>
        <p:txBody>
          <a:bodyPr>
            <a:normAutofit lnSpcReduction="10000"/>
          </a:bodyPr>
          <a:lstStyle/>
          <a:p>
            <a:r>
              <a:rPr lang="en-GB" sz="2600" u="sng" dirty="0">
                <a:latin typeface="Arial Black" pitchFamily="34" charset="0"/>
              </a:rPr>
              <a:t>May be what the buyer offers – </a:t>
            </a:r>
            <a:r>
              <a:rPr lang="en-GB" sz="2600" dirty="0" err="1">
                <a:latin typeface="Arial Black" pitchFamily="34" charset="0"/>
              </a:rPr>
              <a:t>eg</a:t>
            </a:r>
            <a:r>
              <a:rPr lang="en-GB" sz="2600" dirty="0">
                <a:latin typeface="Arial Black" pitchFamily="34" charset="0"/>
              </a:rPr>
              <a:t> on sale to private equity</a:t>
            </a:r>
          </a:p>
          <a:p>
            <a:r>
              <a:rPr lang="en-GB" sz="2600" u="sng" dirty="0">
                <a:latin typeface="Arial Black" pitchFamily="34" charset="0"/>
              </a:rPr>
              <a:t>Often on vendor funded buy outs sellers retain some shares so roll over – </a:t>
            </a:r>
            <a:r>
              <a:rPr lang="en-GB" sz="2600" dirty="0">
                <a:latin typeface="Arial Black" pitchFamily="34" charset="0"/>
              </a:rPr>
              <a:t>generally ok as long as stake not too big</a:t>
            </a:r>
          </a:p>
          <a:p>
            <a:r>
              <a:rPr lang="en-GB" sz="2600" u="sng" dirty="0">
                <a:latin typeface="Arial Black" pitchFamily="34" charset="0"/>
              </a:rPr>
              <a:t>Check conditions are met – </a:t>
            </a:r>
            <a:r>
              <a:rPr lang="en-GB" sz="2600" dirty="0">
                <a:latin typeface="Arial Black" pitchFamily="34" charset="0"/>
              </a:rPr>
              <a:t>share consideration needs to be in the actual buyer not a group company </a:t>
            </a:r>
          </a:p>
          <a:p>
            <a:r>
              <a:rPr lang="en-GB" sz="2600" u="sng" dirty="0">
                <a:latin typeface="Arial Black" pitchFamily="34" charset="0"/>
              </a:rPr>
              <a:t>Same issues as above regarding potential to elect out of the roll over</a:t>
            </a:r>
          </a:p>
          <a:p>
            <a:endParaRPr lang="en-GB" sz="2600" dirty="0">
              <a:latin typeface="Arial Black" pitchFamily="34" charset="0"/>
            </a:endParaRPr>
          </a:p>
          <a:p>
            <a:endParaRPr lang="en-GB" dirty="0">
              <a:latin typeface="Arial Black" pitchFamily="34" charset="0"/>
            </a:endParaRPr>
          </a:p>
        </p:txBody>
      </p:sp>
    </p:spTree>
    <p:extLst>
      <p:ext uri="{BB962C8B-B14F-4D97-AF65-F5344CB8AC3E}">
        <p14:creationId xmlns:p14="http://schemas.microsoft.com/office/powerpoint/2010/main" val="124280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57271-A5EE-D351-2EAE-EBB3DD0FA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B733D-3F0C-644B-7049-03E315F1199A}"/>
              </a:ext>
            </a:extLst>
          </p:cNvPr>
          <p:cNvSpPr>
            <a:spLocks noGrp="1"/>
          </p:cNvSpPr>
          <p:nvPr>
            <p:ph type="title"/>
          </p:nvPr>
        </p:nvSpPr>
        <p:spPr>
          <a:xfrm>
            <a:off x="755576" y="44797"/>
            <a:ext cx="7416800" cy="1223963"/>
          </a:xfrm>
        </p:spPr>
        <p:txBody>
          <a:bodyPr>
            <a:normAutofit/>
          </a:bodyPr>
          <a:lstStyle/>
          <a:p>
            <a:r>
              <a:rPr lang="en-GB" sz="4900" dirty="0"/>
              <a:t>Earn out consideration (1)</a:t>
            </a:r>
          </a:p>
        </p:txBody>
      </p:sp>
      <p:sp>
        <p:nvSpPr>
          <p:cNvPr id="3" name="Content Placeholder 2">
            <a:extLst>
              <a:ext uri="{FF2B5EF4-FFF2-40B4-BE49-F238E27FC236}">
                <a16:creationId xmlns:a16="http://schemas.microsoft.com/office/drawing/2014/main" id="{88582A2D-B3B9-70FB-ED38-F0D062B4BF08}"/>
              </a:ext>
            </a:extLst>
          </p:cNvPr>
          <p:cNvSpPr>
            <a:spLocks noGrp="1"/>
          </p:cNvSpPr>
          <p:nvPr>
            <p:ph idx="1"/>
          </p:nvPr>
        </p:nvSpPr>
        <p:spPr>
          <a:xfrm>
            <a:off x="473254" y="1268760"/>
            <a:ext cx="8203201" cy="4752528"/>
          </a:xfrm>
        </p:spPr>
        <p:txBody>
          <a:bodyPr>
            <a:normAutofit fontScale="92500"/>
          </a:bodyPr>
          <a:lstStyle/>
          <a:p>
            <a:r>
              <a:rPr lang="en-GB" u="sng" dirty="0">
                <a:latin typeface="Arial Black" pitchFamily="34" charset="0"/>
              </a:rPr>
              <a:t>Consideration that is unascertainable </a:t>
            </a:r>
            <a:r>
              <a:rPr lang="en-GB" dirty="0">
                <a:latin typeface="Arial Black" pitchFamily="34" charset="0"/>
              </a:rPr>
              <a:t>– usually dependent upon the future performance of the business</a:t>
            </a:r>
          </a:p>
          <a:p>
            <a:r>
              <a:rPr lang="en-GB" u="sng" dirty="0">
                <a:latin typeface="Arial Black" pitchFamily="34" charset="0"/>
              </a:rPr>
              <a:t>Will be a number of issues to work through</a:t>
            </a:r>
            <a:r>
              <a:rPr lang="en-GB" dirty="0">
                <a:latin typeface="Arial Black" pitchFamily="34" charset="0"/>
              </a:rPr>
              <a:t>:-</a:t>
            </a:r>
          </a:p>
          <a:p>
            <a:pPr lvl="1"/>
            <a:r>
              <a:rPr lang="en-GB" dirty="0">
                <a:latin typeface="Arial Black" pitchFamily="34" charset="0"/>
              </a:rPr>
              <a:t>Will all shareholders get it? </a:t>
            </a:r>
          </a:p>
          <a:p>
            <a:pPr lvl="1"/>
            <a:r>
              <a:rPr lang="en-GB" dirty="0">
                <a:latin typeface="Arial Black" pitchFamily="34" charset="0"/>
              </a:rPr>
              <a:t>Is there a risk of income instead of capital?</a:t>
            </a:r>
          </a:p>
          <a:p>
            <a:pPr lvl="1"/>
            <a:r>
              <a:rPr lang="en-GB" dirty="0">
                <a:latin typeface="Arial Black" pitchFamily="34" charset="0"/>
              </a:rPr>
              <a:t>Timing of tax payments and how the sellers would like this to be treated</a:t>
            </a:r>
          </a:p>
          <a:p>
            <a:r>
              <a:rPr lang="en-GB" u="sng" dirty="0">
                <a:latin typeface="Arial Black" pitchFamily="34" charset="0"/>
              </a:rPr>
              <a:t>If not all shareholders are intended to get the earn out, consider if it is consideration at all rather than inco</a:t>
            </a:r>
            <a:r>
              <a:rPr lang="en-GB" dirty="0">
                <a:latin typeface="Arial Black" pitchFamily="34" charset="0"/>
              </a:rPr>
              <a:t>me – could have those that don’t get it getting higher consideration on completion but often the other sellers not keen</a:t>
            </a:r>
          </a:p>
        </p:txBody>
      </p:sp>
    </p:spTree>
    <p:extLst>
      <p:ext uri="{BB962C8B-B14F-4D97-AF65-F5344CB8AC3E}">
        <p14:creationId xmlns:p14="http://schemas.microsoft.com/office/powerpoint/2010/main" val="3439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7956-7081-B59E-3A0C-C240782D5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8A7CB-21B0-299F-6D0D-FD94C3375A21}"/>
              </a:ext>
            </a:extLst>
          </p:cNvPr>
          <p:cNvSpPr>
            <a:spLocks noGrp="1"/>
          </p:cNvSpPr>
          <p:nvPr>
            <p:ph type="title"/>
          </p:nvPr>
        </p:nvSpPr>
        <p:spPr>
          <a:xfrm>
            <a:off x="755576" y="44797"/>
            <a:ext cx="7416800" cy="1223963"/>
          </a:xfrm>
        </p:spPr>
        <p:txBody>
          <a:bodyPr>
            <a:normAutofit/>
          </a:bodyPr>
          <a:lstStyle/>
          <a:p>
            <a:r>
              <a:rPr lang="en-GB" sz="4900" dirty="0"/>
              <a:t>Earn Out consideration (2)</a:t>
            </a:r>
          </a:p>
        </p:txBody>
      </p:sp>
      <p:sp>
        <p:nvSpPr>
          <p:cNvPr id="3" name="Content Placeholder 2">
            <a:extLst>
              <a:ext uri="{FF2B5EF4-FFF2-40B4-BE49-F238E27FC236}">
                <a16:creationId xmlns:a16="http://schemas.microsoft.com/office/drawing/2014/main" id="{CA8C1881-F41B-E0EE-10F8-C77F84ADCFA3}"/>
              </a:ext>
            </a:extLst>
          </p:cNvPr>
          <p:cNvSpPr>
            <a:spLocks noGrp="1"/>
          </p:cNvSpPr>
          <p:nvPr>
            <p:ph idx="1"/>
          </p:nvPr>
        </p:nvSpPr>
        <p:spPr>
          <a:xfrm>
            <a:off x="539552" y="1628800"/>
            <a:ext cx="8136903" cy="4392488"/>
          </a:xfrm>
        </p:spPr>
        <p:txBody>
          <a:bodyPr>
            <a:normAutofit fontScale="92500" lnSpcReduction="10000"/>
          </a:bodyPr>
          <a:lstStyle/>
          <a:p>
            <a:r>
              <a:rPr lang="en-GB" u="sng" dirty="0">
                <a:latin typeface="Arial Black" pitchFamily="34" charset="0"/>
              </a:rPr>
              <a:t>HMRC key indicators of capital earn out</a:t>
            </a:r>
          </a:p>
          <a:p>
            <a:pPr marL="0" indent="0">
              <a:buNone/>
            </a:pPr>
            <a:r>
              <a:rPr lang="en-GB" dirty="0">
                <a:hlinkClick r:id="rId3"/>
              </a:rPr>
              <a:t>ERSM110940 - Securities Options: earn-outs: key indicators of earn-out being sale consideration - HMRC internal manual - GOV.UK</a:t>
            </a:r>
            <a:endParaRPr lang="en-GB" dirty="0"/>
          </a:p>
          <a:p>
            <a:r>
              <a:rPr lang="en-GB" dirty="0">
                <a:latin typeface="Arial Black" pitchFamily="34" charset="0"/>
              </a:rPr>
              <a:t>Need to consider all factors in the round</a:t>
            </a:r>
          </a:p>
          <a:p>
            <a:r>
              <a:rPr lang="en-GB" dirty="0">
                <a:latin typeface="Arial Black" pitchFamily="34" charset="0"/>
              </a:rPr>
              <a:t>If non- employee shareholders also getting the earn out, then it would be hard for HMRC to argue its income</a:t>
            </a:r>
          </a:p>
          <a:p>
            <a:r>
              <a:rPr lang="en-GB" dirty="0">
                <a:latin typeface="Arial Black" pitchFamily="34" charset="0"/>
              </a:rPr>
              <a:t>Obligation to stay on to get it is not fatal at all – but the absence of such an obligation must mean its capital</a:t>
            </a:r>
          </a:p>
          <a:p>
            <a:r>
              <a:rPr lang="en-GB" dirty="0">
                <a:latin typeface="Arial Black" pitchFamily="34" charset="0"/>
              </a:rPr>
              <a:t>Where concerned can do a non-statutory clearance but HMRC will take a few weeks to respond</a:t>
            </a:r>
          </a:p>
          <a:p>
            <a:endParaRPr lang="en-GB" dirty="0">
              <a:latin typeface="Arial Black" pitchFamily="34" charset="0"/>
            </a:endParaRPr>
          </a:p>
        </p:txBody>
      </p:sp>
    </p:spTree>
    <p:extLst>
      <p:ext uri="{BB962C8B-B14F-4D97-AF65-F5344CB8AC3E}">
        <p14:creationId xmlns:p14="http://schemas.microsoft.com/office/powerpoint/2010/main" val="3724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E1DF-1018-E251-26CC-928511C94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8EDBD-7B5C-E9A9-7CBA-0D4721DBA755}"/>
              </a:ext>
            </a:extLst>
          </p:cNvPr>
          <p:cNvSpPr>
            <a:spLocks noGrp="1"/>
          </p:cNvSpPr>
          <p:nvPr>
            <p:ph type="title"/>
          </p:nvPr>
        </p:nvSpPr>
        <p:spPr>
          <a:xfrm>
            <a:off x="755576" y="44797"/>
            <a:ext cx="7416800" cy="1223963"/>
          </a:xfrm>
        </p:spPr>
        <p:txBody>
          <a:bodyPr>
            <a:normAutofit/>
          </a:bodyPr>
          <a:lstStyle/>
          <a:p>
            <a:r>
              <a:rPr lang="en-GB" sz="4900" dirty="0"/>
              <a:t>Earn out consideration (3)</a:t>
            </a:r>
          </a:p>
        </p:txBody>
      </p:sp>
      <p:sp>
        <p:nvSpPr>
          <p:cNvPr id="3" name="Content Placeholder 2">
            <a:extLst>
              <a:ext uri="{FF2B5EF4-FFF2-40B4-BE49-F238E27FC236}">
                <a16:creationId xmlns:a16="http://schemas.microsoft.com/office/drawing/2014/main" id="{3B02392E-B1FE-53CF-1E32-0BA2E0F738EF}"/>
              </a:ext>
            </a:extLst>
          </p:cNvPr>
          <p:cNvSpPr>
            <a:spLocks noGrp="1"/>
          </p:cNvSpPr>
          <p:nvPr>
            <p:ph idx="1"/>
          </p:nvPr>
        </p:nvSpPr>
        <p:spPr>
          <a:xfrm>
            <a:off x="473254" y="1268760"/>
            <a:ext cx="8203201" cy="4752528"/>
          </a:xfrm>
        </p:spPr>
        <p:txBody>
          <a:bodyPr>
            <a:normAutofit fontScale="85000" lnSpcReduction="20000"/>
          </a:bodyPr>
          <a:lstStyle/>
          <a:p>
            <a:r>
              <a:rPr lang="en-GB" dirty="0">
                <a:latin typeface="Arial Black" pitchFamily="34" charset="0"/>
              </a:rPr>
              <a:t>Assuming capital how is it taxed ? </a:t>
            </a:r>
          </a:p>
          <a:p>
            <a:r>
              <a:rPr lang="en-GB" dirty="0">
                <a:latin typeface="Arial Black" pitchFamily="34" charset="0"/>
              </a:rPr>
              <a:t>Natural rule (Marren v Ingles etc) is that the value of the right is taxed in the year of sale. Then when it is paid have more tax to pay at the rates then in force if get more, or if get less have a loss that can be carried back (unlike other capital losses). So overall will pay tax on the correct amount – but could be timing differences and different rates</a:t>
            </a:r>
          </a:p>
          <a:p>
            <a:r>
              <a:rPr lang="en-GB" dirty="0">
                <a:latin typeface="Arial Black" pitchFamily="34" charset="0"/>
              </a:rPr>
              <a:t>Can defer tax on all if satisfy in loan notes in the Buyer (non-QCBs). But risk then of tax rises</a:t>
            </a:r>
          </a:p>
          <a:p>
            <a:r>
              <a:rPr lang="en-GB" dirty="0">
                <a:latin typeface="Arial Black" pitchFamily="34" charset="0"/>
              </a:rPr>
              <a:t>Can make full maximum definitely taxable in the year of sale (e.g. if EIS people outside the three years)</a:t>
            </a:r>
          </a:p>
          <a:p>
            <a:r>
              <a:rPr lang="en-GB" dirty="0">
                <a:latin typeface="Arial Black" pitchFamily="34" charset="0"/>
              </a:rPr>
              <a:t>Go through each shareholder’s situation and his/her views.  Timing and proportion of earn out will be key to their decisions. Could have blended solution (e.g. loan notes for the “top end” of the earn out, cash for the rest</a:t>
            </a:r>
          </a:p>
        </p:txBody>
      </p:sp>
    </p:spTree>
    <p:extLst>
      <p:ext uri="{BB962C8B-B14F-4D97-AF65-F5344CB8AC3E}">
        <p14:creationId xmlns:p14="http://schemas.microsoft.com/office/powerpoint/2010/main" val="288711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672C-C20C-C40D-9BAC-E12B3ED9A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685DC-D0C7-0088-B3C0-0BF4F9F27B10}"/>
              </a:ext>
            </a:extLst>
          </p:cNvPr>
          <p:cNvSpPr>
            <a:spLocks noGrp="1"/>
          </p:cNvSpPr>
          <p:nvPr>
            <p:ph type="title"/>
          </p:nvPr>
        </p:nvSpPr>
        <p:spPr>
          <a:xfrm>
            <a:off x="755576" y="44797"/>
            <a:ext cx="7416800" cy="1223963"/>
          </a:xfrm>
        </p:spPr>
        <p:txBody>
          <a:bodyPr>
            <a:normAutofit/>
          </a:bodyPr>
          <a:lstStyle/>
          <a:p>
            <a:r>
              <a:rPr lang="en-GB" sz="4900" dirty="0"/>
              <a:t>Clearance needed?</a:t>
            </a:r>
          </a:p>
        </p:txBody>
      </p:sp>
      <p:sp>
        <p:nvSpPr>
          <p:cNvPr id="3" name="Content Placeholder 2">
            <a:extLst>
              <a:ext uri="{FF2B5EF4-FFF2-40B4-BE49-F238E27FC236}">
                <a16:creationId xmlns:a16="http://schemas.microsoft.com/office/drawing/2014/main" id="{BE2D1BD8-C3EC-D0A6-EDD3-0F54F5EC419E}"/>
              </a:ext>
            </a:extLst>
          </p:cNvPr>
          <p:cNvSpPr>
            <a:spLocks noGrp="1"/>
          </p:cNvSpPr>
          <p:nvPr>
            <p:ph idx="1"/>
          </p:nvPr>
        </p:nvSpPr>
        <p:spPr>
          <a:xfrm>
            <a:off x="473254" y="1268760"/>
            <a:ext cx="8203201" cy="4752528"/>
          </a:xfrm>
        </p:spPr>
        <p:txBody>
          <a:bodyPr>
            <a:normAutofit fontScale="92500" lnSpcReduction="10000"/>
          </a:bodyPr>
          <a:lstStyle/>
          <a:p>
            <a:r>
              <a:rPr lang="en-GB" dirty="0">
                <a:latin typeface="Arial Black" pitchFamily="34" charset="0"/>
              </a:rPr>
              <a:t>Depends on the facts and the timing</a:t>
            </a:r>
          </a:p>
          <a:p>
            <a:r>
              <a:rPr lang="en-GB" dirty="0">
                <a:latin typeface="Arial Black" pitchFamily="34" charset="0"/>
              </a:rPr>
              <a:t>If deal terms all buyer lead and sellers will have no stake or only a small stake in the buyer probably don’t need to do it</a:t>
            </a:r>
          </a:p>
          <a:p>
            <a:r>
              <a:rPr lang="en-GB" dirty="0">
                <a:latin typeface="Arial Black" pitchFamily="34" charset="0"/>
              </a:rPr>
              <a:t>Where sellers will have any sort of decent size stake in the buyer usually would do it</a:t>
            </a:r>
          </a:p>
          <a:p>
            <a:r>
              <a:rPr lang="en-GB" dirty="0">
                <a:latin typeface="Arial Black" pitchFamily="34" charset="0"/>
              </a:rPr>
              <a:t>Clearance covers the CGT roll over and the transactions in securities risk</a:t>
            </a:r>
          </a:p>
          <a:p>
            <a:r>
              <a:rPr lang="en-GB" dirty="0">
                <a:latin typeface="Arial Black" pitchFamily="34" charset="0"/>
              </a:rPr>
              <a:t>Does not confirm that the roll over conditions are actually met – that is for you to check</a:t>
            </a:r>
          </a:p>
          <a:p>
            <a:r>
              <a:rPr lang="en-GB" dirty="0">
                <a:latin typeface="Arial Black" pitchFamily="34" charset="0"/>
              </a:rPr>
              <a:t>HMRC have 30 days to respond or ask questions. The  simpler ones seem to be coming back by return at the moment</a:t>
            </a:r>
          </a:p>
        </p:txBody>
      </p:sp>
    </p:spTree>
    <p:extLst>
      <p:ext uri="{BB962C8B-B14F-4D97-AF65-F5344CB8AC3E}">
        <p14:creationId xmlns:p14="http://schemas.microsoft.com/office/powerpoint/2010/main" val="130717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777D5-D2D0-2190-C821-6D06B1DE3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21D99-DF1E-8E46-A8DB-A0B27044E186}"/>
              </a:ext>
            </a:extLst>
          </p:cNvPr>
          <p:cNvSpPr>
            <a:spLocks noGrp="1"/>
          </p:cNvSpPr>
          <p:nvPr>
            <p:ph type="title"/>
          </p:nvPr>
        </p:nvSpPr>
        <p:spPr>
          <a:xfrm>
            <a:off x="755576" y="44797"/>
            <a:ext cx="7416800" cy="1223963"/>
          </a:xfrm>
        </p:spPr>
        <p:txBody>
          <a:bodyPr>
            <a:normAutofit/>
          </a:bodyPr>
          <a:lstStyle/>
          <a:p>
            <a:r>
              <a:rPr lang="en-GB" sz="4900" dirty="0"/>
              <a:t>Excess cash in the business</a:t>
            </a:r>
          </a:p>
        </p:txBody>
      </p:sp>
      <p:sp>
        <p:nvSpPr>
          <p:cNvPr id="3" name="Content Placeholder 2">
            <a:extLst>
              <a:ext uri="{FF2B5EF4-FFF2-40B4-BE49-F238E27FC236}">
                <a16:creationId xmlns:a16="http://schemas.microsoft.com/office/drawing/2014/main" id="{BF2AF210-41B9-2097-44A9-27F60D828349}"/>
              </a:ext>
            </a:extLst>
          </p:cNvPr>
          <p:cNvSpPr>
            <a:spLocks noGrp="1"/>
          </p:cNvSpPr>
          <p:nvPr>
            <p:ph idx="1"/>
          </p:nvPr>
        </p:nvSpPr>
        <p:spPr>
          <a:xfrm>
            <a:off x="473254" y="1268760"/>
            <a:ext cx="8203201" cy="4752528"/>
          </a:xfrm>
        </p:spPr>
        <p:txBody>
          <a:bodyPr>
            <a:normAutofit/>
          </a:bodyPr>
          <a:lstStyle/>
          <a:p>
            <a:r>
              <a:rPr lang="en-GB" dirty="0">
                <a:latin typeface="Arial Black" pitchFamily="34" charset="0"/>
              </a:rPr>
              <a:t>Would always want to be paid this as price rather than dividend (unless say a very rare case where a very large number of option holders e.g. is 39.35% tax on all the cash better than 24% on the amount after shared with option holders)</a:t>
            </a:r>
          </a:p>
          <a:p>
            <a:r>
              <a:rPr lang="en-GB" dirty="0">
                <a:latin typeface="Arial Black" pitchFamily="34" charset="0"/>
              </a:rPr>
              <a:t>Buyer usually won’t object</a:t>
            </a:r>
          </a:p>
          <a:p>
            <a:r>
              <a:rPr lang="en-GB" dirty="0">
                <a:latin typeface="Arial Black" pitchFamily="34" charset="0"/>
              </a:rPr>
              <a:t>Increases the stamp duty – so buyer may expect sellers to bear that increase</a:t>
            </a:r>
          </a:p>
          <a:p>
            <a:r>
              <a:rPr lang="en-GB" dirty="0">
                <a:latin typeface="Arial Black" pitchFamily="34" charset="0"/>
              </a:rPr>
              <a:t>All shareholders will share it unless articles provide differently</a:t>
            </a:r>
          </a:p>
        </p:txBody>
      </p:sp>
    </p:spTree>
    <p:extLst>
      <p:ext uri="{BB962C8B-B14F-4D97-AF65-F5344CB8AC3E}">
        <p14:creationId xmlns:p14="http://schemas.microsoft.com/office/powerpoint/2010/main" val="71227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755576" y="476672"/>
            <a:ext cx="7344866" cy="1008112"/>
          </a:xfrm>
        </p:spPr>
        <p:txBody>
          <a:bodyPr/>
          <a:lstStyle/>
          <a:p>
            <a:r>
              <a:rPr lang="en-GB" dirty="0"/>
              <a:t>Parisi Tax (1) </a:t>
            </a:r>
          </a:p>
        </p:txBody>
      </p:sp>
      <p:sp>
        <p:nvSpPr>
          <p:cNvPr id="5" name="Rectangle 3"/>
          <p:cNvSpPr txBox="1">
            <a:spLocks noChangeArrowheads="1"/>
          </p:cNvSpPr>
          <p:nvPr/>
        </p:nvSpPr>
        <p:spPr bwMode="auto">
          <a:xfrm>
            <a:off x="539552" y="2420888"/>
            <a:ext cx="8157592" cy="33409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n-GB" altLang="en-US" dirty="0">
              <a:latin typeface="Arial Black" panose="020B0A04020102020204" pitchFamily="34" charset="0"/>
            </a:endParaRPr>
          </a:p>
          <a:p>
            <a:r>
              <a:rPr lang="en-GB" altLang="en-US" sz="2000" dirty="0">
                <a:latin typeface="Arial Black" panose="020B0A04020102020204" pitchFamily="34" charset="0"/>
              </a:rPr>
              <a:t>We are 8 tax lawyers – 4 partners, 3 senior associates and one associate </a:t>
            </a:r>
          </a:p>
          <a:p>
            <a:r>
              <a:rPr lang="en-GB" altLang="en-US" sz="2000" dirty="0">
                <a:latin typeface="Arial Black" panose="020B0A04020102020204" pitchFamily="34" charset="0"/>
              </a:rPr>
              <a:t>We can help you and your clients with:-</a:t>
            </a:r>
          </a:p>
          <a:p>
            <a:pPr lvl="1"/>
            <a:r>
              <a:rPr lang="en-GB" altLang="en-US" sz="2000" dirty="0">
                <a:latin typeface="Arial Black" panose="020B0A04020102020204" pitchFamily="34" charset="0"/>
              </a:rPr>
              <a:t>Tax deeds and tax warranties</a:t>
            </a:r>
          </a:p>
          <a:p>
            <a:pPr lvl="1"/>
            <a:r>
              <a:rPr lang="en-GB" altLang="en-US" sz="2000" dirty="0">
                <a:latin typeface="Arial Black" panose="020B0A04020102020204" pitchFamily="34" charset="0"/>
              </a:rPr>
              <a:t>Seller tax planning</a:t>
            </a:r>
          </a:p>
          <a:p>
            <a:pPr lvl="1"/>
            <a:r>
              <a:rPr lang="en-GB" altLang="en-US" sz="2000" dirty="0">
                <a:latin typeface="Arial Black" panose="020B0A04020102020204" pitchFamily="34" charset="0"/>
              </a:rPr>
              <a:t>Employee incentives (e.g. growth shares, EMI, CSOPs) including EMI valuations</a:t>
            </a:r>
          </a:p>
          <a:p>
            <a:pPr lvl="1"/>
            <a:r>
              <a:rPr lang="en-GB" altLang="en-US" sz="2000" dirty="0">
                <a:latin typeface="Arial Black" panose="020B0A04020102020204" pitchFamily="34" charset="0"/>
              </a:rPr>
              <a:t>Management tax planning on private equity deals</a:t>
            </a:r>
          </a:p>
          <a:p>
            <a:pPr lvl="1"/>
            <a:r>
              <a:rPr lang="en-GB" altLang="en-US" sz="2000" dirty="0">
                <a:latin typeface="Arial Black" panose="020B0A04020102020204" pitchFamily="34" charset="0"/>
              </a:rPr>
              <a:t>Restructuring/demergers</a:t>
            </a:r>
          </a:p>
          <a:p>
            <a:pPr lvl="1"/>
            <a:r>
              <a:rPr lang="en-GB" altLang="en-US" sz="2000" dirty="0">
                <a:latin typeface="Arial Black" panose="020B0A04020102020204" pitchFamily="34" charset="0"/>
              </a:rPr>
              <a:t>SEIS/EIS investments</a:t>
            </a:r>
          </a:p>
          <a:p>
            <a:pPr lvl="1"/>
            <a:r>
              <a:rPr lang="en-GB" altLang="en-US" sz="2000" dirty="0">
                <a:latin typeface="Arial Black" panose="020B0A04020102020204" pitchFamily="34" charset="0"/>
              </a:rPr>
              <a:t>Property tax </a:t>
            </a:r>
          </a:p>
          <a:p>
            <a:pPr lvl="1"/>
            <a:r>
              <a:rPr lang="en-GB" altLang="en-US" sz="2000" dirty="0">
                <a:latin typeface="Arial Black" panose="020B0A04020102020204" pitchFamily="34" charset="0"/>
              </a:rPr>
              <a:t>General tax queries </a:t>
            </a:r>
          </a:p>
          <a:p>
            <a:pPr lvl="1"/>
            <a:endParaRPr lang="en-GB" altLang="en-US" sz="2000" dirty="0">
              <a:latin typeface="Arial Black" panose="020B0A04020102020204" pitchFamily="34" charset="0"/>
            </a:endParaRPr>
          </a:p>
          <a:p>
            <a:endParaRPr lang="en-GB" altLang="en-US" dirty="0"/>
          </a:p>
        </p:txBody>
      </p:sp>
    </p:spTree>
    <p:extLst>
      <p:ext uri="{BB962C8B-B14F-4D97-AF65-F5344CB8AC3E}">
        <p14:creationId xmlns:p14="http://schemas.microsoft.com/office/powerpoint/2010/main" val="71378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30B3-A4DF-F834-85E0-BDF444194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91F7F-B837-614A-C9F6-2165507729FA}"/>
              </a:ext>
            </a:extLst>
          </p:cNvPr>
          <p:cNvSpPr>
            <a:spLocks noGrp="1"/>
          </p:cNvSpPr>
          <p:nvPr>
            <p:ph type="title"/>
          </p:nvPr>
        </p:nvSpPr>
        <p:spPr>
          <a:xfrm>
            <a:off x="755576" y="44797"/>
            <a:ext cx="7416800" cy="1223963"/>
          </a:xfrm>
        </p:spPr>
        <p:txBody>
          <a:bodyPr>
            <a:normAutofit/>
          </a:bodyPr>
          <a:lstStyle/>
          <a:p>
            <a:r>
              <a:rPr lang="en-GB" sz="4900" dirty="0"/>
              <a:t>Extracting assets</a:t>
            </a:r>
          </a:p>
        </p:txBody>
      </p:sp>
      <p:sp>
        <p:nvSpPr>
          <p:cNvPr id="3" name="Content Placeholder 2">
            <a:extLst>
              <a:ext uri="{FF2B5EF4-FFF2-40B4-BE49-F238E27FC236}">
                <a16:creationId xmlns:a16="http://schemas.microsoft.com/office/drawing/2014/main" id="{C03E9DB5-BC0D-22C0-ECCF-B8F760F673D7}"/>
              </a:ext>
            </a:extLst>
          </p:cNvPr>
          <p:cNvSpPr>
            <a:spLocks noGrp="1"/>
          </p:cNvSpPr>
          <p:nvPr>
            <p:ph idx="1"/>
          </p:nvPr>
        </p:nvSpPr>
        <p:spPr>
          <a:xfrm>
            <a:off x="473254" y="1268760"/>
            <a:ext cx="8203201" cy="4752528"/>
          </a:xfrm>
        </p:spPr>
        <p:txBody>
          <a:bodyPr>
            <a:normAutofit lnSpcReduction="10000"/>
          </a:bodyPr>
          <a:lstStyle/>
          <a:p>
            <a:r>
              <a:rPr lang="en-GB" dirty="0">
                <a:latin typeface="Arial Black" pitchFamily="34" charset="0"/>
              </a:rPr>
              <a:t>If asset transferred to sellers – capital gain in the company and dividend tax for the sellers</a:t>
            </a:r>
          </a:p>
          <a:p>
            <a:r>
              <a:rPr lang="en-GB" dirty="0">
                <a:latin typeface="Arial Black" pitchFamily="34" charset="0"/>
              </a:rPr>
              <a:t>So more often increase the price by the market value of the asset and the sellers buy it at market value. Then in effect they extract it for free but pay 24% tax</a:t>
            </a:r>
          </a:p>
          <a:p>
            <a:r>
              <a:rPr lang="en-GB" dirty="0">
                <a:latin typeface="Arial Black" pitchFamily="34" charset="0"/>
              </a:rPr>
              <a:t>Increases stamp duty for the buyer</a:t>
            </a:r>
          </a:p>
          <a:p>
            <a:r>
              <a:rPr lang="en-GB" dirty="0">
                <a:latin typeface="Arial Black" pitchFamily="34" charset="0"/>
              </a:rPr>
              <a:t>Will be stamp duty /SDLT on the purchase for the sellers</a:t>
            </a:r>
          </a:p>
          <a:p>
            <a:r>
              <a:rPr lang="en-GB" dirty="0">
                <a:latin typeface="Arial Black" pitchFamily="34" charset="0"/>
              </a:rPr>
              <a:t>Depending upon the facts consider demerger – may have looked into this earlier but even just before a sale may be worth it if significant value</a:t>
            </a:r>
          </a:p>
        </p:txBody>
      </p:sp>
    </p:spTree>
    <p:extLst>
      <p:ext uri="{BB962C8B-B14F-4D97-AF65-F5344CB8AC3E}">
        <p14:creationId xmlns:p14="http://schemas.microsoft.com/office/powerpoint/2010/main" val="232772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p:txBody>
          <a:bodyPr/>
          <a:lstStyle/>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lvl="4" eaLnBrk="1" hangingPunct="1">
              <a:buFontTx/>
              <a:buNone/>
            </a:pPr>
            <a:r>
              <a:rPr lang="en-GB" altLang="en-US" sz="4000" dirty="0"/>
              <a:t> </a:t>
            </a:r>
            <a:r>
              <a:rPr lang="en-GB" altLang="en-US" sz="4000" dirty="0">
                <a:latin typeface="Arial Black" panose="020B0A04020102020204" pitchFamily="34" charset="0"/>
              </a:rPr>
              <a:t>Discussion / Q&amp;A</a:t>
            </a:r>
          </a:p>
          <a:p>
            <a:pPr lvl="4" eaLnBrk="1" hangingPunct="1">
              <a:buFontTx/>
              <a:buNone/>
            </a:pPr>
            <a:endParaRPr lang="en-GB" altLang="en-US" sz="4000" dirty="0"/>
          </a:p>
        </p:txBody>
      </p:sp>
    </p:spTree>
    <p:extLst>
      <p:ext uri="{BB962C8B-B14F-4D97-AF65-F5344CB8AC3E}">
        <p14:creationId xmlns:p14="http://schemas.microsoft.com/office/powerpoint/2010/main" val="151635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76250"/>
            <a:ext cx="7488238" cy="1223963"/>
          </a:xfrm>
        </p:spPr>
        <p:txBody>
          <a:bodyPr rtlCol="0">
            <a:normAutofit/>
          </a:bodyPr>
          <a:lstStyle/>
          <a:p>
            <a:pPr fontAlgn="auto">
              <a:spcAft>
                <a:spcPts val="0"/>
              </a:spcAft>
              <a:defRPr/>
            </a:pPr>
            <a:r>
              <a:rPr lang="en-GB" dirty="0">
                <a:solidFill>
                  <a:schemeClr val="tx1">
                    <a:lumMod val="85000"/>
                    <a:lumOff val="15000"/>
                  </a:schemeClr>
                </a:solidFill>
              </a:rPr>
              <a:t>Contact details… </a:t>
            </a:r>
          </a:p>
        </p:txBody>
      </p:sp>
      <p:sp>
        <p:nvSpPr>
          <p:cNvPr id="20482" name="Content Placeholder 2"/>
          <p:cNvSpPr>
            <a:spLocks noGrp="1"/>
          </p:cNvSpPr>
          <p:nvPr>
            <p:ph idx="1"/>
          </p:nvPr>
        </p:nvSpPr>
        <p:spPr>
          <a:xfrm>
            <a:off x="684213" y="1773238"/>
            <a:ext cx="7559675" cy="4029075"/>
          </a:xfrm>
        </p:spPr>
        <p:txBody>
          <a:bodyPr/>
          <a:lstStyle/>
          <a:p>
            <a:pPr lvl="1"/>
            <a:endParaRPr lang="en-GB" sz="2800" dirty="0">
              <a:latin typeface="Arial Black" pitchFamily="34" charset="0"/>
            </a:endParaRPr>
          </a:p>
          <a:p>
            <a:pPr marL="320675" lvl="1" indent="0">
              <a:buNone/>
            </a:pPr>
            <a:r>
              <a:rPr lang="en-GB" sz="2800" dirty="0">
                <a:latin typeface="Arial Black" pitchFamily="34" charset="0"/>
              </a:rPr>
              <a:t>Lisa Stevenson </a:t>
            </a:r>
          </a:p>
          <a:p>
            <a:pPr marL="320675" lvl="1" indent="0">
              <a:buNone/>
            </a:pPr>
            <a:r>
              <a:rPr lang="en-GB" sz="2800" dirty="0">
                <a:latin typeface="Arial Black" pitchFamily="34" charset="0"/>
              </a:rPr>
              <a:t>07747 100 141 </a:t>
            </a:r>
          </a:p>
          <a:p>
            <a:pPr marL="320675" lvl="1" indent="0">
              <a:buNone/>
            </a:pPr>
            <a:r>
              <a:rPr lang="en-GB" sz="2800" dirty="0">
                <a:latin typeface="Arial Black" pitchFamily="34" charset="0"/>
                <a:hlinkClick r:id="rId3"/>
              </a:rPr>
              <a:t>lisa.stevenson@parisitax.co.uk</a:t>
            </a:r>
            <a:r>
              <a:rPr lang="en-GB" sz="2600" dirty="0">
                <a:solidFill>
                  <a:srgbClr val="FFC000"/>
                </a:solidFill>
                <a:latin typeface="Arial Black" pitchFamily="34" charset="0"/>
              </a:rPr>
              <a:t> </a:t>
            </a:r>
          </a:p>
          <a:p>
            <a:pPr marL="320675" lvl="1" indent="0">
              <a:buNone/>
            </a:pPr>
            <a:endParaRPr lang="en-GB" sz="2800" dirty="0">
              <a:latin typeface="Arial Black" pitchFamily="34" charset="0"/>
            </a:endParaRPr>
          </a:p>
        </p:txBody>
      </p:sp>
    </p:spTree>
    <p:extLst>
      <p:ext uri="{BB962C8B-B14F-4D97-AF65-F5344CB8AC3E}">
        <p14:creationId xmlns:p14="http://schemas.microsoft.com/office/powerpoint/2010/main" val="38738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337" name="Title 1"/>
          <p:cNvSpPr>
            <a:spLocks noGrp="1"/>
          </p:cNvSpPr>
          <p:nvPr>
            <p:ph type="title"/>
          </p:nvPr>
        </p:nvSpPr>
        <p:spPr>
          <a:xfrm>
            <a:off x="755576" y="404665"/>
            <a:ext cx="7416874" cy="1152127"/>
          </a:xfrm>
        </p:spPr>
        <p:txBody>
          <a:bodyPr/>
          <a:lstStyle/>
          <a:p>
            <a:r>
              <a:rPr lang="en-GB" dirty="0"/>
              <a:t>Parisi Tax (2) </a:t>
            </a:r>
            <a:endParaRPr lang="en-GB" dirty="0">
              <a:solidFill>
                <a:srgbClr val="00B050"/>
              </a:solidFill>
            </a:endParaRPr>
          </a:p>
        </p:txBody>
      </p:sp>
      <p:sp>
        <p:nvSpPr>
          <p:cNvPr id="3" name="Content Placeholder 2"/>
          <p:cNvSpPr>
            <a:spLocks noGrp="1"/>
          </p:cNvSpPr>
          <p:nvPr>
            <p:ph idx="1"/>
          </p:nvPr>
        </p:nvSpPr>
        <p:spPr>
          <a:xfrm>
            <a:off x="656072" y="1700808"/>
            <a:ext cx="7615882" cy="4390430"/>
          </a:xfrm>
        </p:spPr>
        <p:txBody>
          <a:bodyPr rtlCol="0">
            <a:normAutofit/>
          </a:bodyPr>
          <a:lstStyle/>
          <a:p>
            <a:r>
              <a:rPr lang="en-US" altLang="en-US" sz="2000" dirty="0">
                <a:latin typeface="Arial Black" panose="020B0A04020102020204" pitchFamily="34" charset="0"/>
              </a:rPr>
              <a:t>Firm set up in 2009</a:t>
            </a:r>
          </a:p>
          <a:p>
            <a:r>
              <a:rPr lang="en-US" altLang="en-US" sz="2000" dirty="0">
                <a:latin typeface="Arial Black" panose="020B0A04020102020204" pitchFamily="34" charset="0"/>
              </a:rPr>
              <a:t>Top ranking in legal directories</a:t>
            </a:r>
          </a:p>
          <a:p>
            <a:r>
              <a:rPr lang="en-US" altLang="en-US" sz="2000" dirty="0">
                <a:latin typeface="Arial Black" panose="020B0A04020102020204" pitchFamily="34" charset="0"/>
              </a:rPr>
              <a:t>All come from large national firms</a:t>
            </a:r>
          </a:p>
          <a:p>
            <a:r>
              <a:rPr lang="en-US" altLang="en-US" sz="2000" dirty="0">
                <a:latin typeface="Arial Black" panose="020B0A04020102020204" pitchFamily="34" charset="0"/>
              </a:rPr>
              <a:t>Compete usually with the “big 4” and next tier of accountants</a:t>
            </a:r>
          </a:p>
          <a:p>
            <a:r>
              <a:rPr lang="en-US" altLang="en-US" sz="2000" dirty="0">
                <a:latin typeface="Arial Black" panose="020B0A04020102020204" pitchFamily="34" charset="0"/>
              </a:rPr>
              <a:t>We offer a more partner led/personal service but also, we feel we have the advantage of being tax lawyers not just tax advisers so we can sign off that the drafting of the legal documents properly reflects the tax planning</a:t>
            </a:r>
          </a:p>
          <a:p>
            <a:r>
              <a:rPr lang="en-US" altLang="en-US" sz="2000" dirty="0">
                <a:latin typeface="Arial Black" panose="020B0A04020102020204" pitchFamily="34" charset="0"/>
              </a:rPr>
              <a:t>Very commercial and clients comment that Parisi Tax lawyers are much more user friendly than the average tax lawyer!</a:t>
            </a:r>
          </a:p>
          <a:p>
            <a:endParaRPr lang="en-US" altLang="en-US" sz="2000" dirty="0">
              <a:latin typeface="Arial Black" panose="020B0A040201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BB76-458C-893C-9A59-4F8A0484F0F1}"/>
            </a:ext>
          </a:extLst>
        </p:cNvPr>
        <p:cNvGrpSpPr/>
        <p:nvPr/>
      </p:nvGrpSpPr>
      <p:grpSpPr>
        <a:xfrm>
          <a:off x="0" y="0"/>
          <a:ext cx="0" cy="0"/>
          <a:chOff x="0" y="0"/>
          <a:chExt cx="0" cy="0"/>
        </a:xfrm>
      </p:grpSpPr>
      <p:sp>
        <p:nvSpPr>
          <p:cNvPr id="14337" name="Title 1">
            <a:extLst>
              <a:ext uri="{FF2B5EF4-FFF2-40B4-BE49-F238E27FC236}">
                <a16:creationId xmlns:a16="http://schemas.microsoft.com/office/drawing/2014/main" id="{6EF8F559-5E78-67BF-D234-BCFF1D685443}"/>
              </a:ext>
            </a:extLst>
          </p:cNvPr>
          <p:cNvSpPr>
            <a:spLocks noGrp="1"/>
          </p:cNvSpPr>
          <p:nvPr>
            <p:ph type="title"/>
          </p:nvPr>
        </p:nvSpPr>
        <p:spPr>
          <a:xfrm>
            <a:off x="755576" y="404665"/>
            <a:ext cx="7416874" cy="1152127"/>
          </a:xfrm>
        </p:spPr>
        <p:txBody>
          <a:bodyPr/>
          <a:lstStyle/>
          <a:p>
            <a:r>
              <a:rPr lang="en-GB" dirty="0">
                <a:solidFill>
                  <a:schemeClr val="tx1"/>
                </a:solidFill>
              </a:rPr>
              <a:t>We will cover….</a:t>
            </a:r>
          </a:p>
        </p:txBody>
      </p:sp>
      <p:sp>
        <p:nvSpPr>
          <p:cNvPr id="3" name="Content Placeholder 2">
            <a:extLst>
              <a:ext uri="{FF2B5EF4-FFF2-40B4-BE49-F238E27FC236}">
                <a16:creationId xmlns:a16="http://schemas.microsoft.com/office/drawing/2014/main" id="{A6116CF3-B483-CF0C-1143-D389C0343A10}"/>
              </a:ext>
            </a:extLst>
          </p:cNvPr>
          <p:cNvSpPr>
            <a:spLocks noGrp="1"/>
          </p:cNvSpPr>
          <p:nvPr>
            <p:ph idx="1"/>
          </p:nvPr>
        </p:nvSpPr>
        <p:spPr>
          <a:xfrm>
            <a:off x="855080" y="2132856"/>
            <a:ext cx="7416874" cy="3958382"/>
          </a:xfrm>
        </p:spPr>
        <p:txBody>
          <a:bodyPr rtlCol="0">
            <a:normAutofit lnSpcReduction="10000"/>
          </a:bodyPr>
          <a:lstStyle/>
          <a:p>
            <a:r>
              <a:rPr lang="en-US" altLang="en-US" sz="2000" dirty="0">
                <a:latin typeface="Arial Black" panose="020B0A04020102020204" pitchFamily="34" charset="0"/>
              </a:rPr>
              <a:t>Issues to consider well in advance of a sale</a:t>
            </a:r>
          </a:p>
          <a:p>
            <a:r>
              <a:rPr lang="en-US" altLang="en-US" sz="2000" dirty="0">
                <a:latin typeface="Arial Black" panose="020B0A04020102020204" pitchFamily="34" charset="0"/>
              </a:rPr>
              <a:t>Is emigration a possibility and is it feasible?</a:t>
            </a:r>
          </a:p>
          <a:p>
            <a:r>
              <a:rPr lang="en-US" altLang="en-US" sz="2000" dirty="0">
                <a:latin typeface="Arial Black" panose="020B0A04020102020204" pitchFamily="34" charset="0"/>
              </a:rPr>
              <a:t>Common DD issues on sale</a:t>
            </a:r>
          </a:p>
          <a:p>
            <a:r>
              <a:rPr lang="en-US" altLang="en-US" sz="2000" dirty="0">
                <a:latin typeface="Arial Black" panose="020B0A04020102020204" pitchFamily="34" charset="0"/>
              </a:rPr>
              <a:t>Sale structures/routes to market</a:t>
            </a:r>
          </a:p>
          <a:p>
            <a:r>
              <a:rPr lang="en-US" altLang="en-US" sz="2000" dirty="0">
                <a:latin typeface="Arial Black" panose="020B0A04020102020204" pitchFamily="34" charset="0"/>
              </a:rPr>
              <a:t>Tax issues on the sale itself </a:t>
            </a:r>
          </a:p>
          <a:p>
            <a:r>
              <a:rPr lang="en-US" altLang="en-US" sz="2000" dirty="0">
                <a:latin typeface="Arial Black" panose="020B0A04020102020204" pitchFamily="34" charset="0"/>
              </a:rPr>
              <a:t>Consideration structures:-</a:t>
            </a:r>
          </a:p>
          <a:p>
            <a:pPr lvl="1"/>
            <a:r>
              <a:rPr lang="en-US" altLang="en-US" sz="1800" dirty="0">
                <a:latin typeface="Arial Black" panose="020B0A04020102020204" pitchFamily="34" charset="0"/>
              </a:rPr>
              <a:t>Deferred consideration</a:t>
            </a:r>
          </a:p>
          <a:p>
            <a:pPr lvl="1"/>
            <a:r>
              <a:rPr lang="en-US" altLang="en-US" sz="1800" dirty="0">
                <a:latin typeface="Arial Black" panose="020B0A04020102020204" pitchFamily="34" charset="0"/>
              </a:rPr>
              <a:t>Roll over consideration </a:t>
            </a:r>
          </a:p>
          <a:p>
            <a:pPr lvl="1"/>
            <a:r>
              <a:rPr lang="en-US" altLang="en-US" sz="1800" dirty="0">
                <a:latin typeface="Arial Black" panose="020B0A04020102020204" pitchFamily="34" charset="0"/>
              </a:rPr>
              <a:t>Earn outs</a:t>
            </a:r>
          </a:p>
          <a:p>
            <a:r>
              <a:rPr lang="en-US" altLang="en-US" sz="2000" dirty="0">
                <a:latin typeface="Arial Black" panose="020B0A04020102020204" pitchFamily="34" charset="0"/>
              </a:rPr>
              <a:t>Clearance needed?</a:t>
            </a:r>
          </a:p>
          <a:p>
            <a:r>
              <a:rPr lang="en-US" altLang="en-US" sz="2000" dirty="0">
                <a:latin typeface="Arial Black" panose="020B0A04020102020204" pitchFamily="34" charset="0"/>
              </a:rPr>
              <a:t>Excess cash in the business</a:t>
            </a:r>
          </a:p>
          <a:p>
            <a:r>
              <a:rPr lang="en-US" altLang="en-US" sz="2000" dirty="0">
                <a:latin typeface="Arial Black" panose="020B0A04020102020204" pitchFamily="34" charset="0"/>
              </a:rPr>
              <a:t>Extracting other assets</a:t>
            </a:r>
          </a:p>
          <a:p>
            <a:endParaRPr lang="en-US" altLang="en-US" sz="2000" dirty="0">
              <a:latin typeface="Arial Black" panose="020B0A04020102020204" pitchFamily="34" charset="0"/>
            </a:endParaRPr>
          </a:p>
          <a:p>
            <a:endParaRPr lang="en-US" altLang="en-US" sz="2000" dirty="0">
              <a:latin typeface="Arial Black" panose="020B0A04020102020204" pitchFamily="34" charset="0"/>
            </a:endParaRPr>
          </a:p>
        </p:txBody>
      </p:sp>
    </p:spTree>
    <p:extLst>
      <p:ext uri="{BB962C8B-B14F-4D97-AF65-F5344CB8AC3E}">
        <p14:creationId xmlns:p14="http://schemas.microsoft.com/office/powerpoint/2010/main" val="59347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97"/>
            <a:ext cx="7416800" cy="1223963"/>
          </a:xfrm>
        </p:spPr>
        <p:txBody>
          <a:bodyPr>
            <a:normAutofit/>
          </a:bodyPr>
          <a:lstStyle/>
          <a:p>
            <a:r>
              <a:rPr lang="en-GB" sz="4900" dirty="0"/>
              <a:t>Pre- sale planning – early [1]   </a:t>
            </a:r>
          </a:p>
        </p:txBody>
      </p:sp>
      <p:sp>
        <p:nvSpPr>
          <p:cNvPr id="3" name="Content Placeholder 2"/>
          <p:cNvSpPr>
            <a:spLocks noGrp="1"/>
          </p:cNvSpPr>
          <p:nvPr>
            <p:ph idx="1"/>
          </p:nvPr>
        </p:nvSpPr>
        <p:spPr>
          <a:xfrm>
            <a:off x="611560" y="1628800"/>
            <a:ext cx="8064895" cy="4392488"/>
          </a:xfrm>
        </p:spPr>
        <p:txBody>
          <a:bodyPr>
            <a:normAutofit fontScale="85000" lnSpcReduction="20000"/>
          </a:bodyPr>
          <a:lstStyle/>
          <a:p>
            <a:pPr>
              <a:spcBef>
                <a:spcPts val="0"/>
              </a:spcBef>
            </a:pPr>
            <a:r>
              <a:rPr lang="en-GB" sz="2000" u="sng" dirty="0">
                <a:latin typeface="Arial Black" panose="020B0A04020102020204" pitchFamily="34" charset="0"/>
              </a:rPr>
              <a:t>Business asset disposal relief</a:t>
            </a:r>
            <a:r>
              <a:rPr lang="en-GB" sz="2000" dirty="0">
                <a:latin typeface="Arial Black" panose="020B0A04020102020204" pitchFamily="34" charset="0"/>
              </a:rPr>
              <a:t> - is not as attractive as old entrepreneurs’ relief and becoming less so but consider if shares should be given to family members to access additional slices. Also check that people who think they qualify actually do e.g. a common problem is high nominal value preference shares that count as “ordinary share capital”</a:t>
            </a:r>
          </a:p>
          <a:p>
            <a:pPr>
              <a:spcBef>
                <a:spcPts val="0"/>
              </a:spcBef>
            </a:pPr>
            <a:r>
              <a:rPr lang="en-GB" sz="2000" u="sng" dirty="0">
                <a:latin typeface="Arial Black" panose="020B0A04020102020204" pitchFamily="34" charset="0"/>
              </a:rPr>
              <a:t>Share incentives</a:t>
            </a:r>
            <a:r>
              <a:rPr lang="en-GB" sz="2000" dirty="0">
                <a:latin typeface="Arial Black" panose="020B0A04020102020204" pitchFamily="34" charset="0"/>
              </a:rPr>
              <a:t> -  are the key people tied in to stay to the exit? Don’t leave it too late as any awards close to a sale are likely to have income tax outcomes.  EMI options are the most tax efficient form of option so are the “go to” route where possible</a:t>
            </a:r>
          </a:p>
          <a:p>
            <a:pPr>
              <a:spcBef>
                <a:spcPts val="0"/>
              </a:spcBef>
            </a:pPr>
            <a:r>
              <a:rPr lang="en-GB" sz="2000" u="sng" dirty="0">
                <a:latin typeface="Arial Black" panose="020B0A04020102020204" pitchFamily="34" charset="0"/>
              </a:rPr>
              <a:t>Equity split as between the sellers</a:t>
            </a:r>
            <a:r>
              <a:rPr lang="en-GB" sz="2000" dirty="0">
                <a:latin typeface="Arial Black" panose="020B0A04020102020204" pitchFamily="34" charset="0"/>
              </a:rPr>
              <a:t> -  if there are plans to rejig this it will be impossible to do tax efficiently really near a sale. Well before it may be possible to ensure at least the growth in any share movement is capital </a:t>
            </a:r>
          </a:p>
          <a:p>
            <a:pPr>
              <a:spcBef>
                <a:spcPts val="0"/>
              </a:spcBef>
            </a:pPr>
            <a:r>
              <a:rPr lang="en-GB" sz="2000" u="sng" dirty="0">
                <a:latin typeface="Arial Black" panose="020B0A04020102020204" pitchFamily="34" charset="0"/>
              </a:rPr>
              <a:t>Demergers</a:t>
            </a:r>
            <a:r>
              <a:rPr lang="en-GB" sz="2000" dirty="0">
                <a:latin typeface="Arial Black" panose="020B0A04020102020204" pitchFamily="34" charset="0"/>
              </a:rPr>
              <a:t>  if property or a subsidiary not likely to be sold consider demerger.  If done well in advance HMRC should give clearance.  Close to a sale they have too although one recent refusal so is this changing?  Advise client of downsides too (impact on BPR)</a:t>
            </a:r>
          </a:p>
          <a:p>
            <a:pPr>
              <a:spcBef>
                <a:spcPts val="0"/>
              </a:spcBef>
            </a:pPr>
            <a:endParaRPr lang="en-GB" sz="2400" dirty="0">
              <a:latin typeface="Arial Black" panose="020B0A04020102020204" pitchFamily="34" charset="0"/>
            </a:endParaRPr>
          </a:p>
        </p:txBody>
      </p:sp>
    </p:spTree>
    <p:extLst>
      <p:ext uri="{BB962C8B-B14F-4D97-AF65-F5344CB8AC3E}">
        <p14:creationId xmlns:p14="http://schemas.microsoft.com/office/powerpoint/2010/main" val="123690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97"/>
            <a:ext cx="7416800" cy="1223963"/>
          </a:xfrm>
        </p:spPr>
        <p:txBody>
          <a:bodyPr>
            <a:normAutofit/>
          </a:bodyPr>
          <a:lstStyle/>
          <a:p>
            <a:r>
              <a:rPr lang="en-GB" sz="4900" dirty="0"/>
              <a:t>Pre- sale planning – early [2]   </a:t>
            </a:r>
          </a:p>
        </p:txBody>
      </p:sp>
      <p:sp>
        <p:nvSpPr>
          <p:cNvPr id="3" name="Content Placeholder 2"/>
          <p:cNvSpPr>
            <a:spLocks noGrp="1"/>
          </p:cNvSpPr>
          <p:nvPr>
            <p:ph idx="1"/>
          </p:nvPr>
        </p:nvSpPr>
        <p:spPr>
          <a:xfrm>
            <a:off x="611560" y="1628800"/>
            <a:ext cx="8064895" cy="4392488"/>
          </a:xfrm>
        </p:spPr>
        <p:txBody>
          <a:bodyPr>
            <a:normAutofit fontScale="77500" lnSpcReduction="20000"/>
          </a:bodyPr>
          <a:lstStyle/>
          <a:p>
            <a:pPr>
              <a:spcBef>
                <a:spcPts val="0"/>
              </a:spcBef>
            </a:pPr>
            <a:r>
              <a:rPr lang="en-GB" altLang="en-US" sz="2400" u="sng" dirty="0">
                <a:latin typeface="Arial Black" panose="020B0A04020102020204" pitchFamily="34" charset="0"/>
              </a:rPr>
              <a:t>Look at buying out shareholders that are not key</a:t>
            </a:r>
            <a:r>
              <a:rPr lang="en-GB" altLang="en-US" sz="2400" dirty="0">
                <a:latin typeface="Arial Black" panose="020B0A04020102020204" pitchFamily="34" charset="0"/>
              </a:rPr>
              <a:t> - done well in advance a lower price can be offered on a minority basis. If closer to the sale its harder to do this and could have tax implications for the “remainers” </a:t>
            </a:r>
          </a:p>
          <a:p>
            <a:pPr>
              <a:spcBef>
                <a:spcPts val="0"/>
              </a:spcBef>
            </a:pPr>
            <a:r>
              <a:rPr lang="en-GB" sz="2400" u="sng" dirty="0">
                <a:latin typeface="Arial Black" pitchFamily="34" charset="0"/>
              </a:rPr>
              <a:t>Dividends</a:t>
            </a:r>
            <a:r>
              <a:rPr lang="en-GB" dirty="0">
                <a:latin typeface="Arial Black" pitchFamily="34" charset="0"/>
              </a:rPr>
              <a:t> -</a:t>
            </a:r>
            <a:r>
              <a:rPr lang="en-GB" sz="2400" dirty="0">
                <a:latin typeface="Arial Black" pitchFamily="34" charset="0"/>
              </a:rPr>
              <a:t> not worth extracting too much cash by big dividends as better to have as price. But don’t go too far and don’t actively manage the money as could affect EMIs and BADR</a:t>
            </a:r>
          </a:p>
          <a:p>
            <a:pPr>
              <a:spcBef>
                <a:spcPts val="0"/>
              </a:spcBef>
            </a:pPr>
            <a:r>
              <a:rPr lang="en-GB" altLang="en-US" u="sng" dirty="0">
                <a:latin typeface="Arial Black" pitchFamily="34" charset="0"/>
              </a:rPr>
              <a:t>Estate planning – </a:t>
            </a:r>
            <a:r>
              <a:rPr lang="en-GB" altLang="en-US" dirty="0">
                <a:latin typeface="Arial Black" pitchFamily="34" charset="0"/>
              </a:rPr>
              <a:t>up to now has been common on larger sales to add some shares to family trust just before the deal making use of BPR.  With the planned changes to BPR (20% IHT over £1 million) maybe shareholders should consider this well in advance when more could be got in for the £1 million as no sale in the offing. BUT how can the seller be sure that far in advance what is “spare” wealth. Consultation issued last week</a:t>
            </a:r>
            <a:endParaRPr lang="en-GB" altLang="en-US" sz="2400" dirty="0">
              <a:latin typeface="Arial Black" panose="020B0A04020102020204" pitchFamily="34" charset="0"/>
            </a:endParaRPr>
          </a:p>
          <a:p>
            <a:pPr>
              <a:spcBef>
                <a:spcPts val="0"/>
              </a:spcBef>
            </a:pPr>
            <a:endParaRPr lang="en-GB" altLang="en-US" sz="2400" dirty="0">
              <a:latin typeface="Arial Black" panose="020B0A04020102020204" pitchFamily="34" charset="0"/>
            </a:endParaRPr>
          </a:p>
          <a:p>
            <a:pPr>
              <a:spcBef>
                <a:spcPts val="0"/>
              </a:spcBef>
            </a:pPr>
            <a:endParaRPr lang="en-GB" sz="2400" dirty="0">
              <a:latin typeface="Arial Black" panose="020B0A04020102020204" pitchFamily="34" charset="0"/>
            </a:endParaRPr>
          </a:p>
        </p:txBody>
      </p:sp>
    </p:spTree>
    <p:extLst>
      <p:ext uri="{BB962C8B-B14F-4D97-AF65-F5344CB8AC3E}">
        <p14:creationId xmlns:p14="http://schemas.microsoft.com/office/powerpoint/2010/main" val="255036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9222D-3EDD-D271-C9FA-945C6DED0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81B4C-272A-CE2E-A714-D2F7C4773DA4}"/>
              </a:ext>
            </a:extLst>
          </p:cNvPr>
          <p:cNvSpPr>
            <a:spLocks noGrp="1"/>
          </p:cNvSpPr>
          <p:nvPr>
            <p:ph type="title"/>
          </p:nvPr>
        </p:nvSpPr>
        <p:spPr>
          <a:xfrm>
            <a:off x="755576" y="44797"/>
            <a:ext cx="7416800" cy="1223963"/>
          </a:xfrm>
        </p:spPr>
        <p:txBody>
          <a:bodyPr>
            <a:normAutofit/>
          </a:bodyPr>
          <a:lstStyle/>
          <a:p>
            <a:r>
              <a:rPr lang="en-GB" sz="4900" dirty="0"/>
              <a:t>Emigration? </a:t>
            </a:r>
          </a:p>
        </p:txBody>
      </p:sp>
      <p:sp>
        <p:nvSpPr>
          <p:cNvPr id="3" name="Content Placeholder 2">
            <a:extLst>
              <a:ext uri="{FF2B5EF4-FFF2-40B4-BE49-F238E27FC236}">
                <a16:creationId xmlns:a16="http://schemas.microsoft.com/office/drawing/2014/main" id="{B5D27718-977A-672C-F13C-6E1CA024DE4A}"/>
              </a:ext>
            </a:extLst>
          </p:cNvPr>
          <p:cNvSpPr>
            <a:spLocks noGrp="1"/>
          </p:cNvSpPr>
          <p:nvPr>
            <p:ph idx="1"/>
          </p:nvPr>
        </p:nvSpPr>
        <p:spPr>
          <a:xfrm>
            <a:off x="611560" y="1628800"/>
            <a:ext cx="8064895" cy="4392488"/>
          </a:xfrm>
        </p:spPr>
        <p:txBody>
          <a:bodyPr>
            <a:normAutofit fontScale="70000" lnSpcReduction="20000"/>
          </a:bodyPr>
          <a:lstStyle/>
          <a:p>
            <a:pPr>
              <a:spcBef>
                <a:spcPts val="0"/>
              </a:spcBef>
            </a:pPr>
            <a:r>
              <a:rPr lang="en-GB" altLang="en-US" dirty="0">
                <a:latin typeface="Arial Black" panose="020B0A04020102020204" pitchFamily="34" charset="0"/>
              </a:rPr>
              <a:t>Always be aware of client’s views on this. There has been a significant rise in people interested in considering this since Labour has been in power and even since BADR reduced</a:t>
            </a:r>
          </a:p>
          <a:p>
            <a:pPr>
              <a:spcBef>
                <a:spcPts val="0"/>
              </a:spcBef>
            </a:pPr>
            <a:r>
              <a:rPr lang="en-GB" altLang="en-US" sz="2400" dirty="0">
                <a:latin typeface="Arial Black" panose="020B0A04020102020204" pitchFamily="34" charset="0"/>
              </a:rPr>
              <a:t>Make sure they understand the commitment – broadly </a:t>
            </a:r>
            <a:r>
              <a:rPr lang="en-GB" altLang="en-US" dirty="0">
                <a:latin typeface="Arial Black" panose="020B0A04020102020204" pitchFamily="34" charset="0"/>
              </a:rPr>
              <a:t>needs to</a:t>
            </a:r>
            <a:r>
              <a:rPr lang="en-GB" altLang="en-US" sz="2400" dirty="0">
                <a:latin typeface="Arial Black" panose="020B0A04020102020204" pitchFamily="34" charset="0"/>
              </a:rPr>
              <a:t> be 6 tax years</a:t>
            </a:r>
          </a:p>
          <a:p>
            <a:pPr>
              <a:spcBef>
                <a:spcPts val="0"/>
              </a:spcBef>
            </a:pPr>
            <a:r>
              <a:rPr lang="en-GB" altLang="en-US" dirty="0">
                <a:latin typeface="Arial Black" panose="020B0A04020102020204" pitchFamily="34" charset="0"/>
              </a:rPr>
              <a:t>If plan to keep a home in the UK, really need to leave the UK and get a home elsewhere early in the calendar year. If not keeping a home in the UK, can leave closer to the start of the tax year</a:t>
            </a:r>
          </a:p>
          <a:p>
            <a:pPr>
              <a:spcBef>
                <a:spcPts val="0"/>
              </a:spcBef>
            </a:pPr>
            <a:r>
              <a:rPr lang="en-GB" altLang="en-US" sz="2400" dirty="0">
                <a:latin typeface="Arial Black" panose="020B0A04020102020204" pitchFamily="34" charset="0"/>
              </a:rPr>
              <a:t>Rules are long and complex but at least give certainty – client can have a route map of the rules he/she needs to live by over the coming years</a:t>
            </a:r>
          </a:p>
          <a:p>
            <a:pPr>
              <a:spcBef>
                <a:spcPts val="0"/>
              </a:spcBef>
            </a:pPr>
            <a:r>
              <a:rPr lang="en-GB" altLang="en-US" dirty="0">
                <a:latin typeface="Arial Black" panose="020B0A04020102020204" pitchFamily="34" charset="0"/>
              </a:rPr>
              <a:t>Obviously need to chose a benign jurisdiction to move to - Dubai currently popular</a:t>
            </a:r>
          </a:p>
          <a:p>
            <a:pPr>
              <a:spcBef>
                <a:spcPts val="0"/>
              </a:spcBef>
            </a:pPr>
            <a:r>
              <a:rPr lang="en-GB" altLang="en-US" sz="2400" dirty="0">
                <a:latin typeface="Arial Black" panose="020B0A04020102020204" pitchFamily="34" charset="0"/>
              </a:rPr>
              <a:t>Take care with company residence – central management and control</a:t>
            </a:r>
            <a:r>
              <a:rPr lang="en-GB" altLang="en-US" dirty="0">
                <a:latin typeface="Arial Black" panose="020B0A04020102020204" pitchFamily="34" charset="0"/>
              </a:rPr>
              <a:t> - </a:t>
            </a:r>
            <a:r>
              <a:rPr lang="en-GB" altLang="en-US" sz="2400" dirty="0">
                <a:latin typeface="Arial Black" panose="020B0A04020102020204" pitchFamily="34" charset="0"/>
              </a:rPr>
              <a:t>would that cause the company to be resident under the laws of the place </a:t>
            </a:r>
            <a:r>
              <a:rPr lang="en-GB" altLang="en-US" dirty="0">
                <a:latin typeface="Arial Black" panose="020B0A04020102020204" pitchFamily="34" charset="0"/>
              </a:rPr>
              <a:t>the client </a:t>
            </a:r>
            <a:r>
              <a:rPr lang="en-GB" altLang="en-US" sz="2400" dirty="0">
                <a:latin typeface="Arial Black" panose="020B0A04020102020204" pitchFamily="34" charset="0"/>
              </a:rPr>
              <a:t>moves to</a:t>
            </a:r>
          </a:p>
          <a:p>
            <a:pPr>
              <a:spcBef>
                <a:spcPts val="0"/>
              </a:spcBef>
            </a:pPr>
            <a:endParaRPr lang="en-GB" altLang="en-US" sz="2400" dirty="0">
              <a:latin typeface="Arial Black" panose="020B0A04020102020204" pitchFamily="34" charset="0"/>
            </a:endParaRPr>
          </a:p>
          <a:p>
            <a:pPr>
              <a:spcBef>
                <a:spcPts val="0"/>
              </a:spcBef>
            </a:pPr>
            <a:endParaRPr lang="en-GB" sz="2400" dirty="0">
              <a:latin typeface="Arial Black" panose="020B0A04020102020204" pitchFamily="34" charset="0"/>
            </a:endParaRPr>
          </a:p>
        </p:txBody>
      </p:sp>
    </p:spTree>
    <p:extLst>
      <p:ext uri="{BB962C8B-B14F-4D97-AF65-F5344CB8AC3E}">
        <p14:creationId xmlns:p14="http://schemas.microsoft.com/office/powerpoint/2010/main" val="347082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4" y="260648"/>
            <a:ext cx="7416800" cy="1223963"/>
          </a:xfrm>
        </p:spPr>
        <p:txBody>
          <a:bodyPr>
            <a:normAutofit/>
          </a:bodyPr>
          <a:lstStyle/>
          <a:p>
            <a:r>
              <a:rPr lang="en-GB" dirty="0"/>
              <a:t>Possible DD Issues [1]</a:t>
            </a:r>
          </a:p>
        </p:txBody>
      </p:sp>
      <p:sp>
        <p:nvSpPr>
          <p:cNvPr id="3" name="Content Placeholder 2"/>
          <p:cNvSpPr>
            <a:spLocks noGrp="1"/>
          </p:cNvSpPr>
          <p:nvPr>
            <p:ph idx="1"/>
          </p:nvPr>
        </p:nvSpPr>
        <p:spPr>
          <a:xfrm>
            <a:off x="911796" y="2056296"/>
            <a:ext cx="7632849" cy="4464496"/>
          </a:xfrm>
        </p:spPr>
        <p:txBody>
          <a:bodyPr>
            <a:normAutofit/>
          </a:bodyPr>
          <a:lstStyle/>
          <a:p>
            <a:r>
              <a:rPr lang="en-GB" sz="1900" u="sng" dirty="0">
                <a:latin typeface="Arial Black" pitchFamily="34" charset="0"/>
              </a:rPr>
              <a:t>Existing option schemes </a:t>
            </a:r>
            <a:r>
              <a:rPr lang="en-GB" sz="1900" dirty="0">
                <a:latin typeface="Arial Black" pitchFamily="34" charset="0"/>
              </a:rPr>
              <a:t>– consider DD. Roughly 50% of the sales we act on where we have not done the EMI have some problems with employee options. Takes time and causes delays so better to be prepared. Often issues can be sorted with HMRC so that then when a buyer asks the questions in DD we can produce the satisfactory answers</a:t>
            </a:r>
          </a:p>
          <a:p>
            <a:r>
              <a:rPr lang="en-GB" sz="1900" u="sng" dirty="0">
                <a:latin typeface="Arial Black" pitchFamily="34" charset="0"/>
              </a:rPr>
              <a:t>Share scheme filings</a:t>
            </a:r>
            <a:r>
              <a:rPr lang="en-GB" sz="1900" dirty="0">
                <a:latin typeface="Arial Black" pitchFamily="34" charset="0"/>
              </a:rPr>
              <a:t> - check all year end filings are up to date</a:t>
            </a:r>
          </a:p>
          <a:p>
            <a:r>
              <a:rPr lang="en-GB" sz="1900" u="sng" dirty="0">
                <a:latin typeface="Arial Black" pitchFamily="34" charset="0"/>
              </a:rPr>
              <a:t>Transfer pricing</a:t>
            </a:r>
            <a:r>
              <a:rPr lang="en-GB" sz="1900" dirty="0">
                <a:latin typeface="Arial Black" pitchFamily="34" charset="0"/>
              </a:rPr>
              <a:t> - are transactions between group entities done at arms length and can this be evidenced?</a:t>
            </a:r>
          </a:p>
          <a:p>
            <a:r>
              <a:rPr lang="en-GB" sz="1900" u="sng" dirty="0">
                <a:latin typeface="Arial Black" pitchFamily="34" charset="0"/>
              </a:rPr>
              <a:t>R&amp;D spend</a:t>
            </a:r>
            <a:r>
              <a:rPr lang="en-GB" sz="1900" dirty="0">
                <a:latin typeface="Arial Black" pitchFamily="34" charset="0"/>
              </a:rPr>
              <a:t> - buyers will now in DD ask for detailed reports so make sure all paperwork in order</a:t>
            </a:r>
          </a:p>
          <a:p>
            <a:endParaRPr lang="en-GB" sz="1900" dirty="0">
              <a:latin typeface="Arial Black" pitchFamily="34" charset="0"/>
            </a:endParaRPr>
          </a:p>
          <a:p>
            <a:endParaRPr lang="en-GB" u="sng" dirty="0">
              <a:latin typeface="Arial Black" pitchFamily="34" charset="0"/>
            </a:endParaRPr>
          </a:p>
        </p:txBody>
      </p:sp>
    </p:spTree>
    <p:extLst>
      <p:ext uri="{BB962C8B-B14F-4D97-AF65-F5344CB8AC3E}">
        <p14:creationId xmlns:p14="http://schemas.microsoft.com/office/powerpoint/2010/main" val="426900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97"/>
            <a:ext cx="7416800" cy="1223963"/>
          </a:xfrm>
        </p:spPr>
        <p:txBody>
          <a:bodyPr>
            <a:normAutofit/>
          </a:bodyPr>
          <a:lstStyle/>
          <a:p>
            <a:r>
              <a:rPr lang="en-GB" dirty="0"/>
              <a:t>Possible DD Issues [2]</a:t>
            </a:r>
          </a:p>
        </p:txBody>
      </p:sp>
      <p:sp>
        <p:nvSpPr>
          <p:cNvPr id="3" name="Content Placeholder 2"/>
          <p:cNvSpPr>
            <a:spLocks noGrp="1"/>
          </p:cNvSpPr>
          <p:nvPr>
            <p:ph idx="1"/>
          </p:nvPr>
        </p:nvSpPr>
        <p:spPr>
          <a:xfrm>
            <a:off x="467544" y="1556792"/>
            <a:ext cx="8208911" cy="4464496"/>
          </a:xfrm>
        </p:spPr>
        <p:txBody>
          <a:bodyPr>
            <a:normAutofit fontScale="85000" lnSpcReduction="10000"/>
          </a:bodyPr>
          <a:lstStyle/>
          <a:p>
            <a:pPr eaLnBrk="1" hangingPunct="1">
              <a:lnSpc>
                <a:spcPct val="80000"/>
              </a:lnSpc>
              <a:defRPr/>
            </a:pPr>
            <a:r>
              <a:rPr lang="en-GB" altLang="en-US" u="sng" dirty="0">
                <a:latin typeface="Arial Black" panose="020B0A04020102020204" pitchFamily="34" charset="0"/>
              </a:rPr>
              <a:t>Self employed consultants</a:t>
            </a:r>
            <a:r>
              <a:rPr lang="en-GB" altLang="en-US" dirty="0">
                <a:latin typeface="Arial Black" panose="020B0A04020102020204" pitchFamily="34" charset="0"/>
              </a:rPr>
              <a:t> - this is another one that comes up a lot in DD. Check that this is all in order – paperwork in place and the facts support it. There is a “status indicator” on HMRC website (CEST) which can be binding if the correct facts are input. Buyers will ask to see the results so make sure they are done and saved</a:t>
            </a:r>
          </a:p>
          <a:p>
            <a:pPr eaLnBrk="1" hangingPunct="1">
              <a:lnSpc>
                <a:spcPct val="80000"/>
              </a:lnSpc>
              <a:defRPr/>
            </a:pPr>
            <a:endParaRPr lang="en-GB" altLang="en-US" dirty="0">
              <a:latin typeface="Arial Black" panose="020B0A04020102020204" pitchFamily="34" charset="0"/>
            </a:endParaRPr>
          </a:p>
          <a:p>
            <a:pPr eaLnBrk="1" hangingPunct="1">
              <a:lnSpc>
                <a:spcPct val="80000"/>
              </a:lnSpc>
              <a:defRPr/>
            </a:pPr>
            <a:r>
              <a:rPr lang="en-GB" altLang="en-US" u="sng" dirty="0">
                <a:latin typeface="Arial Black" panose="020B0A04020102020204" pitchFamily="34" charset="0"/>
              </a:rPr>
              <a:t>NED payments</a:t>
            </a:r>
            <a:r>
              <a:rPr lang="en-GB" altLang="en-US" dirty="0">
                <a:latin typeface="Arial Black" panose="020B0A04020102020204" pitchFamily="34" charset="0"/>
              </a:rPr>
              <a:t> -  popular misconception that NED fees can be paid gross. They cannot – the fee for being a NED must be paid through pay roll.  The NED may supply other services on a self-employed basis but there must be a clear distinction between the two roles</a:t>
            </a:r>
          </a:p>
          <a:p>
            <a:pPr eaLnBrk="1" hangingPunct="1">
              <a:lnSpc>
                <a:spcPct val="80000"/>
              </a:lnSpc>
              <a:defRPr/>
            </a:pPr>
            <a:r>
              <a:rPr lang="en-GB" altLang="en-US" u="sng" dirty="0">
                <a:latin typeface="Arial Black" panose="020B0A04020102020204" pitchFamily="34" charset="0"/>
              </a:rPr>
              <a:t>Family members on the pay roll  - </a:t>
            </a:r>
            <a:r>
              <a:rPr lang="en-GB" altLang="en-US" dirty="0">
                <a:latin typeface="Arial Black" panose="020B0A04020102020204" pitchFamily="34" charset="0"/>
              </a:rPr>
              <a:t>fine if they are doing a job, if not Buyer will expect to approach HMRC</a:t>
            </a:r>
          </a:p>
          <a:p>
            <a:pPr eaLnBrk="1" hangingPunct="1">
              <a:lnSpc>
                <a:spcPct val="80000"/>
              </a:lnSpc>
              <a:defRPr/>
            </a:pPr>
            <a:r>
              <a:rPr lang="en-GB" altLang="en-US" u="sng" dirty="0">
                <a:latin typeface="Arial Black" panose="020B0A04020102020204" pitchFamily="34" charset="0"/>
              </a:rPr>
              <a:t>Alphabet shares </a:t>
            </a:r>
            <a:r>
              <a:rPr lang="en-GB" altLang="en-US" dirty="0">
                <a:latin typeface="Arial Black" panose="020B0A04020102020204" pitchFamily="34" charset="0"/>
              </a:rPr>
              <a:t>-  where clearly used to reward performance HMRC likely to treat as salary – Buyer may even consider approaching HMRC depending on the facts</a:t>
            </a:r>
          </a:p>
          <a:p>
            <a:pPr eaLnBrk="1" hangingPunct="1">
              <a:lnSpc>
                <a:spcPct val="80000"/>
              </a:lnSpc>
              <a:defRPr/>
            </a:pPr>
            <a:endParaRPr lang="en-GB" altLang="en-US" sz="1800" dirty="0">
              <a:latin typeface="Arial Black" panose="020B0A04020102020204" pitchFamily="34" charset="0"/>
            </a:endParaRPr>
          </a:p>
          <a:p>
            <a:pPr eaLnBrk="1" hangingPunct="1">
              <a:lnSpc>
                <a:spcPct val="80000"/>
              </a:lnSpc>
              <a:defRPr/>
            </a:pPr>
            <a:endParaRPr lang="en-GB" altLang="en-US" sz="1800" dirty="0">
              <a:latin typeface="Arial Black" panose="020B0A04020102020204" pitchFamily="34" charset="0"/>
            </a:endParaRPr>
          </a:p>
        </p:txBody>
      </p:sp>
    </p:spTree>
    <p:extLst>
      <p:ext uri="{BB962C8B-B14F-4D97-AF65-F5344CB8AC3E}">
        <p14:creationId xmlns:p14="http://schemas.microsoft.com/office/powerpoint/2010/main" val="3364049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0</TotalTime>
  <Words>2545</Words>
  <Application>Microsoft Office PowerPoint</Application>
  <PresentationFormat>On-screen Show (4:3)</PresentationFormat>
  <Paragraphs>130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Britannic Bold</vt:lpstr>
      <vt:lpstr>Calibri</vt:lpstr>
      <vt:lpstr>Impact</vt:lpstr>
      <vt:lpstr>Times New Roman</vt:lpstr>
      <vt:lpstr>NewsPrint</vt:lpstr>
      <vt:lpstr> Tax issues on Sale - March 2025</vt:lpstr>
      <vt:lpstr>Parisi Tax (1) </vt:lpstr>
      <vt:lpstr>Parisi Tax (2) </vt:lpstr>
      <vt:lpstr>We will cover….</vt:lpstr>
      <vt:lpstr>Pre- sale planning – early [1]   </vt:lpstr>
      <vt:lpstr>Pre- sale planning – early [2]   </vt:lpstr>
      <vt:lpstr>Emigration? </vt:lpstr>
      <vt:lpstr>Possible DD Issues [1]</vt:lpstr>
      <vt:lpstr>Possible DD Issues [2]</vt:lpstr>
      <vt:lpstr>Routes to market (1)</vt:lpstr>
      <vt:lpstr>Routes to market (2) </vt:lpstr>
      <vt:lpstr>Planning on the sale </vt:lpstr>
      <vt:lpstr>Deferred consideration</vt:lpstr>
      <vt:lpstr>Roll over consideration</vt:lpstr>
      <vt:lpstr>Earn out consideration (1)</vt:lpstr>
      <vt:lpstr>Earn Out consideration (2)</vt:lpstr>
      <vt:lpstr>Earn out consideration (3)</vt:lpstr>
      <vt:lpstr>Clearance needed?</vt:lpstr>
      <vt:lpstr>Excess cash in the business</vt:lpstr>
      <vt:lpstr>Extracting assets</vt:lpstr>
      <vt:lpstr>PowerPoint Presentation</vt:lpstr>
      <vt:lpstr>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Breeze</dc:creator>
  <cp:lastModifiedBy>Kirsty McGregor</cp:lastModifiedBy>
  <cp:revision>370</cp:revision>
  <cp:lastPrinted>2019-11-05T10:15:24Z</cp:lastPrinted>
  <dcterms:created xsi:type="dcterms:W3CDTF">2011-03-03T14:09:26Z</dcterms:created>
  <dcterms:modified xsi:type="dcterms:W3CDTF">2025-03-03T08:54:45Z</dcterms:modified>
</cp:coreProperties>
</file>