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56" r:id="rId3"/>
    <p:sldId id="257" r:id="rId4"/>
    <p:sldId id="259" r:id="rId5"/>
    <p:sldId id="260" r:id="rId6"/>
    <p:sldId id="263" r:id="rId7"/>
    <p:sldId id="261" r:id="rId8"/>
    <p:sldId id="269" r:id="rId9"/>
    <p:sldId id="262" r:id="rId10"/>
    <p:sldId id="520" r:id="rId11"/>
    <p:sldId id="533" r:id="rId12"/>
    <p:sldId id="534" r:id="rId13"/>
    <p:sldId id="268" r:id="rId14"/>
    <p:sldId id="271" r:id="rId15"/>
    <p:sldId id="273" r:id="rId16"/>
    <p:sldId id="272" r:id="rId17"/>
    <p:sldId id="274" r:id="rId18"/>
    <p:sldId id="535" r:id="rId19"/>
    <p:sldId id="2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56">
          <p15:clr>
            <a:srgbClr val="A4A3A4"/>
          </p15:clr>
        </p15:guide>
        <p15:guide id="2" pos="5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723"/>
    <a:srgbClr val="166226"/>
    <a:srgbClr val="9FC119"/>
    <a:srgbClr val="1221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114" autoAdjust="0"/>
  </p:normalViewPr>
  <p:slideViewPr>
    <p:cSldViewPr snapToGrid="0" snapToObjects="1">
      <p:cViewPr varScale="1">
        <p:scale>
          <a:sx n="67" d="100"/>
          <a:sy n="67" d="100"/>
        </p:scale>
        <p:origin x="1934" y="53"/>
      </p:cViewPr>
      <p:guideLst>
        <p:guide orient="horz" pos="3356"/>
        <p:guide pos="5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A104F-7B51-4A0F-96F6-FC6C6D0D33EF}" type="datetimeFigureOut">
              <a:rPr lang="en-GB" smtClean="0"/>
              <a:t>24/09/2025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E8E7E-C44A-4EF5-BFF7-6469F605549C}" type="slidenum">
              <a:rPr lang="en-GB" smtClean="0"/>
              <a:t>‹#›</a:t>
            </a:fld>
            <a:endParaRPr lang="en-GB"/>
          </a:p>
        </p:txBody>
      </p:sp>
    </p:spTree>
    <p:extLst>
      <p:ext uri="{BB962C8B-B14F-4D97-AF65-F5344CB8AC3E}">
        <p14:creationId xmlns:p14="http://schemas.microsoft.com/office/powerpoint/2010/main" val="233802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a:t>
            </a:r>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2</a:t>
            </a:fld>
            <a:endParaRPr lang="en-GB"/>
          </a:p>
        </p:txBody>
      </p:sp>
    </p:spTree>
    <p:extLst>
      <p:ext uri="{BB962C8B-B14F-4D97-AF65-F5344CB8AC3E}">
        <p14:creationId xmlns:p14="http://schemas.microsoft.com/office/powerpoint/2010/main" val="289286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043E-817A-7068-BB46-032776321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AC763-FA83-71D6-FD21-FB7262336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16FB3-1A58-68C9-D58A-CB040B1225C5}"/>
              </a:ext>
            </a:extLst>
          </p:cNvPr>
          <p:cNvSpPr>
            <a:spLocks noGrp="1"/>
          </p:cNvSpPr>
          <p:nvPr>
            <p:ph type="body" idx="1"/>
          </p:nvPr>
        </p:nvSpPr>
        <p:spPr/>
        <p:txBody>
          <a:bodyPr/>
          <a:lstStyle/>
          <a:p>
            <a:r>
              <a:rPr lang="en-GB" dirty="0"/>
              <a:t>Marcos</a:t>
            </a:r>
          </a:p>
        </p:txBody>
      </p:sp>
      <p:sp>
        <p:nvSpPr>
          <p:cNvPr id="4" name="Slide Number Placeholder 3">
            <a:extLst>
              <a:ext uri="{FF2B5EF4-FFF2-40B4-BE49-F238E27FC236}">
                <a16:creationId xmlns:a16="http://schemas.microsoft.com/office/drawing/2014/main" id="{7CD44C7F-2CB4-B83C-2DB3-CFBFD190B0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5041B-7D3D-4F4D-92B4-283CFEE4226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85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Oli</a:t>
            </a:r>
          </a:p>
          <a:p>
            <a:endParaRPr lang="en-GB" dirty="0"/>
          </a:p>
          <a:p>
            <a:r>
              <a:rPr lang="en-GB" dirty="0"/>
              <a:t>Examples of deals with companies I have been involved in</a:t>
            </a:r>
          </a:p>
          <a:p>
            <a:r>
              <a:rPr lang="en-GB" dirty="0"/>
              <a:t>Company A – we only got involved around the time of the deal – lots of working in tracking down all the necessaries</a:t>
            </a:r>
          </a:p>
          <a:p>
            <a:r>
              <a:rPr lang="en-GB" dirty="0"/>
              <a:t>Company B – we have been involved from early on – buyers came back with no questions beyond basic portfolio questions</a:t>
            </a:r>
          </a:p>
          <a:p>
            <a:r>
              <a:rPr lang="en-GB" dirty="0"/>
              <a:t>What questions they did have, we already had recorded (e.g. protection choices etc…)</a:t>
            </a:r>
          </a:p>
          <a:p>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12</a:t>
            </a:fld>
            <a:endParaRPr lang="en-GB"/>
          </a:p>
        </p:txBody>
      </p:sp>
    </p:spTree>
    <p:extLst>
      <p:ext uri="{BB962C8B-B14F-4D97-AF65-F5344CB8AC3E}">
        <p14:creationId xmlns:p14="http://schemas.microsoft.com/office/powerpoint/2010/main" val="454041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B794-4E83-ADA3-BEA4-2A2DD509C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973BE-93D8-F006-2F8E-C41EA26CF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82B59-A11D-E958-951C-D7B7BDF4F585}"/>
              </a:ext>
            </a:extLst>
          </p:cNvPr>
          <p:cNvSpPr>
            <a:spLocks noGrp="1"/>
          </p:cNvSpPr>
          <p:nvPr>
            <p:ph type="body" idx="1"/>
          </p:nvPr>
        </p:nvSpPr>
        <p:spPr/>
        <p:txBody>
          <a:bodyPr/>
          <a:lstStyle/>
          <a:p>
            <a:r>
              <a:rPr lang="en-GB" dirty="0"/>
              <a:t>Oli</a:t>
            </a:r>
          </a:p>
          <a:p>
            <a:r>
              <a:rPr lang="en-GB" dirty="0"/>
              <a:t>(Ox) Richard referred a case to us during the DD phase of an acquisition where he was acting for the buyer.  Through this process we identified additional TMs belonging to the buyer .  This ensured all of the relevant IP was captured in the agreement which ultimately resulted in a better deal.  It also prevents problems down the line from there being split ownership of the identical TM by different entities.</a:t>
            </a:r>
          </a:p>
          <a:p>
            <a:endParaRPr lang="en-GB" dirty="0"/>
          </a:p>
          <a:p>
            <a:r>
              <a:rPr lang="en-GB" dirty="0"/>
              <a:t>(PTS) In another referral from Richard, we were asked to input on elements of a redrafted distribution agreement following changes in the ownership of the IP by the parent company.  This identified an issue around the ownership of a domain which the client has registered but technically was in breach of the distribution agreement.  Handing over the domain to the parent organisation would effectively have killed the value in the business and removed the viability of the exit strategy. We were able to help redraft the relevant clause to protect the client’s exit options.</a:t>
            </a:r>
          </a:p>
          <a:p>
            <a:endParaRPr lang="en-GB" dirty="0"/>
          </a:p>
        </p:txBody>
      </p:sp>
      <p:sp>
        <p:nvSpPr>
          <p:cNvPr id="4" name="Slide Number Placeholder 3">
            <a:extLst>
              <a:ext uri="{FF2B5EF4-FFF2-40B4-BE49-F238E27FC236}">
                <a16:creationId xmlns:a16="http://schemas.microsoft.com/office/drawing/2014/main" id="{2A6873BD-7F89-C58A-93F3-426271D1E7BC}"/>
              </a:ext>
            </a:extLst>
          </p:cNvPr>
          <p:cNvSpPr>
            <a:spLocks noGrp="1"/>
          </p:cNvSpPr>
          <p:nvPr>
            <p:ph type="sldNum" sz="quarter" idx="5"/>
          </p:nvPr>
        </p:nvSpPr>
        <p:spPr/>
        <p:txBody>
          <a:bodyPr/>
          <a:lstStyle/>
          <a:p>
            <a:fld id="{BD4E8E7E-C44A-4EF5-BFF7-6469F605549C}" type="slidenum">
              <a:rPr lang="en-GB" smtClean="0"/>
              <a:t>13</a:t>
            </a:fld>
            <a:endParaRPr lang="en-GB"/>
          </a:p>
        </p:txBody>
      </p:sp>
    </p:spTree>
    <p:extLst>
      <p:ext uri="{BB962C8B-B14F-4D97-AF65-F5344CB8AC3E}">
        <p14:creationId xmlns:p14="http://schemas.microsoft.com/office/powerpoint/2010/main" val="1210298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5B593-9E83-CCE4-71F7-EE8BC8317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73F15-8BCF-EE38-6AB3-82B348B21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CDB9E-B5B7-8E7B-057E-147D89AF8E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Oli  (Marcos for case study)</a:t>
            </a:r>
          </a:p>
          <a:p>
            <a:r>
              <a:rPr lang="en-US" dirty="0"/>
              <a:t>Illustrative Case D:</a:t>
            </a:r>
          </a:p>
          <a:p>
            <a:r>
              <a:rPr lang="en-US" dirty="0"/>
              <a:t>Scenario: Private-equity roll-up of three manufacturing firms.</a:t>
            </a:r>
          </a:p>
          <a:p>
            <a:r>
              <a:rPr lang="en-US" dirty="0"/>
              <a:t>Approach: 24-month </a:t>
            </a:r>
            <a:r>
              <a:rPr lang="en-US" dirty="0" err="1"/>
              <a:t>rationalisation</a:t>
            </a:r>
            <a:r>
              <a:rPr lang="en-US" dirty="0"/>
              <a:t> </a:t>
            </a:r>
            <a:r>
              <a:rPr lang="en-US" dirty="0" err="1"/>
              <a:t>programme</a:t>
            </a:r>
            <a:r>
              <a:rPr lang="en-US" dirty="0"/>
              <a:t> + merged portfolios, abandoned low-value patents, </a:t>
            </a:r>
            <a:r>
              <a:rPr lang="en-US" dirty="0" err="1"/>
              <a:t>monetised</a:t>
            </a:r>
            <a:r>
              <a:rPr lang="en-US" dirty="0"/>
              <a:t> dormant IP.</a:t>
            </a:r>
          </a:p>
          <a:p>
            <a:r>
              <a:rPr lang="en-US" dirty="0"/>
              <a:t>Outcome: £0.5m annual saving in renewal fees and legal costs, plus one unexpected £400k licensing deal from an unused technology.</a:t>
            </a:r>
          </a:p>
          <a:p>
            <a:endParaRPr lang="en-GB" dirty="0"/>
          </a:p>
        </p:txBody>
      </p:sp>
      <p:sp>
        <p:nvSpPr>
          <p:cNvPr id="4" name="Slide Number Placeholder 3">
            <a:extLst>
              <a:ext uri="{FF2B5EF4-FFF2-40B4-BE49-F238E27FC236}">
                <a16:creationId xmlns:a16="http://schemas.microsoft.com/office/drawing/2014/main" id="{5AE45CD8-0C03-859D-4FD5-538E4C0FB52A}"/>
              </a:ext>
            </a:extLst>
          </p:cNvPr>
          <p:cNvSpPr>
            <a:spLocks noGrp="1"/>
          </p:cNvSpPr>
          <p:nvPr>
            <p:ph type="sldNum" sz="quarter" idx="5"/>
          </p:nvPr>
        </p:nvSpPr>
        <p:spPr/>
        <p:txBody>
          <a:bodyPr/>
          <a:lstStyle/>
          <a:p>
            <a:fld id="{BD4E8E7E-C44A-4EF5-BFF7-6469F605549C}" type="slidenum">
              <a:rPr lang="en-GB" smtClean="0"/>
              <a:t>14</a:t>
            </a:fld>
            <a:endParaRPr lang="en-GB"/>
          </a:p>
        </p:txBody>
      </p:sp>
    </p:spTree>
    <p:extLst>
      <p:ext uri="{BB962C8B-B14F-4D97-AF65-F5344CB8AC3E}">
        <p14:creationId xmlns:p14="http://schemas.microsoft.com/office/powerpoint/2010/main" val="175604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2799-5709-19AB-282B-41BED8E25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1FBA4-74C1-583E-315C-AE8E3F47B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B4384-5E20-6919-4A61-0A83B18FA8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Oli  (Marcos for case study)</a:t>
            </a:r>
          </a:p>
          <a:p>
            <a:r>
              <a:rPr lang="en-US" dirty="0"/>
              <a:t>Illustrative Case D:</a:t>
            </a:r>
          </a:p>
          <a:p>
            <a:r>
              <a:rPr lang="en-US" dirty="0"/>
              <a:t>Scenario: Private-equity roll-up of three manufacturing firms.</a:t>
            </a:r>
          </a:p>
          <a:p>
            <a:r>
              <a:rPr lang="en-US" dirty="0"/>
              <a:t>Approach: 24-month </a:t>
            </a:r>
            <a:r>
              <a:rPr lang="en-US" dirty="0" err="1"/>
              <a:t>rationalisation</a:t>
            </a:r>
            <a:r>
              <a:rPr lang="en-US" dirty="0"/>
              <a:t> </a:t>
            </a:r>
            <a:r>
              <a:rPr lang="en-US" dirty="0" err="1"/>
              <a:t>programme</a:t>
            </a:r>
            <a:r>
              <a:rPr lang="en-US" dirty="0"/>
              <a:t> + merged portfolios, abandoned low-value patents, </a:t>
            </a:r>
            <a:r>
              <a:rPr lang="en-US" dirty="0" err="1"/>
              <a:t>monetised</a:t>
            </a:r>
            <a:r>
              <a:rPr lang="en-US" dirty="0"/>
              <a:t> dormant IP.</a:t>
            </a:r>
          </a:p>
          <a:p>
            <a:r>
              <a:rPr lang="en-US" dirty="0"/>
              <a:t>Outcome: £0.5m annual saving in renewal fees and legal costs, plus one unexpected £400k licensing deal from an unused technology.</a:t>
            </a:r>
          </a:p>
          <a:p>
            <a:endParaRPr lang="en-GB" dirty="0"/>
          </a:p>
        </p:txBody>
      </p:sp>
      <p:sp>
        <p:nvSpPr>
          <p:cNvPr id="4" name="Slide Number Placeholder 3">
            <a:extLst>
              <a:ext uri="{FF2B5EF4-FFF2-40B4-BE49-F238E27FC236}">
                <a16:creationId xmlns:a16="http://schemas.microsoft.com/office/drawing/2014/main" id="{E5BB4242-9A7B-B910-35E3-97E49BB1C17A}"/>
              </a:ext>
            </a:extLst>
          </p:cNvPr>
          <p:cNvSpPr>
            <a:spLocks noGrp="1"/>
          </p:cNvSpPr>
          <p:nvPr>
            <p:ph type="sldNum" sz="quarter" idx="5"/>
          </p:nvPr>
        </p:nvSpPr>
        <p:spPr/>
        <p:txBody>
          <a:bodyPr/>
          <a:lstStyle/>
          <a:p>
            <a:fld id="{BD4E8E7E-C44A-4EF5-BFF7-6469F605549C}" type="slidenum">
              <a:rPr lang="en-GB" smtClean="0"/>
              <a:t>15</a:t>
            </a:fld>
            <a:endParaRPr lang="en-GB"/>
          </a:p>
        </p:txBody>
      </p:sp>
    </p:spTree>
    <p:extLst>
      <p:ext uri="{BB962C8B-B14F-4D97-AF65-F5344CB8AC3E}">
        <p14:creationId xmlns:p14="http://schemas.microsoft.com/office/powerpoint/2010/main" val="103541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7A009-2322-D278-E7B8-665AE38FB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F6E10-8ECF-7FFF-B59B-A618E07D6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98DBB-A45A-3EBD-F2E7-DBFAF48833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Oli </a:t>
            </a:r>
            <a:endParaRPr lang="en-GB" dirty="0"/>
          </a:p>
        </p:txBody>
      </p:sp>
      <p:sp>
        <p:nvSpPr>
          <p:cNvPr id="4" name="Slide Number Placeholder 3">
            <a:extLst>
              <a:ext uri="{FF2B5EF4-FFF2-40B4-BE49-F238E27FC236}">
                <a16:creationId xmlns:a16="http://schemas.microsoft.com/office/drawing/2014/main" id="{BE08136C-4EE9-ABF4-E922-AE8655726D94}"/>
              </a:ext>
            </a:extLst>
          </p:cNvPr>
          <p:cNvSpPr>
            <a:spLocks noGrp="1"/>
          </p:cNvSpPr>
          <p:nvPr>
            <p:ph type="sldNum" sz="quarter" idx="5"/>
          </p:nvPr>
        </p:nvSpPr>
        <p:spPr/>
        <p:txBody>
          <a:bodyPr/>
          <a:lstStyle/>
          <a:p>
            <a:fld id="{BD4E8E7E-C44A-4EF5-BFF7-6469F605549C}" type="slidenum">
              <a:rPr lang="en-GB" smtClean="0"/>
              <a:t>16</a:t>
            </a:fld>
            <a:endParaRPr lang="en-GB"/>
          </a:p>
        </p:txBody>
      </p:sp>
    </p:spTree>
    <p:extLst>
      <p:ext uri="{BB962C8B-B14F-4D97-AF65-F5344CB8AC3E}">
        <p14:creationId xmlns:p14="http://schemas.microsoft.com/office/powerpoint/2010/main" val="136563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Oli</a:t>
            </a:r>
          </a:p>
        </p:txBody>
      </p:sp>
      <p:sp>
        <p:nvSpPr>
          <p:cNvPr id="4" name="Slide Number Placeholder 3"/>
          <p:cNvSpPr>
            <a:spLocks noGrp="1"/>
          </p:cNvSpPr>
          <p:nvPr>
            <p:ph type="sldNum" sz="quarter" idx="5"/>
          </p:nvPr>
        </p:nvSpPr>
        <p:spPr/>
        <p:txBody>
          <a:bodyPr/>
          <a:lstStyle/>
          <a:p>
            <a:fld id="{BD4E8E7E-C44A-4EF5-BFF7-6469F605549C}" type="slidenum">
              <a:rPr lang="en-GB" smtClean="0"/>
              <a:t>17</a:t>
            </a:fld>
            <a:endParaRPr lang="en-GB"/>
          </a:p>
        </p:txBody>
      </p:sp>
    </p:spTree>
    <p:extLst>
      <p:ext uri="{BB962C8B-B14F-4D97-AF65-F5344CB8AC3E}">
        <p14:creationId xmlns:p14="http://schemas.microsoft.com/office/powerpoint/2010/main" val="284470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a:t>
            </a:r>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3</a:t>
            </a:fld>
            <a:endParaRPr lang="en-GB"/>
          </a:p>
        </p:txBody>
      </p:sp>
    </p:spTree>
    <p:extLst>
      <p:ext uri="{BB962C8B-B14F-4D97-AF65-F5344CB8AC3E}">
        <p14:creationId xmlns:p14="http://schemas.microsoft.com/office/powerpoint/2010/main" val="405739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Marcos</a:t>
            </a:r>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4</a:t>
            </a:fld>
            <a:endParaRPr lang="en-GB"/>
          </a:p>
        </p:txBody>
      </p:sp>
    </p:spTree>
    <p:extLst>
      <p:ext uri="{BB962C8B-B14F-4D97-AF65-F5344CB8AC3E}">
        <p14:creationId xmlns:p14="http://schemas.microsoft.com/office/powerpoint/2010/main" val="139675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Marcos</a:t>
            </a:r>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5</a:t>
            </a:fld>
            <a:endParaRPr lang="en-GB"/>
          </a:p>
        </p:txBody>
      </p:sp>
    </p:spTree>
    <p:extLst>
      <p:ext uri="{BB962C8B-B14F-4D97-AF65-F5344CB8AC3E}">
        <p14:creationId xmlns:p14="http://schemas.microsoft.com/office/powerpoint/2010/main" val="401215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Marcos</a:t>
            </a:r>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6</a:t>
            </a:fld>
            <a:endParaRPr lang="en-GB"/>
          </a:p>
        </p:txBody>
      </p:sp>
    </p:spTree>
    <p:extLst>
      <p:ext uri="{BB962C8B-B14F-4D97-AF65-F5344CB8AC3E}">
        <p14:creationId xmlns:p14="http://schemas.microsoft.com/office/powerpoint/2010/main" val="146081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Marcos</a:t>
            </a:r>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7</a:t>
            </a:fld>
            <a:endParaRPr lang="en-GB"/>
          </a:p>
        </p:txBody>
      </p:sp>
    </p:spTree>
    <p:extLst>
      <p:ext uri="{BB962C8B-B14F-4D97-AF65-F5344CB8AC3E}">
        <p14:creationId xmlns:p14="http://schemas.microsoft.com/office/powerpoint/2010/main" val="207347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Marcos</a:t>
            </a:r>
          </a:p>
          <a:p>
            <a:r>
              <a:rPr lang="en-GB" sz="1200" b="1" kern="1200" dirty="0">
                <a:solidFill>
                  <a:schemeClr val="tx1"/>
                </a:solidFill>
                <a:effectLst/>
                <a:latin typeface="+mn-lt"/>
                <a:ea typeface="+mn-ea"/>
                <a:cs typeface="+mn-cs"/>
              </a:rPr>
              <a:t>Illustrative Case A:</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Scenario: £200m buy-out of a Midlands construction technology firm.</a:t>
            </a:r>
          </a:p>
          <a:p>
            <a:pPr lvl="0"/>
            <a:r>
              <a:rPr lang="en-GB" sz="1200" kern="1200" dirty="0">
                <a:solidFill>
                  <a:schemeClr val="tx1"/>
                </a:solidFill>
                <a:effectLst/>
                <a:latin typeface="+mn-lt"/>
                <a:ea typeface="+mn-ea"/>
                <a:cs typeface="+mn-cs"/>
              </a:rPr>
              <a:t>Challenge: Initial EV/EBITDA multiple offered was 4.1x, based purely on tangible assets and financials.</a:t>
            </a:r>
          </a:p>
          <a:p>
            <a:pPr lvl="0"/>
            <a:r>
              <a:rPr lang="en-GB" sz="1200" kern="1200" dirty="0">
                <a:solidFill>
                  <a:schemeClr val="tx1"/>
                </a:solidFill>
                <a:effectLst/>
                <a:latin typeface="+mn-lt"/>
                <a:ea typeface="+mn-ea"/>
                <a:cs typeface="+mn-cs"/>
              </a:rPr>
              <a:t>Approach: Independent valuation of proprietary manufacturing processes, patented components, and trade secrets underpinning cost advantage.</a:t>
            </a:r>
          </a:p>
          <a:p>
            <a:pPr lvl="0"/>
            <a:r>
              <a:rPr lang="en-GB" sz="1200" kern="1200" dirty="0">
                <a:solidFill>
                  <a:schemeClr val="tx1"/>
                </a:solidFill>
                <a:effectLst/>
                <a:latin typeface="+mn-lt"/>
                <a:ea typeface="+mn-ea"/>
                <a:cs typeface="+mn-cs"/>
              </a:rPr>
              <a:t>Outcome: Recognised defensible IP position doubled perceived competitive moat - multiple increased to 8.4x, unlocking an extra £85m in deal value.</a:t>
            </a:r>
          </a:p>
          <a:p>
            <a:endParaRPr lang="en-GB" dirty="0"/>
          </a:p>
        </p:txBody>
      </p:sp>
      <p:sp>
        <p:nvSpPr>
          <p:cNvPr id="4" name="Slide Number Placeholder 3"/>
          <p:cNvSpPr>
            <a:spLocks noGrp="1"/>
          </p:cNvSpPr>
          <p:nvPr>
            <p:ph type="sldNum" sz="quarter" idx="5"/>
          </p:nvPr>
        </p:nvSpPr>
        <p:spPr/>
        <p:txBody>
          <a:bodyPr/>
          <a:lstStyle/>
          <a:p>
            <a:fld id="{BD4E8E7E-C44A-4EF5-BFF7-6469F605549C}" type="slidenum">
              <a:rPr lang="en-GB" smtClean="0"/>
              <a:t>8</a:t>
            </a:fld>
            <a:endParaRPr lang="en-GB"/>
          </a:p>
        </p:txBody>
      </p:sp>
    </p:spTree>
    <p:extLst>
      <p:ext uri="{BB962C8B-B14F-4D97-AF65-F5344CB8AC3E}">
        <p14:creationId xmlns:p14="http://schemas.microsoft.com/office/powerpoint/2010/main" val="50062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Marcos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Illustrative Case B:</a:t>
            </a:r>
            <a:endParaRPr lang="en-GB" sz="1200" kern="1200" dirty="0">
              <a:solidFill>
                <a:schemeClr val="tx1"/>
              </a:solidFill>
              <a:effectLst/>
              <a:latin typeface="+mn-lt"/>
              <a:ea typeface="+mn-ea"/>
              <a:cs typeface="+mn-cs"/>
            </a:endParaRPr>
          </a:p>
          <a:p>
            <a:r>
              <a:rPr lang="en-US" dirty="0"/>
              <a:t>Scenario: Acquisition of a SaaS business with a proprietary machine-learning algorithm.</a:t>
            </a:r>
          </a:p>
          <a:p>
            <a:r>
              <a:rPr lang="en-US" dirty="0"/>
              <a:t>Approach: Applied Relief-from-Royalty method using sector-specific royalty benchmarks; factored in algorithm accuracy rates and switching costs for customers.</a:t>
            </a:r>
          </a:p>
          <a:p>
            <a:r>
              <a:rPr lang="en-US" dirty="0"/>
              <a:t>Outcome: Valuation added £3.6m to </a:t>
            </a:r>
            <a:r>
              <a:rPr lang="en-US" dirty="0" err="1"/>
              <a:t>amortisation</a:t>
            </a:r>
            <a:r>
              <a:rPr lang="en-US" dirty="0"/>
              <a:t> schedule - directly affected purchase price allocation and improved negotiation position for seller.</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5041B-7D3D-4F4D-92B4-283CFEE4226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606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5982A-3A57-FC70-DA28-A60961F6E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7B584-984D-01E5-B3CE-FBF7D6374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A61EF-E79B-5016-0A40-3481B2ECD01D}"/>
              </a:ext>
            </a:extLst>
          </p:cNvPr>
          <p:cNvSpPr>
            <a:spLocks noGrp="1"/>
          </p:cNvSpPr>
          <p:nvPr>
            <p:ph type="body" idx="1"/>
          </p:nvPr>
        </p:nvSpPr>
        <p:spPr/>
        <p:txBody>
          <a:bodyPr/>
          <a:lstStyle/>
          <a:p>
            <a:r>
              <a:rPr lang="en-GB" dirty="0"/>
              <a:t>Marcos</a:t>
            </a:r>
          </a:p>
        </p:txBody>
      </p:sp>
      <p:sp>
        <p:nvSpPr>
          <p:cNvPr id="4" name="Slide Number Placeholder 3">
            <a:extLst>
              <a:ext uri="{FF2B5EF4-FFF2-40B4-BE49-F238E27FC236}">
                <a16:creationId xmlns:a16="http://schemas.microsoft.com/office/drawing/2014/main" id="{0A94C972-DCA3-3ED1-1BE2-80C4EE855C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5041B-7D3D-4F4D-92B4-283CFEE4226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987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1700563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335101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2854163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324014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24CCBBD4-70EC-26C3-F4D5-171BBA50C7BF}"/>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471754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9220AECF-0695-CAF2-41EC-31A813573F44}"/>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4165616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E95D2EB-7208-0BAD-EC31-FB0E36A33097}"/>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113587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17165722-4480-21C9-5DE8-8B503A0019B5}"/>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3240729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800D927-1C49-89D2-015F-4E1EFAA4450A}"/>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262424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5" name="Slide Number Placeholder 5">
            <a:extLst>
              <a:ext uri="{FF2B5EF4-FFF2-40B4-BE49-F238E27FC236}">
                <a16:creationId xmlns:a16="http://schemas.microsoft.com/office/drawing/2014/main" id="{51683841-D1C4-9467-A4A2-056EDDA8249D}"/>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1641740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ED65CBFF-C1ED-E430-0021-D6D5E7A3262A}"/>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24885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4135289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4DF153D7-7841-3729-5AF2-97E005F83939}"/>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167154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39C8B1BD-06B4-7FAC-4387-B642AFD81D3C}"/>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3924117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E84F1EF6-0493-CED8-901C-961F1CEF6EF6}"/>
              </a:ext>
            </a:extLst>
          </p:cNvPr>
          <p:cNvSpPr>
            <a:spLocks noGrp="1"/>
          </p:cNvSpPr>
          <p:nvPr>
            <p:ph type="sldNum" sz="quarter" idx="12"/>
          </p:nvPr>
        </p:nvSpPr>
        <p:spPr>
          <a:xfrm>
            <a:off x="8347472" y="6356352"/>
            <a:ext cx="339328" cy="365125"/>
          </a:xfrm>
          <a:prstGeom prst="rect">
            <a:avLst/>
          </a:prstGeom>
        </p:spPr>
        <p:txBody>
          <a:bodyPr/>
          <a:lstStyle>
            <a:lvl1pPr>
              <a:defRPr sz="1050"/>
            </a:lvl1pPr>
          </a:lstStyle>
          <a:p>
            <a:fld id="{34344900-2123-1640-AEAC-BD678B48EF2A}" type="slidenum">
              <a:rPr lang="en-US" smtClean="0"/>
              <a:pPr/>
              <a:t>‹#›</a:t>
            </a:fld>
            <a:endParaRPr lang="en-US" dirty="0"/>
          </a:p>
        </p:txBody>
      </p:sp>
    </p:spTree>
    <p:extLst>
      <p:ext uri="{BB962C8B-B14F-4D97-AF65-F5344CB8AC3E}">
        <p14:creationId xmlns:p14="http://schemas.microsoft.com/office/powerpoint/2010/main" val="290222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47691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109627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82094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146252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255413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418131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EBF4F3-FEA6-7F41-95A9-3092E81089F3}" type="datetimeFigureOut">
              <a:rPr lang="en-US" smtClean="0"/>
              <a:t>9/24/2025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4344900-2123-1640-AEAC-BD678B48EF2A}" type="slidenum">
              <a:rPr lang="en-US" smtClean="0"/>
              <a:t>‹#›</a:t>
            </a:fld>
            <a:endParaRPr lang="en-US"/>
          </a:p>
        </p:txBody>
      </p:sp>
    </p:spTree>
    <p:extLst>
      <p:ext uri="{BB962C8B-B14F-4D97-AF65-F5344CB8AC3E}">
        <p14:creationId xmlns:p14="http://schemas.microsoft.com/office/powerpoint/2010/main" val="371846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PP Footer.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320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PP Footer.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1076" y="-633318"/>
            <a:ext cx="10974626" cy="7729852"/>
          </a:xfrm>
          <a:prstGeom prst="rect">
            <a:avLst/>
          </a:prstGeom>
        </p:spPr>
      </p:pic>
    </p:spTree>
    <p:extLst>
      <p:ext uri="{BB962C8B-B14F-4D97-AF65-F5344CB8AC3E}">
        <p14:creationId xmlns:p14="http://schemas.microsoft.com/office/powerpoint/2010/main" val="3425572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mailto:Rosalyn.newsome@barkerbrettell.co.uk" TargetMode="External"/><Relationship Id="rId3" Type="http://schemas.openxmlformats.org/officeDocument/2006/relationships/hyperlink" Target="mailto:oliver.pooley@barkerbrettell.co.uk" TargetMode="External"/><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marcos.kauffman@barkerbrettell.co.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334000"/>
            <a:ext cx="9144000" cy="1524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PP Backgrou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30824" y="5917540"/>
            <a:ext cx="5041900" cy="923330"/>
          </a:xfrm>
          <a:prstGeom prst="rect">
            <a:avLst/>
          </a:prstGeom>
          <a:noFill/>
          <a:ln>
            <a:solidFill>
              <a:schemeClr val="bg1"/>
            </a:solidFill>
          </a:ln>
        </p:spPr>
        <p:txBody>
          <a:bodyPr wrap="square" rtlCol="0">
            <a:spAutoFit/>
          </a:bodyPr>
          <a:lstStyle/>
          <a:p>
            <a:endParaRPr lang="en-GB" dirty="0"/>
          </a:p>
          <a:p>
            <a:r>
              <a:rPr lang="en-GB" dirty="0"/>
              <a:t>www.barkerbrettell.co.uk</a:t>
            </a:r>
          </a:p>
          <a:p>
            <a:endParaRPr lang="en-GB" dirty="0"/>
          </a:p>
        </p:txBody>
      </p:sp>
      <p:sp>
        <p:nvSpPr>
          <p:cNvPr id="3" name="TextBox 2">
            <a:extLst>
              <a:ext uri="{FF2B5EF4-FFF2-40B4-BE49-F238E27FC236}">
                <a16:creationId xmlns:a16="http://schemas.microsoft.com/office/drawing/2014/main" id="{CBFA0B24-6790-6D25-9235-56E3F3ADB004}"/>
              </a:ext>
            </a:extLst>
          </p:cNvPr>
          <p:cNvSpPr txBox="1"/>
          <p:nvPr/>
        </p:nvSpPr>
        <p:spPr>
          <a:xfrm>
            <a:off x="630824" y="2690325"/>
            <a:ext cx="7453497" cy="2398605"/>
          </a:xfrm>
          <a:prstGeom prst="rect">
            <a:avLst/>
          </a:prstGeom>
          <a:noFill/>
        </p:spPr>
        <p:txBody>
          <a:bodyPr wrap="square" rtlCol="0">
            <a:spAutoFit/>
          </a:bodyPr>
          <a:lstStyle/>
          <a:p>
            <a:pPr>
              <a:lnSpc>
                <a:spcPct val="120000"/>
              </a:lnSpc>
            </a:pPr>
            <a:r>
              <a:rPr lang="en-US" sz="1400" dirty="0">
                <a:solidFill>
                  <a:srgbClr val="EC7723"/>
                </a:solidFill>
                <a:latin typeface="Museo 500"/>
                <a:cs typeface="Museo 500"/>
              </a:rPr>
              <a:t>A Presentation to the CFN Conference</a:t>
            </a:r>
          </a:p>
          <a:p>
            <a:pPr>
              <a:lnSpc>
                <a:spcPct val="120000"/>
              </a:lnSpc>
            </a:pPr>
            <a:r>
              <a:rPr lang="en-US" sz="3200" dirty="0">
                <a:solidFill>
                  <a:schemeClr val="bg1"/>
                </a:solidFill>
                <a:latin typeface="Museo 500"/>
                <a:cs typeface="Museo 500"/>
              </a:rPr>
              <a:t>Unlocking Hidden Value – Intellectual Property in M&amp;A </a:t>
            </a:r>
          </a:p>
          <a:p>
            <a:pPr>
              <a:lnSpc>
                <a:spcPct val="120000"/>
              </a:lnSpc>
            </a:pPr>
            <a:r>
              <a:rPr lang="en-US" sz="3200" dirty="0">
                <a:solidFill>
                  <a:schemeClr val="bg1"/>
                </a:solidFill>
                <a:latin typeface="Museo 500"/>
                <a:cs typeface="Museo 500"/>
              </a:rPr>
              <a:t>and Business Transfers</a:t>
            </a:r>
            <a:br>
              <a:rPr lang="en-US" sz="3200" dirty="0">
                <a:solidFill>
                  <a:schemeClr val="bg1"/>
                </a:solidFill>
                <a:latin typeface="Museo 500"/>
                <a:cs typeface="Museo 500"/>
              </a:rPr>
            </a:br>
            <a:r>
              <a:rPr lang="en-US" sz="1400" dirty="0">
                <a:solidFill>
                  <a:schemeClr val="bg1"/>
                </a:solidFill>
                <a:latin typeface="Museo 500"/>
                <a:cs typeface="Museo 500"/>
              </a:rPr>
              <a:t>Marcos Kauffman &amp; Oliver Pooley - 24</a:t>
            </a:r>
            <a:r>
              <a:rPr lang="en-US" sz="1400" baseline="30000" dirty="0">
                <a:solidFill>
                  <a:schemeClr val="bg1"/>
                </a:solidFill>
                <a:latin typeface="Museo 500"/>
                <a:cs typeface="Museo 500"/>
              </a:rPr>
              <a:t>th</a:t>
            </a:r>
            <a:r>
              <a:rPr lang="en-US" sz="1400" dirty="0">
                <a:solidFill>
                  <a:schemeClr val="bg1"/>
                </a:solidFill>
                <a:latin typeface="Museo 500"/>
                <a:cs typeface="Museo 500"/>
              </a:rPr>
              <a:t> September 2025</a:t>
            </a:r>
          </a:p>
        </p:txBody>
      </p:sp>
    </p:spTree>
    <p:extLst>
      <p:ext uri="{BB962C8B-B14F-4D97-AF65-F5344CB8AC3E}">
        <p14:creationId xmlns:p14="http://schemas.microsoft.com/office/powerpoint/2010/main" val="1529421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D05B-11EA-6F5C-DD12-B183798967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BEF764-21E7-C84A-1BA6-4C703A34AC90}"/>
              </a:ext>
            </a:extLst>
          </p:cNvPr>
          <p:cNvSpPr txBox="1"/>
          <p:nvPr/>
        </p:nvSpPr>
        <p:spPr>
          <a:xfrm>
            <a:off x="148294" y="1036977"/>
            <a:ext cx="8780423" cy="659411"/>
          </a:xfrm>
          <a:prstGeom prst="rect">
            <a:avLst/>
          </a:prstGeom>
          <a:noFill/>
        </p:spPr>
        <p:txBody>
          <a:bodyPr wrap="square" rtlCol="0">
            <a:spAutoFit/>
          </a:bodyPr>
          <a:lstStyle/>
          <a:p>
            <a:pPr defTabSz="342900">
              <a:lnSpc>
                <a:spcPct val="120000"/>
              </a:lnSpc>
            </a:pPr>
            <a:r>
              <a:rPr lang="en-US" sz="3300" dirty="0">
                <a:solidFill>
                  <a:srgbClr val="12215E"/>
                </a:solidFill>
                <a:latin typeface="Museo 500"/>
                <a:cs typeface="Museo 500"/>
              </a:rPr>
              <a:t>3- Valuation Playbook </a:t>
            </a:r>
          </a:p>
        </p:txBody>
      </p:sp>
      <p:sp>
        <p:nvSpPr>
          <p:cNvPr id="2" name="TextBox 1">
            <a:extLst>
              <a:ext uri="{FF2B5EF4-FFF2-40B4-BE49-F238E27FC236}">
                <a16:creationId xmlns:a16="http://schemas.microsoft.com/office/drawing/2014/main" id="{DD011389-D696-0A58-6704-0E4DEA913001}"/>
              </a:ext>
            </a:extLst>
          </p:cNvPr>
          <p:cNvSpPr txBox="1"/>
          <p:nvPr/>
        </p:nvSpPr>
        <p:spPr>
          <a:xfrm>
            <a:off x="148295" y="1983331"/>
            <a:ext cx="6008997" cy="3562001"/>
          </a:xfrm>
          <a:prstGeom prst="rect">
            <a:avLst/>
          </a:prstGeom>
          <a:noFill/>
        </p:spPr>
        <p:txBody>
          <a:bodyPr wrap="square" rtlCol="0">
            <a:spAutoFit/>
          </a:bodyPr>
          <a:lstStyle/>
          <a:p>
            <a:pPr defTabSz="342900">
              <a:lnSpc>
                <a:spcPct val="120000"/>
              </a:lnSpc>
            </a:pPr>
            <a:r>
              <a:rPr lang="en-US" sz="1200" b="1" dirty="0">
                <a:solidFill>
                  <a:srgbClr val="EC7723"/>
                </a:solidFill>
                <a:latin typeface="Verdana"/>
                <a:cs typeface="Verdana"/>
              </a:rPr>
              <a:t>Barker Brettell IP Valuation Offering</a:t>
            </a:r>
          </a:p>
          <a:p>
            <a:pPr defTabSz="342900">
              <a:lnSpc>
                <a:spcPct val="120000"/>
              </a:lnSpc>
            </a:pPr>
            <a:endParaRPr lang="en-US" sz="1200" b="1" dirty="0">
              <a:solidFill>
                <a:srgbClr val="EC7723"/>
              </a:solidFill>
              <a:latin typeface="Verdana"/>
              <a:cs typeface="Verdana"/>
            </a:endParaRPr>
          </a:p>
          <a:p>
            <a:pPr defTabSz="342900"/>
            <a:r>
              <a:rPr lang="en-US" sz="1200" b="1" dirty="0">
                <a:solidFill>
                  <a:srgbClr val="12215E"/>
                </a:solidFill>
                <a:latin typeface="Verdana"/>
                <a:cs typeface="Verdana"/>
              </a:rPr>
              <a:t>Rapid Scoping &amp; Indicative Value</a:t>
            </a:r>
          </a:p>
          <a:p>
            <a:pPr marL="214313" indent="-214313" defTabSz="342900">
              <a:spcAft>
                <a:spcPts val="450"/>
              </a:spcAft>
              <a:buFont typeface="Arial" panose="020B0604020202020204" pitchFamily="34" charset="0"/>
              <a:buChar char="•"/>
            </a:pPr>
            <a:r>
              <a:rPr lang="en-US" sz="1200" dirty="0">
                <a:solidFill>
                  <a:srgbClr val="12215E"/>
                </a:solidFill>
                <a:latin typeface="Verdana"/>
                <a:cs typeface="Verdana"/>
              </a:rPr>
              <a:t>When you need a quick, defensible view. Short memo; typical scope 3-5 days; fixed fee after scoping.</a:t>
            </a:r>
          </a:p>
          <a:p>
            <a:pPr defTabSz="342900"/>
            <a:r>
              <a:rPr lang="en-US" sz="1200" b="1" dirty="0">
                <a:solidFill>
                  <a:srgbClr val="12215E"/>
                </a:solidFill>
                <a:latin typeface="Verdana"/>
                <a:cs typeface="Verdana"/>
              </a:rPr>
              <a:t>Formal Valuation for Transactions &amp; Reporting</a:t>
            </a:r>
          </a:p>
          <a:p>
            <a:pPr marL="214313" indent="-214313" defTabSz="342900">
              <a:spcAft>
                <a:spcPts val="450"/>
              </a:spcAft>
              <a:buFont typeface="Arial" panose="020B0604020202020204" pitchFamily="34" charset="0"/>
              <a:buChar char="•"/>
            </a:pPr>
            <a:r>
              <a:rPr lang="en-US" sz="1200" dirty="0">
                <a:solidFill>
                  <a:srgbClr val="12215E"/>
                </a:solidFill>
                <a:latin typeface="Verdana"/>
                <a:cs typeface="Verdana"/>
              </a:rPr>
              <a:t>Full report for licensing, fundraising, tax/accounting or fair value. Methodology agreed up front; fixed fee.</a:t>
            </a:r>
          </a:p>
          <a:p>
            <a:pPr defTabSz="342900"/>
            <a:r>
              <a:rPr lang="en-US" sz="1200" b="1" dirty="0">
                <a:solidFill>
                  <a:srgbClr val="12215E"/>
                </a:solidFill>
                <a:latin typeface="Verdana"/>
                <a:cs typeface="Verdana"/>
              </a:rPr>
              <a:t>Portfolio Review &amp; Value </a:t>
            </a:r>
            <a:r>
              <a:rPr lang="en-US" sz="1200" b="1" dirty="0" err="1">
                <a:solidFill>
                  <a:srgbClr val="12215E"/>
                </a:solidFill>
                <a:latin typeface="Verdana"/>
                <a:cs typeface="Verdana"/>
              </a:rPr>
              <a:t>Maximisation</a:t>
            </a:r>
            <a:endParaRPr lang="en-US" sz="1200" b="1" dirty="0">
              <a:solidFill>
                <a:srgbClr val="12215E"/>
              </a:solidFill>
              <a:latin typeface="Verdana"/>
              <a:cs typeface="Verdana"/>
            </a:endParaRPr>
          </a:p>
          <a:p>
            <a:pPr marL="214313" indent="-214313" defTabSz="342900">
              <a:spcAft>
                <a:spcPts val="450"/>
              </a:spcAft>
              <a:buFont typeface="Arial" panose="020B0604020202020204" pitchFamily="34" charset="0"/>
              <a:buChar char="•"/>
            </a:pPr>
            <a:r>
              <a:rPr lang="en-US" sz="1200" dirty="0" err="1">
                <a:solidFill>
                  <a:srgbClr val="12215E"/>
                </a:solidFill>
                <a:latin typeface="Verdana"/>
                <a:cs typeface="Verdana"/>
              </a:rPr>
              <a:t>Prioritisation</a:t>
            </a:r>
            <a:r>
              <a:rPr lang="en-US" sz="1200" dirty="0">
                <a:solidFill>
                  <a:srgbClr val="12215E"/>
                </a:solidFill>
                <a:latin typeface="Verdana"/>
                <a:cs typeface="Verdana"/>
              </a:rPr>
              <a:t> across multiple assets; heat-map of value, gaps, and quick wins; action plan.</a:t>
            </a:r>
          </a:p>
          <a:p>
            <a:pPr defTabSz="342900"/>
            <a:r>
              <a:rPr lang="en-US" sz="1200" b="1" dirty="0">
                <a:solidFill>
                  <a:srgbClr val="12215E"/>
                </a:solidFill>
                <a:latin typeface="Verdana"/>
                <a:cs typeface="Verdana"/>
              </a:rPr>
              <a:t>Litigation Support &amp; Expert Opinion</a:t>
            </a:r>
          </a:p>
          <a:p>
            <a:pPr marL="214313" indent="-214313" defTabSz="342900">
              <a:spcAft>
                <a:spcPts val="450"/>
              </a:spcAft>
              <a:buFont typeface="Arial" panose="020B0604020202020204" pitchFamily="34" charset="0"/>
              <a:buChar char="•"/>
            </a:pPr>
            <a:r>
              <a:rPr lang="en-US" sz="1200" dirty="0">
                <a:solidFill>
                  <a:srgbClr val="12215E"/>
                </a:solidFill>
                <a:latin typeface="Verdana"/>
                <a:cs typeface="Verdana"/>
              </a:rPr>
              <a:t>Valuation for disputes/royalty rate setting; independent expert report and testimony support.</a:t>
            </a:r>
          </a:p>
          <a:p>
            <a:pPr defTabSz="342900"/>
            <a:r>
              <a:rPr lang="en-US" sz="1200" b="1" dirty="0" err="1">
                <a:solidFill>
                  <a:srgbClr val="12215E"/>
                </a:solidFill>
                <a:latin typeface="Verdana"/>
                <a:cs typeface="Verdana"/>
              </a:rPr>
              <a:t>Commercialisation</a:t>
            </a:r>
            <a:r>
              <a:rPr lang="en-US" sz="1200" b="1" dirty="0">
                <a:solidFill>
                  <a:srgbClr val="12215E"/>
                </a:solidFill>
                <a:latin typeface="Verdana"/>
                <a:cs typeface="Verdana"/>
              </a:rPr>
              <a:t> &amp; Licensing Support</a:t>
            </a:r>
          </a:p>
          <a:p>
            <a:pPr marL="214313" indent="-214313" defTabSz="342900">
              <a:buFont typeface="Arial" panose="020B0604020202020204" pitchFamily="34" charset="0"/>
              <a:buChar char="•"/>
            </a:pPr>
            <a:r>
              <a:rPr lang="en-US" sz="1200" dirty="0">
                <a:solidFill>
                  <a:srgbClr val="12215E"/>
                </a:solidFill>
                <a:latin typeface="Verdana"/>
                <a:cs typeface="Verdana"/>
              </a:rPr>
              <a:t>Value-based deal modelling (rates, milestones, territory); sensitivity and scenario analysis.</a:t>
            </a:r>
          </a:p>
        </p:txBody>
      </p:sp>
      <p:sp>
        <p:nvSpPr>
          <p:cNvPr id="3" name="Slide Number Placeholder 2">
            <a:extLst>
              <a:ext uri="{FF2B5EF4-FFF2-40B4-BE49-F238E27FC236}">
                <a16:creationId xmlns:a16="http://schemas.microsoft.com/office/drawing/2014/main" id="{BB221B18-F344-9E37-67CD-0C0A6DCC3DEB}"/>
              </a:ext>
            </a:extLst>
          </p:cNvPr>
          <p:cNvSpPr>
            <a:spLocks noGrp="1"/>
          </p:cNvSpPr>
          <p:nvPr>
            <p:ph type="sldNum" sz="quarter" idx="12"/>
          </p:nvPr>
        </p:nvSpPr>
        <p:spPr>
          <a:xfrm>
            <a:off x="8015287" y="5588796"/>
            <a:ext cx="671513" cy="309562"/>
          </a:xfrm>
          <a:prstGeom prst="rect">
            <a:avLst/>
          </a:prstGeom>
        </p:spPr>
        <p:txBody>
          <a:bodyPr/>
          <a:lstStyle/>
          <a:p>
            <a:pPr defTabSz="342900"/>
            <a:fld id="{34344900-2123-1640-AEAC-BD678B48EF2A}" type="slidenum">
              <a:rPr lang="en-US">
                <a:solidFill>
                  <a:prstClr val="black"/>
                </a:solidFill>
                <a:latin typeface="Calibri"/>
              </a:rPr>
              <a:pPr defTabSz="342900"/>
              <a:t>10</a:t>
            </a:fld>
            <a:endParaRPr lang="en-US" dirty="0">
              <a:solidFill>
                <a:prstClr val="black"/>
              </a:solidFill>
              <a:latin typeface="Calibri"/>
            </a:endParaRPr>
          </a:p>
        </p:txBody>
      </p:sp>
      <p:pic>
        <p:nvPicPr>
          <p:cNvPr id="5" name="Picture 4">
            <a:extLst>
              <a:ext uri="{FF2B5EF4-FFF2-40B4-BE49-F238E27FC236}">
                <a16:creationId xmlns:a16="http://schemas.microsoft.com/office/drawing/2014/main" id="{3E288DBB-B848-7E2C-CB8B-685B58F5D64E}"/>
              </a:ext>
            </a:extLst>
          </p:cNvPr>
          <p:cNvPicPr>
            <a:picLocks noChangeAspect="1"/>
          </p:cNvPicPr>
          <p:nvPr/>
        </p:nvPicPr>
        <p:blipFill>
          <a:blip r:embed="rId3"/>
          <a:stretch>
            <a:fillRect/>
          </a:stretch>
        </p:blipFill>
        <p:spPr>
          <a:xfrm>
            <a:off x="6982122" y="2320839"/>
            <a:ext cx="1846721" cy="2791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08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C788A-FEC8-28C1-ABE1-7CB506BDF0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785609-6B72-FF8B-5A1C-5B230C4128CB}"/>
              </a:ext>
            </a:extLst>
          </p:cNvPr>
          <p:cNvSpPr txBox="1"/>
          <p:nvPr/>
        </p:nvSpPr>
        <p:spPr>
          <a:xfrm>
            <a:off x="148294" y="1036977"/>
            <a:ext cx="8780423" cy="659411"/>
          </a:xfrm>
          <a:prstGeom prst="rect">
            <a:avLst/>
          </a:prstGeom>
          <a:noFill/>
        </p:spPr>
        <p:txBody>
          <a:bodyPr wrap="square" rtlCol="0">
            <a:spAutoFit/>
          </a:bodyPr>
          <a:lstStyle/>
          <a:p>
            <a:pPr defTabSz="342900">
              <a:lnSpc>
                <a:spcPct val="120000"/>
              </a:lnSpc>
            </a:pPr>
            <a:r>
              <a:rPr lang="en-US" sz="3300" dirty="0">
                <a:solidFill>
                  <a:srgbClr val="12215E"/>
                </a:solidFill>
                <a:latin typeface="Museo 500"/>
                <a:cs typeface="Museo 500"/>
              </a:rPr>
              <a:t>3- Valuation Playbook</a:t>
            </a:r>
          </a:p>
        </p:txBody>
      </p:sp>
      <p:sp>
        <p:nvSpPr>
          <p:cNvPr id="2" name="TextBox 1">
            <a:extLst>
              <a:ext uri="{FF2B5EF4-FFF2-40B4-BE49-F238E27FC236}">
                <a16:creationId xmlns:a16="http://schemas.microsoft.com/office/drawing/2014/main" id="{C8C3C0B4-BAF6-5CAC-5E70-5703EFF72121}"/>
              </a:ext>
            </a:extLst>
          </p:cNvPr>
          <p:cNvSpPr txBox="1"/>
          <p:nvPr/>
        </p:nvSpPr>
        <p:spPr>
          <a:xfrm>
            <a:off x="148295" y="1983331"/>
            <a:ext cx="6008997" cy="3562001"/>
          </a:xfrm>
          <a:prstGeom prst="rect">
            <a:avLst/>
          </a:prstGeom>
          <a:noFill/>
        </p:spPr>
        <p:txBody>
          <a:bodyPr wrap="square" rtlCol="0">
            <a:spAutoFit/>
          </a:bodyPr>
          <a:lstStyle/>
          <a:p>
            <a:pPr defTabSz="342900">
              <a:lnSpc>
                <a:spcPct val="120000"/>
              </a:lnSpc>
            </a:pPr>
            <a:r>
              <a:rPr lang="en-US" sz="1200" b="1" dirty="0">
                <a:solidFill>
                  <a:srgbClr val="EC7723"/>
                </a:solidFill>
                <a:latin typeface="Verdana"/>
                <a:cs typeface="Verdana"/>
              </a:rPr>
              <a:t>Barker Brettell IP Valuation Offering</a:t>
            </a:r>
          </a:p>
          <a:p>
            <a:pPr defTabSz="342900">
              <a:lnSpc>
                <a:spcPct val="120000"/>
              </a:lnSpc>
            </a:pPr>
            <a:endParaRPr lang="en-US" sz="1200" b="1" dirty="0">
              <a:solidFill>
                <a:srgbClr val="EC7723"/>
              </a:solidFill>
              <a:latin typeface="Verdana"/>
              <a:cs typeface="Verdana"/>
            </a:endParaRPr>
          </a:p>
          <a:p>
            <a:pPr defTabSz="342900"/>
            <a:r>
              <a:rPr lang="en-US" sz="1200" b="1" dirty="0">
                <a:solidFill>
                  <a:srgbClr val="12215E"/>
                </a:solidFill>
                <a:latin typeface="Verdana"/>
                <a:cs typeface="Verdana"/>
              </a:rPr>
              <a:t>Rapid Scoping &amp; Indicative Value</a:t>
            </a:r>
          </a:p>
          <a:p>
            <a:pPr marL="214313" indent="-214313" defTabSz="342900">
              <a:spcAft>
                <a:spcPts val="450"/>
              </a:spcAft>
              <a:buFont typeface="Arial" panose="020B0604020202020204" pitchFamily="34" charset="0"/>
              <a:buChar char="•"/>
            </a:pPr>
            <a:r>
              <a:rPr lang="en-US" sz="1200" dirty="0">
                <a:solidFill>
                  <a:srgbClr val="12215E"/>
                </a:solidFill>
                <a:latin typeface="Verdana"/>
                <a:cs typeface="Verdana"/>
              </a:rPr>
              <a:t>When you need a quick, defensible view. Short memo; typical scope 3-5 days; fixed fee after scoping.</a:t>
            </a:r>
          </a:p>
          <a:p>
            <a:pPr defTabSz="342900"/>
            <a:r>
              <a:rPr lang="en-US" sz="1200" b="1" dirty="0">
                <a:solidFill>
                  <a:srgbClr val="12215E"/>
                </a:solidFill>
                <a:latin typeface="Verdana"/>
                <a:cs typeface="Verdana"/>
              </a:rPr>
              <a:t>Formal Valuation for Transactions &amp; Reporting</a:t>
            </a:r>
          </a:p>
          <a:p>
            <a:pPr marL="214313" indent="-214313" defTabSz="342900">
              <a:spcAft>
                <a:spcPts val="450"/>
              </a:spcAft>
              <a:buFont typeface="Arial" panose="020B0604020202020204" pitchFamily="34" charset="0"/>
              <a:buChar char="•"/>
            </a:pPr>
            <a:r>
              <a:rPr lang="en-US" sz="1200" dirty="0">
                <a:solidFill>
                  <a:srgbClr val="12215E"/>
                </a:solidFill>
                <a:latin typeface="Verdana"/>
                <a:cs typeface="Verdana"/>
              </a:rPr>
              <a:t>Full report for licensing, fundraising, tax/accounting or fair value. Methodology agreed up front; fixed fee.</a:t>
            </a:r>
          </a:p>
          <a:p>
            <a:pPr defTabSz="342900"/>
            <a:r>
              <a:rPr lang="en-US" sz="1200" b="1" dirty="0">
                <a:solidFill>
                  <a:srgbClr val="12215E"/>
                </a:solidFill>
                <a:latin typeface="Verdana"/>
                <a:cs typeface="Verdana"/>
              </a:rPr>
              <a:t>Portfolio Review &amp; Value </a:t>
            </a:r>
            <a:r>
              <a:rPr lang="en-US" sz="1200" b="1" dirty="0" err="1">
                <a:solidFill>
                  <a:srgbClr val="12215E"/>
                </a:solidFill>
                <a:latin typeface="Verdana"/>
                <a:cs typeface="Verdana"/>
              </a:rPr>
              <a:t>Maximisation</a:t>
            </a:r>
            <a:endParaRPr lang="en-US" sz="1200" b="1" dirty="0">
              <a:solidFill>
                <a:srgbClr val="12215E"/>
              </a:solidFill>
              <a:latin typeface="Verdana"/>
              <a:cs typeface="Verdana"/>
            </a:endParaRPr>
          </a:p>
          <a:p>
            <a:pPr marL="214313" indent="-214313" defTabSz="342900">
              <a:spcAft>
                <a:spcPts val="450"/>
              </a:spcAft>
              <a:buFont typeface="Arial" panose="020B0604020202020204" pitchFamily="34" charset="0"/>
              <a:buChar char="•"/>
            </a:pPr>
            <a:r>
              <a:rPr lang="en-US" sz="1200" dirty="0" err="1">
                <a:solidFill>
                  <a:srgbClr val="12215E"/>
                </a:solidFill>
                <a:latin typeface="Verdana"/>
                <a:cs typeface="Verdana"/>
              </a:rPr>
              <a:t>Prioritisation</a:t>
            </a:r>
            <a:r>
              <a:rPr lang="en-US" sz="1200" dirty="0">
                <a:solidFill>
                  <a:srgbClr val="12215E"/>
                </a:solidFill>
                <a:latin typeface="Verdana"/>
                <a:cs typeface="Verdana"/>
              </a:rPr>
              <a:t> across multiple assets; heat-map of value, gaps, and quick wins; action plan.</a:t>
            </a:r>
          </a:p>
          <a:p>
            <a:pPr defTabSz="342900"/>
            <a:r>
              <a:rPr lang="en-US" sz="1200" b="1" dirty="0">
                <a:solidFill>
                  <a:srgbClr val="12215E"/>
                </a:solidFill>
                <a:latin typeface="Verdana"/>
                <a:cs typeface="Verdana"/>
              </a:rPr>
              <a:t>Litigation Support &amp; Expert Opinion</a:t>
            </a:r>
          </a:p>
          <a:p>
            <a:pPr marL="214313" indent="-214313" defTabSz="342900">
              <a:spcAft>
                <a:spcPts val="450"/>
              </a:spcAft>
              <a:buFont typeface="Arial" panose="020B0604020202020204" pitchFamily="34" charset="0"/>
              <a:buChar char="•"/>
            </a:pPr>
            <a:r>
              <a:rPr lang="en-US" sz="1200" dirty="0">
                <a:solidFill>
                  <a:srgbClr val="12215E"/>
                </a:solidFill>
                <a:latin typeface="Verdana"/>
                <a:cs typeface="Verdana"/>
              </a:rPr>
              <a:t>Valuation for disputes/royalty rate setting; independent expert report and testimony support.</a:t>
            </a:r>
          </a:p>
          <a:p>
            <a:pPr defTabSz="342900"/>
            <a:r>
              <a:rPr lang="en-US" sz="1200" b="1" dirty="0" err="1">
                <a:solidFill>
                  <a:srgbClr val="12215E"/>
                </a:solidFill>
                <a:latin typeface="Verdana"/>
                <a:cs typeface="Verdana"/>
              </a:rPr>
              <a:t>Commercialisation</a:t>
            </a:r>
            <a:r>
              <a:rPr lang="en-US" sz="1200" b="1" dirty="0">
                <a:solidFill>
                  <a:srgbClr val="12215E"/>
                </a:solidFill>
                <a:latin typeface="Verdana"/>
                <a:cs typeface="Verdana"/>
              </a:rPr>
              <a:t> &amp; Licensing Support</a:t>
            </a:r>
          </a:p>
          <a:p>
            <a:pPr marL="214313" indent="-214313" defTabSz="342900">
              <a:buFont typeface="Arial" panose="020B0604020202020204" pitchFamily="34" charset="0"/>
              <a:buChar char="•"/>
            </a:pPr>
            <a:r>
              <a:rPr lang="en-US" sz="1200" dirty="0">
                <a:solidFill>
                  <a:srgbClr val="12215E"/>
                </a:solidFill>
                <a:latin typeface="Verdana"/>
                <a:cs typeface="Verdana"/>
              </a:rPr>
              <a:t>Value-based deal modelling (rates, milestones, territory); sensitivity and scenario analysis.</a:t>
            </a:r>
          </a:p>
        </p:txBody>
      </p:sp>
      <p:sp>
        <p:nvSpPr>
          <p:cNvPr id="3" name="Slide Number Placeholder 2">
            <a:extLst>
              <a:ext uri="{FF2B5EF4-FFF2-40B4-BE49-F238E27FC236}">
                <a16:creationId xmlns:a16="http://schemas.microsoft.com/office/drawing/2014/main" id="{133CC4A4-E409-CAA1-7EAD-759EE7D94712}"/>
              </a:ext>
            </a:extLst>
          </p:cNvPr>
          <p:cNvSpPr>
            <a:spLocks noGrp="1"/>
          </p:cNvSpPr>
          <p:nvPr>
            <p:ph type="sldNum" sz="quarter" idx="12"/>
          </p:nvPr>
        </p:nvSpPr>
        <p:spPr>
          <a:xfrm>
            <a:off x="8015287" y="5588796"/>
            <a:ext cx="671513" cy="309562"/>
          </a:xfrm>
          <a:prstGeom prst="rect">
            <a:avLst/>
          </a:prstGeom>
        </p:spPr>
        <p:txBody>
          <a:bodyPr/>
          <a:lstStyle/>
          <a:p>
            <a:pPr defTabSz="342900"/>
            <a:fld id="{34344900-2123-1640-AEAC-BD678B48EF2A}" type="slidenum">
              <a:rPr lang="en-US">
                <a:solidFill>
                  <a:prstClr val="black"/>
                </a:solidFill>
                <a:latin typeface="Calibri"/>
              </a:rPr>
              <a:pPr defTabSz="342900"/>
              <a:t>11</a:t>
            </a:fld>
            <a:endParaRPr lang="en-US" dirty="0">
              <a:solidFill>
                <a:prstClr val="black"/>
              </a:solidFill>
              <a:latin typeface="Calibri"/>
            </a:endParaRPr>
          </a:p>
        </p:txBody>
      </p:sp>
      <p:pic>
        <p:nvPicPr>
          <p:cNvPr id="5" name="Picture 4">
            <a:extLst>
              <a:ext uri="{FF2B5EF4-FFF2-40B4-BE49-F238E27FC236}">
                <a16:creationId xmlns:a16="http://schemas.microsoft.com/office/drawing/2014/main" id="{C5B820CE-3451-4056-CEDF-6B8374A52B22}"/>
              </a:ext>
            </a:extLst>
          </p:cNvPr>
          <p:cNvPicPr>
            <a:picLocks noChangeAspect="1"/>
          </p:cNvPicPr>
          <p:nvPr/>
        </p:nvPicPr>
        <p:blipFill>
          <a:blip r:embed="rId3"/>
          <a:stretch>
            <a:fillRect/>
          </a:stretch>
        </p:blipFill>
        <p:spPr>
          <a:xfrm>
            <a:off x="6982122" y="2320839"/>
            <a:ext cx="1846721" cy="2791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5252E26-B85B-F77E-C054-A5A6E559BC11}"/>
              </a:ext>
            </a:extLst>
          </p:cNvPr>
          <p:cNvPicPr>
            <a:picLocks noChangeAspect="1"/>
          </p:cNvPicPr>
          <p:nvPr/>
        </p:nvPicPr>
        <p:blipFill>
          <a:blip r:embed="rId4"/>
          <a:stretch>
            <a:fillRect/>
          </a:stretch>
        </p:blipFill>
        <p:spPr>
          <a:xfrm>
            <a:off x="217856" y="2269163"/>
            <a:ext cx="6448757" cy="3319633"/>
          </a:xfrm>
          <a:prstGeom prst="rect">
            <a:avLst/>
          </a:prstGeom>
        </p:spPr>
      </p:pic>
    </p:spTree>
    <p:extLst>
      <p:ext uri="{BB962C8B-B14F-4D97-AF65-F5344CB8AC3E}">
        <p14:creationId xmlns:p14="http://schemas.microsoft.com/office/powerpoint/2010/main" val="22710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33E15-2E76-0C70-626F-993C1A2E6D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319FEA3-C1BF-9108-AA1D-1835D03C1BB2}"/>
              </a:ext>
            </a:extLst>
          </p:cNvPr>
          <p:cNvSpPr txBox="1"/>
          <p:nvPr/>
        </p:nvSpPr>
        <p:spPr>
          <a:xfrm>
            <a:off x="367136" y="252697"/>
            <a:ext cx="7841226" cy="504754"/>
          </a:xfrm>
          <a:prstGeom prst="rect">
            <a:avLst/>
          </a:prstGeom>
          <a:noFill/>
        </p:spPr>
        <p:txBody>
          <a:bodyPr wrap="square" rtlCol="0">
            <a:spAutoFit/>
          </a:bodyPr>
          <a:lstStyle/>
          <a:p>
            <a:pPr>
              <a:lnSpc>
                <a:spcPct val="120000"/>
              </a:lnSpc>
            </a:pPr>
            <a:r>
              <a:rPr lang="en-US" sz="2400" dirty="0">
                <a:solidFill>
                  <a:srgbClr val="12215E"/>
                </a:solidFill>
                <a:latin typeface="Museo 500"/>
                <a:cs typeface="Museo 500"/>
              </a:rPr>
              <a:t>4  - IP Due Diligence: Red Flags &amp; Value Boosters</a:t>
            </a:r>
          </a:p>
        </p:txBody>
      </p:sp>
      <p:sp>
        <p:nvSpPr>
          <p:cNvPr id="6" name="TextBox 5">
            <a:extLst>
              <a:ext uri="{FF2B5EF4-FFF2-40B4-BE49-F238E27FC236}">
                <a16:creationId xmlns:a16="http://schemas.microsoft.com/office/drawing/2014/main" id="{B3741FFF-BE70-B6BF-76CD-57589A2D42D9}"/>
              </a:ext>
            </a:extLst>
          </p:cNvPr>
          <p:cNvSpPr txBox="1"/>
          <p:nvPr/>
        </p:nvSpPr>
        <p:spPr>
          <a:xfrm>
            <a:off x="367136" y="1125613"/>
            <a:ext cx="7564041" cy="46067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12215E"/>
                </a:solidFill>
                <a:latin typeface="Verdana"/>
                <a:cs typeface="Verdana"/>
              </a:rPr>
              <a:t>Its never too early to think about IP – even if a deal is not yet on the table</a:t>
            </a:r>
          </a:p>
          <a:p>
            <a:pPr marL="285750" indent="-285750">
              <a:lnSpc>
                <a:spcPct val="150000"/>
              </a:lnSpc>
              <a:buFont typeface="Arial" panose="020B0604020202020204" pitchFamily="34" charset="0"/>
              <a:buChar char="•"/>
            </a:pPr>
            <a:endParaRPr lang="en-US" dirty="0">
              <a:solidFill>
                <a:srgbClr val="12215E"/>
              </a:solidFill>
              <a:latin typeface="Verdana"/>
              <a:cs typeface="Verdana"/>
            </a:endParaRPr>
          </a:p>
          <a:p>
            <a:pPr>
              <a:lnSpc>
                <a:spcPct val="150000"/>
              </a:lnSpc>
            </a:pPr>
            <a:r>
              <a:rPr lang="en-US" b="1" dirty="0">
                <a:solidFill>
                  <a:srgbClr val="EC7723"/>
                </a:solidFill>
                <a:latin typeface="Verdana"/>
                <a:cs typeface="Verdana"/>
              </a:rPr>
              <a:t>Having  IP policy and procedures in place can reduce the pain in due diligence</a:t>
            </a:r>
          </a:p>
          <a:p>
            <a:pPr>
              <a:lnSpc>
                <a:spcPct val="150000"/>
              </a:lnSpc>
            </a:pPr>
            <a:endParaRPr lang="en-US" dirty="0">
              <a:solidFill>
                <a:srgbClr val="12215E"/>
              </a:solidFill>
              <a:latin typeface="Verdana"/>
              <a:cs typeface="Verdana"/>
            </a:endParaRPr>
          </a:p>
          <a:p>
            <a:pPr>
              <a:lnSpc>
                <a:spcPct val="150000"/>
              </a:lnSpc>
            </a:pPr>
            <a:r>
              <a:rPr lang="en-US" b="1" dirty="0">
                <a:solidFill>
                  <a:srgbClr val="12215E"/>
                </a:solidFill>
                <a:latin typeface="Verdana"/>
                <a:cs typeface="Verdana"/>
              </a:rPr>
              <a:t>Common red flags:</a:t>
            </a:r>
          </a:p>
          <a:p>
            <a:pPr marL="285750" indent="-285750">
              <a:lnSpc>
                <a:spcPct val="150000"/>
              </a:lnSpc>
              <a:buFont typeface="Arial" panose="020B0604020202020204" pitchFamily="34" charset="0"/>
              <a:buChar char="•"/>
            </a:pPr>
            <a:r>
              <a:rPr lang="en-US" dirty="0">
                <a:solidFill>
                  <a:srgbClr val="12215E"/>
                </a:solidFill>
                <a:latin typeface="Verdana"/>
                <a:cs typeface="Verdana"/>
              </a:rPr>
              <a:t>Capturing, evaluating and cataloguing/protecting IP as it is created</a:t>
            </a:r>
          </a:p>
          <a:p>
            <a:pPr marL="285750" indent="-285750">
              <a:lnSpc>
                <a:spcPct val="150000"/>
              </a:lnSpc>
              <a:buFont typeface="Arial" panose="020B0604020202020204" pitchFamily="34" charset="0"/>
              <a:buChar char="•"/>
            </a:pPr>
            <a:r>
              <a:rPr lang="en-US" dirty="0">
                <a:solidFill>
                  <a:srgbClr val="12215E"/>
                </a:solidFill>
                <a:latin typeface="Verdana"/>
                <a:cs typeface="Verdana"/>
              </a:rPr>
              <a:t>Tracking ownership, creatorship and use</a:t>
            </a:r>
          </a:p>
          <a:p>
            <a:pPr marL="285750" indent="-285750">
              <a:lnSpc>
                <a:spcPct val="150000"/>
              </a:lnSpc>
              <a:buFont typeface="Arial" panose="020B0604020202020204" pitchFamily="34" charset="0"/>
              <a:buChar char="•"/>
            </a:pPr>
            <a:r>
              <a:rPr lang="en-US" dirty="0">
                <a:solidFill>
                  <a:srgbClr val="12215E"/>
                </a:solidFill>
                <a:latin typeface="Verdana"/>
                <a:cs typeface="Verdana"/>
              </a:rPr>
              <a:t>Flagging and mitigating potential issues as they occur</a:t>
            </a:r>
          </a:p>
        </p:txBody>
      </p:sp>
    </p:spTree>
    <p:extLst>
      <p:ext uri="{BB962C8B-B14F-4D97-AF65-F5344CB8AC3E}">
        <p14:creationId xmlns:p14="http://schemas.microsoft.com/office/powerpoint/2010/main" val="352507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1C6B4-EA46-D6EE-DBD9-ADE57A1A06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BF7D57-0956-2F36-E0F2-4654D9506F9E}"/>
              </a:ext>
            </a:extLst>
          </p:cNvPr>
          <p:cNvSpPr txBox="1"/>
          <p:nvPr/>
        </p:nvSpPr>
        <p:spPr>
          <a:xfrm>
            <a:off x="367136" y="252697"/>
            <a:ext cx="7841226" cy="504754"/>
          </a:xfrm>
          <a:prstGeom prst="rect">
            <a:avLst/>
          </a:prstGeom>
          <a:noFill/>
        </p:spPr>
        <p:txBody>
          <a:bodyPr wrap="square" rtlCol="0">
            <a:spAutoFit/>
          </a:bodyPr>
          <a:lstStyle/>
          <a:p>
            <a:pPr>
              <a:lnSpc>
                <a:spcPct val="120000"/>
              </a:lnSpc>
            </a:pPr>
            <a:r>
              <a:rPr lang="en-US" sz="2400" dirty="0">
                <a:solidFill>
                  <a:srgbClr val="12215E"/>
                </a:solidFill>
                <a:latin typeface="Museo 500"/>
                <a:cs typeface="Museo 500"/>
              </a:rPr>
              <a:t>4  - IP Due Diligence: Red Flags</a:t>
            </a:r>
          </a:p>
        </p:txBody>
      </p:sp>
      <p:sp>
        <p:nvSpPr>
          <p:cNvPr id="5" name="TextBox 4">
            <a:extLst>
              <a:ext uri="{FF2B5EF4-FFF2-40B4-BE49-F238E27FC236}">
                <a16:creationId xmlns:a16="http://schemas.microsoft.com/office/drawing/2014/main" id="{9794EB01-07B0-CEED-0277-F79A8CAE0A80}"/>
              </a:ext>
            </a:extLst>
          </p:cNvPr>
          <p:cNvSpPr txBox="1"/>
          <p:nvPr/>
        </p:nvSpPr>
        <p:spPr>
          <a:xfrm>
            <a:off x="367136" y="1006164"/>
            <a:ext cx="8010637" cy="48837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rgbClr val="12215E"/>
                </a:solidFill>
                <a:latin typeface="Verdana"/>
                <a:cs typeface="Verdana"/>
              </a:rPr>
              <a:t>IP due diligence is not just about ticking boxes – it identifies value risk and value uplift opportunities.</a:t>
            </a:r>
          </a:p>
          <a:p>
            <a:pPr>
              <a:lnSpc>
                <a:spcPct val="150000"/>
              </a:lnSpc>
            </a:pPr>
            <a:endParaRPr lang="en-US" sz="1600" dirty="0">
              <a:solidFill>
                <a:srgbClr val="12215E"/>
              </a:solidFill>
              <a:latin typeface="Verdana"/>
              <a:cs typeface="Verdana"/>
            </a:endParaRPr>
          </a:p>
          <a:p>
            <a:pPr>
              <a:lnSpc>
                <a:spcPct val="150000"/>
              </a:lnSpc>
            </a:pPr>
            <a:r>
              <a:rPr lang="en-US" sz="1600" b="1" dirty="0">
                <a:solidFill>
                  <a:srgbClr val="12215E"/>
                </a:solidFill>
                <a:latin typeface="Verdana"/>
                <a:cs typeface="Verdana"/>
              </a:rPr>
              <a:t>Common red flags:</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Freedom-to-operate issues (pending infringement claims or unassessed competitor patents).</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Does the company actually own the IP they purport to?</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Change-of-control clauses in </a:t>
            </a:r>
            <a:r>
              <a:rPr lang="en-US" sz="1600" dirty="0" err="1">
                <a:solidFill>
                  <a:srgbClr val="12215E"/>
                </a:solidFill>
                <a:latin typeface="Verdana"/>
                <a:cs typeface="Verdana"/>
              </a:rPr>
              <a:t>licences</a:t>
            </a:r>
            <a:r>
              <a:rPr lang="en-US" sz="1600" dirty="0">
                <a:solidFill>
                  <a:srgbClr val="12215E"/>
                </a:solidFill>
                <a:latin typeface="Verdana"/>
                <a:cs typeface="Verdana"/>
              </a:rPr>
              <a:t> or joint ventures (risk of losing rights post-sale).</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Data ownership gaps – especially for AI/ML datasets or cloud-hosted software.</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Case example with Nicholsons</a:t>
            </a:r>
          </a:p>
          <a:p>
            <a:pPr marL="285750" indent="-285750">
              <a:lnSpc>
                <a:spcPct val="150000"/>
              </a:lnSpc>
              <a:buFont typeface="Arial" panose="020B0604020202020204" pitchFamily="34" charset="0"/>
              <a:buChar char="•"/>
            </a:pPr>
            <a:endParaRPr lang="en-US" dirty="0">
              <a:solidFill>
                <a:srgbClr val="12215E"/>
              </a:solidFill>
              <a:latin typeface="Verdana"/>
              <a:cs typeface="Verdana"/>
            </a:endParaRPr>
          </a:p>
        </p:txBody>
      </p:sp>
    </p:spTree>
    <p:extLst>
      <p:ext uri="{BB962C8B-B14F-4D97-AF65-F5344CB8AC3E}">
        <p14:creationId xmlns:p14="http://schemas.microsoft.com/office/powerpoint/2010/main" val="1733669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773AE-9CD6-CE65-95D7-7E8BCBA50E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EDD4288-EBB8-6368-F2E2-EC4EE6526BCD}"/>
              </a:ext>
            </a:extLst>
          </p:cNvPr>
          <p:cNvSpPr txBox="1"/>
          <p:nvPr/>
        </p:nvSpPr>
        <p:spPr>
          <a:xfrm>
            <a:off x="792438" y="359022"/>
            <a:ext cx="7841226" cy="504754"/>
          </a:xfrm>
          <a:prstGeom prst="rect">
            <a:avLst/>
          </a:prstGeom>
          <a:noFill/>
        </p:spPr>
        <p:txBody>
          <a:bodyPr wrap="square" rtlCol="0">
            <a:spAutoFit/>
          </a:bodyPr>
          <a:lstStyle/>
          <a:p>
            <a:pPr>
              <a:lnSpc>
                <a:spcPct val="120000"/>
              </a:lnSpc>
            </a:pPr>
            <a:r>
              <a:rPr lang="en-US" sz="2400" b="1" dirty="0">
                <a:solidFill>
                  <a:srgbClr val="12215E"/>
                </a:solidFill>
                <a:latin typeface="Museo 500"/>
                <a:cs typeface="Museo 500"/>
              </a:rPr>
              <a:t>4 - IP Due Diligence: Value Boosters</a:t>
            </a:r>
          </a:p>
        </p:txBody>
      </p:sp>
      <p:sp>
        <p:nvSpPr>
          <p:cNvPr id="2" name="TextBox 1">
            <a:extLst>
              <a:ext uri="{FF2B5EF4-FFF2-40B4-BE49-F238E27FC236}">
                <a16:creationId xmlns:a16="http://schemas.microsoft.com/office/drawing/2014/main" id="{8CD8BF7D-A9B4-0FCD-AD33-B43DFA0EE586}"/>
              </a:ext>
            </a:extLst>
          </p:cNvPr>
          <p:cNvSpPr txBox="1"/>
          <p:nvPr/>
        </p:nvSpPr>
        <p:spPr>
          <a:xfrm>
            <a:off x="367136" y="1522705"/>
            <a:ext cx="7841226" cy="4145109"/>
          </a:xfrm>
          <a:prstGeom prst="rect">
            <a:avLst/>
          </a:prstGeom>
          <a:noFill/>
        </p:spPr>
        <p:txBody>
          <a:bodyPr wrap="square" rtlCol="0">
            <a:spAutoFit/>
          </a:bodyPr>
          <a:lstStyle/>
          <a:p>
            <a:pPr>
              <a:lnSpc>
                <a:spcPct val="150000"/>
              </a:lnSpc>
            </a:pPr>
            <a:r>
              <a:rPr lang="en-US" sz="2000" b="1" dirty="0">
                <a:solidFill>
                  <a:srgbClr val="12215E"/>
                </a:solidFill>
                <a:latin typeface="Verdana"/>
                <a:cs typeface="Verdana"/>
              </a:rPr>
              <a:t>Value boosters:</a:t>
            </a:r>
          </a:p>
          <a:p>
            <a:pPr marL="285750" indent="-285750">
              <a:lnSpc>
                <a:spcPct val="150000"/>
              </a:lnSpc>
              <a:buFont typeface="Arial" panose="020B0604020202020204" pitchFamily="34" charset="0"/>
              <a:buChar char="•"/>
            </a:pPr>
            <a:r>
              <a:rPr lang="en-US" sz="2000" dirty="0">
                <a:solidFill>
                  <a:srgbClr val="12215E"/>
                </a:solidFill>
                <a:latin typeface="Verdana"/>
              </a:rPr>
              <a:t>Proactive IP audits – identify gaps in protection and fill where possible</a:t>
            </a:r>
          </a:p>
          <a:p>
            <a:pPr>
              <a:lnSpc>
                <a:spcPct val="150000"/>
              </a:lnSpc>
            </a:pPr>
            <a:endParaRPr lang="en-US" sz="2000" dirty="0">
              <a:solidFill>
                <a:srgbClr val="12215E"/>
              </a:solidFill>
              <a:latin typeface="Verdana"/>
            </a:endParaRPr>
          </a:p>
          <a:p>
            <a:pPr marL="285750" indent="-285750">
              <a:lnSpc>
                <a:spcPct val="150000"/>
              </a:lnSpc>
              <a:buFont typeface="Arial" panose="020B0604020202020204" pitchFamily="34" charset="0"/>
              <a:buChar char="•"/>
            </a:pPr>
            <a:r>
              <a:rPr lang="en-US" sz="2000" dirty="0">
                <a:solidFill>
                  <a:srgbClr val="12215E"/>
                </a:solidFill>
                <a:latin typeface="Verdana"/>
              </a:rPr>
              <a:t>Ensuring registrations are in the correct entity before sale.</a:t>
            </a:r>
          </a:p>
          <a:p>
            <a:pPr>
              <a:lnSpc>
                <a:spcPct val="150000"/>
              </a:lnSpc>
            </a:pPr>
            <a:endParaRPr lang="en-US" sz="2000" dirty="0">
              <a:solidFill>
                <a:srgbClr val="12215E"/>
              </a:solidFill>
              <a:latin typeface="Verdana"/>
            </a:endParaRPr>
          </a:p>
          <a:p>
            <a:pPr marL="285750" indent="-285750">
              <a:lnSpc>
                <a:spcPct val="150000"/>
              </a:lnSpc>
              <a:buFont typeface="Arial" panose="020B0604020202020204" pitchFamily="34" charset="0"/>
              <a:buChar char="•"/>
            </a:pPr>
            <a:r>
              <a:rPr lang="en-US" sz="2000" dirty="0">
                <a:solidFill>
                  <a:srgbClr val="12215E"/>
                </a:solidFill>
                <a:latin typeface="Verdana"/>
              </a:rPr>
              <a:t>Securing unregistered rights documentation.</a:t>
            </a:r>
          </a:p>
          <a:p>
            <a:pPr marL="285750" indent="-285750">
              <a:lnSpc>
                <a:spcPct val="150000"/>
              </a:lnSpc>
              <a:buFont typeface="Arial" panose="020B0604020202020204" pitchFamily="34" charset="0"/>
              <a:buChar char="•"/>
            </a:pPr>
            <a:endParaRPr lang="en-US" dirty="0">
              <a:solidFill>
                <a:srgbClr val="12215E"/>
              </a:solidFill>
              <a:latin typeface="Verdana"/>
              <a:cs typeface="Verdana"/>
            </a:endParaRPr>
          </a:p>
        </p:txBody>
      </p:sp>
    </p:spTree>
    <p:extLst>
      <p:ext uri="{BB962C8B-B14F-4D97-AF65-F5344CB8AC3E}">
        <p14:creationId xmlns:p14="http://schemas.microsoft.com/office/powerpoint/2010/main" val="7928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23E2-EA75-BE3C-600A-E0AEE74C77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4B88CA-CD1E-523D-1A31-B2EE680FAB0C}"/>
              </a:ext>
            </a:extLst>
          </p:cNvPr>
          <p:cNvSpPr txBox="1"/>
          <p:nvPr/>
        </p:nvSpPr>
        <p:spPr>
          <a:xfrm>
            <a:off x="367136" y="252697"/>
            <a:ext cx="7841226" cy="504754"/>
          </a:xfrm>
          <a:prstGeom prst="rect">
            <a:avLst/>
          </a:prstGeom>
          <a:noFill/>
        </p:spPr>
        <p:txBody>
          <a:bodyPr wrap="square" rtlCol="0">
            <a:spAutoFit/>
          </a:bodyPr>
          <a:lstStyle/>
          <a:p>
            <a:pPr>
              <a:lnSpc>
                <a:spcPct val="120000"/>
              </a:lnSpc>
            </a:pPr>
            <a:r>
              <a:rPr lang="en-US" sz="2400" dirty="0">
                <a:solidFill>
                  <a:srgbClr val="12215E"/>
                </a:solidFill>
                <a:latin typeface="Museo 500"/>
                <a:cs typeface="Museo 500"/>
              </a:rPr>
              <a:t>5- Beyond Completion: </a:t>
            </a:r>
            <a:r>
              <a:rPr lang="en-US" sz="2400" dirty="0" err="1">
                <a:solidFill>
                  <a:srgbClr val="12215E"/>
                </a:solidFill>
                <a:latin typeface="Museo 500"/>
                <a:cs typeface="Museo 500"/>
              </a:rPr>
              <a:t>Optimising</a:t>
            </a:r>
            <a:r>
              <a:rPr lang="en-US" sz="2400" dirty="0">
                <a:solidFill>
                  <a:srgbClr val="12215E"/>
                </a:solidFill>
                <a:latin typeface="Museo 500"/>
                <a:cs typeface="Museo 500"/>
              </a:rPr>
              <a:t> the IP Portfolio</a:t>
            </a:r>
          </a:p>
        </p:txBody>
      </p:sp>
      <p:sp>
        <p:nvSpPr>
          <p:cNvPr id="3" name="TextBox 2">
            <a:extLst>
              <a:ext uri="{FF2B5EF4-FFF2-40B4-BE49-F238E27FC236}">
                <a16:creationId xmlns:a16="http://schemas.microsoft.com/office/drawing/2014/main" id="{58F12E78-44F3-5C8F-5255-3E13FC829CC6}"/>
              </a:ext>
            </a:extLst>
          </p:cNvPr>
          <p:cNvSpPr txBox="1"/>
          <p:nvPr/>
        </p:nvSpPr>
        <p:spPr>
          <a:xfrm>
            <a:off x="282786" y="1139702"/>
            <a:ext cx="8297688" cy="50222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12215E"/>
                </a:solidFill>
                <a:latin typeface="Verdana"/>
                <a:cs typeface="Verdana"/>
              </a:rPr>
              <a:t>Post-deal integration can make or break the financial return on IP-driven acquisitions.</a:t>
            </a:r>
          </a:p>
          <a:p>
            <a:pPr>
              <a:lnSpc>
                <a:spcPct val="150000"/>
              </a:lnSpc>
            </a:pPr>
            <a:endParaRPr lang="en-US" dirty="0">
              <a:solidFill>
                <a:srgbClr val="12215E"/>
              </a:solidFill>
              <a:latin typeface="Verdana"/>
              <a:cs typeface="Verdana"/>
            </a:endParaRPr>
          </a:p>
          <a:p>
            <a:pPr marL="285750" indent="-285750">
              <a:lnSpc>
                <a:spcPct val="150000"/>
              </a:lnSpc>
              <a:buFont typeface="Arial" panose="020B0604020202020204" pitchFamily="34" charset="0"/>
              <a:buChar char="•"/>
            </a:pPr>
            <a:r>
              <a:rPr lang="en-US" dirty="0">
                <a:solidFill>
                  <a:srgbClr val="12215E"/>
                </a:solidFill>
                <a:latin typeface="Verdana"/>
                <a:cs typeface="Verdana"/>
              </a:rPr>
              <a:t>Rapid triage of overlapping portfolios to avoid duplication in maintenance costs.</a:t>
            </a:r>
          </a:p>
          <a:p>
            <a:pPr>
              <a:lnSpc>
                <a:spcPct val="150000"/>
              </a:lnSpc>
            </a:pPr>
            <a:endParaRPr lang="en-US" dirty="0">
              <a:solidFill>
                <a:srgbClr val="12215E"/>
              </a:solidFill>
              <a:latin typeface="Verdana"/>
              <a:cs typeface="Verdana"/>
            </a:endParaRPr>
          </a:p>
          <a:p>
            <a:pPr marL="285750" indent="-285750">
              <a:lnSpc>
                <a:spcPct val="150000"/>
              </a:lnSpc>
              <a:buFont typeface="Arial" panose="020B0604020202020204" pitchFamily="34" charset="0"/>
              <a:buChar char="•"/>
            </a:pPr>
            <a:r>
              <a:rPr lang="en-US" dirty="0">
                <a:solidFill>
                  <a:srgbClr val="12215E"/>
                </a:solidFill>
                <a:latin typeface="Verdana"/>
                <a:cs typeface="Verdana"/>
              </a:rPr>
              <a:t>Leveraging Patent Box and R&amp;D tax credits to accelerate post-deal ROI.</a:t>
            </a:r>
          </a:p>
          <a:p>
            <a:pPr>
              <a:lnSpc>
                <a:spcPct val="150000"/>
              </a:lnSpc>
            </a:pPr>
            <a:endParaRPr lang="en-US" dirty="0">
              <a:solidFill>
                <a:srgbClr val="12215E"/>
              </a:solidFill>
              <a:latin typeface="Verdana"/>
              <a:cs typeface="Verdana"/>
            </a:endParaRPr>
          </a:p>
          <a:p>
            <a:pPr marL="285750" indent="-285750">
              <a:lnSpc>
                <a:spcPct val="150000"/>
              </a:lnSpc>
              <a:buFont typeface="Arial" panose="020B0604020202020204" pitchFamily="34" charset="0"/>
              <a:buChar char="•"/>
            </a:pPr>
            <a:r>
              <a:rPr lang="en-US" dirty="0">
                <a:solidFill>
                  <a:srgbClr val="12215E"/>
                </a:solidFill>
                <a:latin typeface="Verdana"/>
                <a:cs typeface="Verdana"/>
              </a:rPr>
              <a:t>Identifying licensing opportunities for non-core IP and uses of IP outside of core business sector to create cashflow.</a:t>
            </a:r>
          </a:p>
          <a:p>
            <a:pPr marL="285750" indent="-285750">
              <a:lnSpc>
                <a:spcPct val="150000"/>
              </a:lnSpc>
              <a:buFont typeface="Arial" panose="020B0604020202020204" pitchFamily="34" charset="0"/>
              <a:buChar char="•"/>
            </a:pPr>
            <a:endParaRPr lang="en-US" dirty="0">
              <a:solidFill>
                <a:srgbClr val="12215E"/>
              </a:solidFill>
              <a:latin typeface="Verdana"/>
              <a:cs typeface="Verdana"/>
            </a:endParaRPr>
          </a:p>
        </p:txBody>
      </p:sp>
    </p:spTree>
    <p:extLst>
      <p:ext uri="{BB962C8B-B14F-4D97-AF65-F5344CB8AC3E}">
        <p14:creationId xmlns:p14="http://schemas.microsoft.com/office/powerpoint/2010/main" val="1915119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95CF9-88D9-179F-79D0-BB9B10E77D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8787B3-F7F1-F090-CFBE-65E9C995D43C}"/>
              </a:ext>
            </a:extLst>
          </p:cNvPr>
          <p:cNvSpPr txBox="1"/>
          <p:nvPr/>
        </p:nvSpPr>
        <p:spPr>
          <a:xfrm>
            <a:off x="367136" y="252697"/>
            <a:ext cx="7841226" cy="643509"/>
          </a:xfrm>
          <a:prstGeom prst="rect">
            <a:avLst/>
          </a:prstGeom>
          <a:noFill/>
        </p:spPr>
        <p:txBody>
          <a:bodyPr wrap="square" rtlCol="0">
            <a:spAutoFit/>
          </a:bodyPr>
          <a:lstStyle/>
          <a:p>
            <a:pPr algn="ctr">
              <a:lnSpc>
                <a:spcPct val="120000"/>
              </a:lnSpc>
            </a:pPr>
            <a:r>
              <a:rPr lang="en-US" sz="3200" dirty="0">
                <a:solidFill>
                  <a:srgbClr val="12215E"/>
                </a:solidFill>
                <a:latin typeface="Museo 500" panose="02000000000000000000" pitchFamily="50" charset="0"/>
              </a:rPr>
              <a:t>Product Offering</a:t>
            </a:r>
          </a:p>
        </p:txBody>
      </p:sp>
      <p:sp>
        <p:nvSpPr>
          <p:cNvPr id="3" name="Content Placeholder 2">
            <a:extLst>
              <a:ext uri="{FF2B5EF4-FFF2-40B4-BE49-F238E27FC236}">
                <a16:creationId xmlns:a16="http://schemas.microsoft.com/office/drawing/2014/main" id="{3E7624D5-3199-21E5-0102-2C2436C387D9}"/>
              </a:ext>
            </a:extLst>
          </p:cNvPr>
          <p:cNvSpPr>
            <a:spLocks noGrp="1"/>
          </p:cNvSpPr>
          <p:nvPr>
            <p:ph idx="1"/>
          </p:nvPr>
        </p:nvSpPr>
        <p:spPr>
          <a:xfrm>
            <a:off x="449580" y="1337311"/>
            <a:ext cx="8271510" cy="4525963"/>
          </a:xfrm>
        </p:spPr>
        <p:txBody>
          <a:bodyPr/>
          <a:lstStyle/>
          <a:p>
            <a:pPr marL="0" indent="0">
              <a:buNone/>
            </a:pPr>
            <a:r>
              <a:rPr lang="en-US" sz="2000" b="1" dirty="0">
                <a:solidFill>
                  <a:srgbClr val="EC7723"/>
                </a:solidFill>
                <a:latin typeface="Verdana"/>
                <a:ea typeface="Verdana" panose="020B0604030504040204" pitchFamily="34" charset="0"/>
              </a:rPr>
              <a:t>Products for IP DD </a:t>
            </a:r>
            <a:endParaRPr lang="en-US" sz="2000" dirty="0">
              <a:solidFill>
                <a:srgbClr val="12215E"/>
              </a:solidFill>
              <a:latin typeface="Verdana" panose="020B0604030504040204" pitchFamily="34" charset="0"/>
              <a:ea typeface="Verdana" panose="020B0604030504040204" pitchFamily="34" charset="0"/>
            </a:endParaRPr>
          </a:p>
          <a:p>
            <a:r>
              <a:rPr lang="en-US" sz="2000" u="sng" dirty="0">
                <a:solidFill>
                  <a:srgbClr val="12215E"/>
                </a:solidFill>
                <a:latin typeface="Verdana" panose="020B0604030504040204" pitchFamily="34" charset="0"/>
                <a:ea typeface="Verdana" panose="020B0604030504040204" pitchFamily="34" charset="0"/>
              </a:rPr>
              <a:t>IP review </a:t>
            </a:r>
            <a:r>
              <a:rPr lang="en-US" sz="2000" dirty="0">
                <a:solidFill>
                  <a:srgbClr val="12215E"/>
                </a:solidFill>
                <a:latin typeface="Verdana" panose="020B0604030504040204" pitchFamily="34" charset="0"/>
                <a:ea typeface="Verdana" panose="020B0604030504040204" pitchFamily="34" charset="0"/>
              </a:rPr>
              <a:t>- £500 – review of  existing UK IPO for TM, patents and designs per legal entity</a:t>
            </a:r>
          </a:p>
          <a:p>
            <a:r>
              <a:rPr lang="en-US" sz="2000" u="sng" dirty="0">
                <a:solidFill>
                  <a:srgbClr val="12215E"/>
                </a:solidFill>
                <a:latin typeface="Verdana" panose="020B0604030504040204" pitchFamily="34" charset="0"/>
                <a:ea typeface="Verdana" panose="020B0604030504040204" pitchFamily="34" charset="0"/>
              </a:rPr>
              <a:t>Deal review </a:t>
            </a:r>
            <a:r>
              <a:rPr lang="en-US" sz="2000" dirty="0">
                <a:solidFill>
                  <a:srgbClr val="12215E"/>
                </a:solidFill>
                <a:latin typeface="Verdana" panose="020B0604030504040204" pitchFamily="34" charset="0"/>
                <a:ea typeface="Verdana" panose="020B0604030504040204" pitchFamily="34" charset="0"/>
              </a:rPr>
              <a:t>for IP Red flags - £600</a:t>
            </a:r>
          </a:p>
          <a:p>
            <a:r>
              <a:rPr lang="en-US" sz="2000" u="sng" dirty="0">
                <a:solidFill>
                  <a:srgbClr val="12215E"/>
                </a:solidFill>
                <a:latin typeface="Verdana" panose="020B0604030504040204" pitchFamily="34" charset="0"/>
                <a:ea typeface="Verdana" panose="020B0604030504040204" pitchFamily="34" charset="0"/>
              </a:rPr>
              <a:t>Input on IP clauses </a:t>
            </a:r>
            <a:r>
              <a:rPr lang="en-US" sz="2000" dirty="0">
                <a:solidFill>
                  <a:srgbClr val="12215E"/>
                </a:solidFill>
                <a:latin typeface="Verdana" panose="020B0604030504040204" pitchFamily="34" charset="0"/>
                <a:ea typeface="Verdana" panose="020B0604030504040204" pitchFamily="34" charset="0"/>
              </a:rPr>
              <a:t>of commercial deals - £600-£1000</a:t>
            </a:r>
          </a:p>
          <a:p>
            <a:r>
              <a:rPr lang="en-US" sz="2000" dirty="0">
                <a:solidFill>
                  <a:srgbClr val="12215E"/>
                </a:solidFill>
                <a:latin typeface="Verdana" panose="020B0604030504040204" pitchFamily="34" charset="0"/>
                <a:ea typeface="Verdana" panose="020B0604030504040204" pitchFamily="34" charset="0"/>
              </a:rPr>
              <a:t>IP Audit Scheme - £3K but UK IPO will cost £2250</a:t>
            </a:r>
          </a:p>
          <a:p>
            <a:pPr marL="0" indent="0">
              <a:buNone/>
            </a:pPr>
            <a:endParaRPr lang="en-US" sz="2000" b="1" u="sng" dirty="0">
              <a:solidFill>
                <a:srgbClr val="EC7723"/>
              </a:solidFill>
              <a:latin typeface="Verdana"/>
              <a:ea typeface="Verdana" panose="020B0604030504040204" pitchFamily="34" charset="0"/>
            </a:endParaRPr>
          </a:p>
          <a:p>
            <a:pPr marL="0" indent="0">
              <a:buNone/>
            </a:pPr>
            <a:r>
              <a:rPr lang="en-US" sz="2000" b="1" dirty="0">
                <a:solidFill>
                  <a:srgbClr val="EC7723"/>
                </a:solidFill>
                <a:latin typeface="Verdana"/>
                <a:ea typeface="Verdana" panose="020B0604030504040204" pitchFamily="34" charset="0"/>
              </a:rPr>
              <a:t>Products for IP protection</a:t>
            </a:r>
          </a:p>
          <a:p>
            <a:r>
              <a:rPr lang="en-US" sz="2000" dirty="0">
                <a:solidFill>
                  <a:srgbClr val="12215E"/>
                </a:solidFill>
                <a:latin typeface="Verdana" panose="020B0604030504040204" pitchFamily="34" charset="0"/>
                <a:ea typeface="Verdana" panose="020B0604030504040204" pitchFamily="34" charset="0"/>
              </a:rPr>
              <a:t>UK </a:t>
            </a:r>
            <a:r>
              <a:rPr lang="en-US" sz="2000" u="sng" dirty="0">
                <a:solidFill>
                  <a:srgbClr val="12215E"/>
                </a:solidFill>
                <a:latin typeface="Verdana" panose="020B0604030504040204" pitchFamily="34" charset="0"/>
                <a:ea typeface="Verdana" panose="020B0604030504040204" pitchFamily="34" charset="0"/>
              </a:rPr>
              <a:t>TM</a:t>
            </a:r>
            <a:r>
              <a:rPr lang="en-US" sz="2000" dirty="0">
                <a:solidFill>
                  <a:srgbClr val="12215E"/>
                </a:solidFill>
                <a:latin typeface="Verdana" panose="020B0604030504040204" pitchFamily="34" charset="0"/>
                <a:ea typeface="Verdana" panose="020B0604030504040204" pitchFamily="34" charset="0"/>
              </a:rPr>
              <a:t> Registration - £990 – 1 class – 10 years protection</a:t>
            </a:r>
          </a:p>
          <a:p>
            <a:r>
              <a:rPr lang="en-US" sz="2000" dirty="0">
                <a:solidFill>
                  <a:srgbClr val="12215E"/>
                </a:solidFill>
                <a:latin typeface="Verdana" panose="020B0604030504040204" pitchFamily="34" charset="0"/>
                <a:ea typeface="Verdana" panose="020B0604030504040204" pitchFamily="34" charset="0"/>
              </a:rPr>
              <a:t>UK </a:t>
            </a:r>
            <a:r>
              <a:rPr lang="en-US" sz="2000" u="sng" dirty="0">
                <a:solidFill>
                  <a:srgbClr val="12215E"/>
                </a:solidFill>
                <a:latin typeface="Verdana" panose="020B0604030504040204" pitchFamily="34" charset="0"/>
                <a:ea typeface="Verdana" panose="020B0604030504040204" pitchFamily="34" charset="0"/>
              </a:rPr>
              <a:t>Patent</a:t>
            </a:r>
            <a:r>
              <a:rPr lang="en-US" sz="2000" dirty="0">
                <a:solidFill>
                  <a:srgbClr val="12215E"/>
                </a:solidFill>
                <a:latin typeface="Verdana" panose="020B0604030504040204" pitchFamily="34" charset="0"/>
                <a:ea typeface="Verdana" panose="020B0604030504040204" pitchFamily="34" charset="0"/>
              </a:rPr>
              <a:t> - £3-5K+ depending on complexity of technology</a:t>
            </a:r>
          </a:p>
          <a:p>
            <a:r>
              <a:rPr lang="en-US" sz="2000" dirty="0">
                <a:solidFill>
                  <a:srgbClr val="12215E"/>
                </a:solidFill>
                <a:latin typeface="Verdana" panose="020B0604030504040204" pitchFamily="34" charset="0"/>
                <a:ea typeface="Verdana" panose="020B0604030504040204" pitchFamily="34" charset="0"/>
              </a:rPr>
              <a:t>UK </a:t>
            </a:r>
            <a:r>
              <a:rPr lang="en-US" sz="2000" u="sng" dirty="0">
                <a:solidFill>
                  <a:srgbClr val="12215E"/>
                </a:solidFill>
                <a:latin typeface="Verdana" panose="020B0604030504040204" pitchFamily="34" charset="0"/>
                <a:ea typeface="Verdana" panose="020B0604030504040204" pitchFamily="34" charset="0"/>
              </a:rPr>
              <a:t>Design</a:t>
            </a:r>
            <a:r>
              <a:rPr lang="en-US" sz="2000" dirty="0">
                <a:solidFill>
                  <a:srgbClr val="12215E"/>
                </a:solidFill>
                <a:latin typeface="Verdana" panose="020B0604030504040204" pitchFamily="34" charset="0"/>
                <a:ea typeface="Verdana" panose="020B0604030504040204" pitchFamily="34" charset="0"/>
              </a:rPr>
              <a:t> - £500 depending on no. of designs</a:t>
            </a:r>
          </a:p>
          <a:p>
            <a:pPr marL="0" indent="0">
              <a:buNone/>
            </a:pPr>
            <a:endParaRPr lang="en-GB" sz="2400" dirty="0"/>
          </a:p>
        </p:txBody>
      </p:sp>
    </p:spTree>
    <p:extLst>
      <p:ext uri="{BB962C8B-B14F-4D97-AF65-F5344CB8AC3E}">
        <p14:creationId xmlns:p14="http://schemas.microsoft.com/office/powerpoint/2010/main" val="249441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6B0D-B6F1-F7EA-00AC-F86C71A0CC45}"/>
              </a:ext>
            </a:extLst>
          </p:cNvPr>
          <p:cNvSpPr>
            <a:spLocks noGrp="1"/>
          </p:cNvSpPr>
          <p:nvPr>
            <p:ph type="title"/>
          </p:nvPr>
        </p:nvSpPr>
        <p:spPr/>
        <p:txBody>
          <a:bodyPr/>
          <a:lstStyle/>
          <a:p>
            <a:pPr>
              <a:lnSpc>
                <a:spcPct val="120000"/>
              </a:lnSpc>
            </a:pPr>
            <a:r>
              <a:rPr lang="en-US" dirty="0">
                <a:solidFill>
                  <a:srgbClr val="12215E"/>
                </a:solidFill>
                <a:latin typeface="Museo 500"/>
                <a:cs typeface="Museo 500"/>
              </a:rPr>
              <a:t>6- Conclusion &amp; Q&amp;A</a:t>
            </a:r>
          </a:p>
        </p:txBody>
      </p:sp>
      <p:sp>
        <p:nvSpPr>
          <p:cNvPr id="4" name="TextBox 3">
            <a:extLst>
              <a:ext uri="{FF2B5EF4-FFF2-40B4-BE49-F238E27FC236}">
                <a16:creationId xmlns:a16="http://schemas.microsoft.com/office/drawing/2014/main" id="{A6F88234-070A-D020-FD93-625FD54BB9BC}"/>
              </a:ext>
            </a:extLst>
          </p:cNvPr>
          <p:cNvSpPr txBox="1"/>
          <p:nvPr/>
        </p:nvSpPr>
        <p:spPr>
          <a:xfrm>
            <a:off x="197726" y="1501441"/>
            <a:ext cx="10659664" cy="3600345"/>
          </a:xfrm>
          <a:prstGeom prst="rect">
            <a:avLst/>
          </a:prstGeom>
          <a:noFill/>
        </p:spPr>
        <p:txBody>
          <a:bodyPr wrap="square" rtlCol="0">
            <a:spAutoFit/>
          </a:bodyPr>
          <a:lstStyle/>
          <a:p>
            <a:pPr>
              <a:lnSpc>
                <a:spcPct val="120000"/>
              </a:lnSpc>
            </a:pPr>
            <a:r>
              <a:rPr lang="en-US" sz="1400" b="1" dirty="0">
                <a:solidFill>
                  <a:srgbClr val="EC7723"/>
                </a:solidFill>
                <a:latin typeface="Verdana"/>
                <a:cs typeface="Verdana"/>
              </a:rPr>
              <a:t>In summary…</a:t>
            </a:r>
          </a:p>
          <a:p>
            <a:pPr>
              <a:lnSpc>
                <a:spcPct val="120000"/>
              </a:lnSpc>
            </a:pPr>
            <a:endParaRPr lang="en-US" sz="1400" b="1" dirty="0">
              <a:solidFill>
                <a:srgbClr val="EC7723"/>
              </a:solidFill>
              <a:latin typeface="Verdana"/>
              <a:cs typeface="Verdana"/>
            </a:endParaRPr>
          </a:p>
          <a:p>
            <a:pPr>
              <a:lnSpc>
                <a:spcPct val="150000"/>
              </a:lnSpc>
            </a:pPr>
            <a:r>
              <a:rPr lang="en-US" sz="1600" dirty="0">
                <a:solidFill>
                  <a:srgbClr val="12215E"/>
                </a:solidFill>
                <a:latin typeface="Verdana"/>
              </a:rPr>
              <a:t>We can help you unlock the full economic potential of IP by providing:</a:t>
            </a:r>
          </a:p>
          <a:p>
            <a:pPr marL="285750" indent="-285750">
              <a:lnSpc>
                <a:spcPct val="150000"/>
              </a:lnSpc>
              <a:buFont typeface="Arial" panose="020B0604020202020204" pitchFamily="34" charset="0"/>
              <a:buChar char="•"/>
            </a:pPr>
            <a:r>
              <a:rPr lang="en-US" sz="1600" dirty="0">
                <a:solidFill>
                  <a:srgbClr val="12215E"/>
                </a:solidFill>
                <a:latin typeface="Verdana"/>
              </a:rPr>
              <a:t>Advice on IP strategies and policies</a:t>
            </a:r>
          </a:p>
          <a:p>
            <a:pPr marL="285750" indent="-285750">
              <a:lnSpc>
                <a:spcPct val="150000"/>
              </a:lnSpc>
              <a:buFont typeface="Arial" panose="020B0604020202020204" pitchFamily="34" charset="0"/>
              <a:buChar char="•"/>
            </a:pPr>
            <a:r>
              <a:rPr lang="en-US" sz="1600" dirty="0">
                <a:solidFill>
                  <a:srgbClr val="12215E"/>
                </a:solidFill>
                <a:latin typeface="Verdana"/>
              </a:rPr>
              <a:t>FTO &amp; infringement analysis de-risking launches and acquisitions.</a:t>
            </a:r>
          </a:p>
          <a:p>
            <a:pPr marL="285750" indent="-285750">
              <a:lnSpc>
                <a:spcPct val="150000"/>
              </a:lnSpc>
              <a:buFont typeface="Arial" panose="020B0604020202020204" pitchFamily="34" charset="0"/>
              <a:buChar char="•"/>
            </a:pPr>
            <a:r>
              <a:rPr lang="en-US" sz="1600" dirty="0">
                <a:solidFill>
                  <a:srgbClr val="12215E"/>
                </a:solidFill>
                <a:latin typeface="Verdana"/>
              </a:rPr>
              <a:t>Filing &amp; prosecution of patents, trade marks &amp; designs in all major jurisdictions.</a:t>
            </a:r>
          </a:p>
          <a:p>
            <a:pPr marL="285750" indent="-285750">
              <a:lnSpc>
                <a:spcPct val="150000"/>
              </a:lnSpc>
              <a:buFont typeface="Arial" panose="020B0604020202020204" pitchFamily="34" charset="0"/>
              <a:buChar char="•"/>
            </a:pPr>
            <a:r>
              <a:rPr lang="en-US" sz="1600" dirty="0">
                <a:solidFill>
                  <a:srgbClr val="12215E"/>
                </a:solidFill>
                <a:latin typeface="Verdana"/>
              </a:rPr>
              <a:t>IP audits &amp; strategy support identifying non-core assets for disposal/licensing.</a:t>
            </a:r>
          </a:p>
          <a:p>
            <a:pPr marL="285750" indent="-285750">
              <a:lnSpc>
                <a:spcPct val="150000"/>
              </a:lnSpc>
              <a:buFont typeface="Arial" panose="020B0604020202020204" pitchFamily="34" charset="0"/>
              <a:buChar char="•"/>
            </a:pPr>
            <a:r>
              <a:rPr lang="en-US" sz="1600" dirty="0">
                <a:solidFill>
                  <a:srgbClr val="12215E"/>
                </a:solidFill>
                <a:latin typeface="Verdana"/>
              </a:rPr>
              <a:t>IP valuations.</a:t>
            </a:r>
          </a:p>
          <a:p>
            <a:pPr>
              <a:lnSpc>
                <a:spcPct val="150000"/>
              </a:lnSpc>
            </a:pPr>
            <a:endParaRPr lang="en-US" sz="1600" dirty="0">
              <a:solidFill>
                <a:srgbClr val="12215E"/>
              </a:solidFill>
              <a:latin typeface="Verdana"/>
            </a:endParaRPr>
          </a:p>
          <a:p>
            <a:pPr>
              <a:lnSpc>
                <a:spcPct val="150000"/>
              </a:lnSpc>
            </a:pPr>
            <a:r>
              <a:rPr lang="en-US" sz="1600" b="1" dirty="0">
                <a:solidFill>
                  <a:srgbClr val="EC7723"/>
                </a:solidFill>
                <a:latin typeface="Verdana"/>
                <a:cs typeface="Verdana"/>
              </a:rPr>
              <a:t>Every business no matter the size has IP worth considering</a:t>
            </a:r>
            <a:endParaRPr lang="en-US" sz="1600" dirty="0">
              <a:solidFill>
                <a:srgbClr val="12215E"/>
              </a:solidFill>
              <a:latin typeface="Verdana"/>
            </a:endParaRPr>
          </a:p>
        </p:txBody>
      </p:sp>
    </p:spTree>
    <p:extLst>
      <p:ext uri="{BB962C8B-B14F-4D97-AF65-F5344CB8AC3E}">
        <p14:creationId xmlns:p14="http://schemas.microsoft.com/office/powerpoint/2010/main" val="303609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6B0D-B6F1-F7EA-00AC-F86C71A0CC45}"/>
              </a:ext>
            </a:extLst>
          </p:cNvPr>
          <p:cNvSpPr>
            <a:spLocks noGrp="1"/>
          </p:cNvSpPr>
          <p:nvPr>
            <p:ph type="title"/>
          </p:nvPr>
        </p:nvSpPr>
        <p:spPr/>
        <p:txBody>
          <a:bodyPr/>
          <a:lstStyle/>
          <a:p>
            <a:pPr>
              <a:lnSpc>
                <a:spcPct val="120000"/>
              </a:lnSpc>
            </a:pPr>
            <a:r>
              <a:rPr lang="en-US" dirty="0">
                <a:solidFill>
                  <a:srgbClr val="12215E"/>
                </a:solidFill>
                <a:latin typeface="Museo 500"/>
                <a:cs typeface="Museo 500"/>
              </a:rPr>
              <a:t>6- Conclusion &amp; Q&amp;A</a:t>
            </a:r>
          </a:p>
        </p:txBody>
      </p:sp>
      <p:pic>
        <p:nvPicPr>
          <p:cNvPr id="8" name="Picture 2" descr="Any Questions Stock Photo - Download Image Now - Presentation - Speech,  Question Mark, Asking - iStock">
            <a:extLst>
              <a:ext uri="{FF2B5EF4-FFF2-40B4-BE49-F238E27FC236}">
                <a16:creationId xmlns:a16="http://schemas.microsoft.com/office/drawing/2014/main" id="{E350FA55-6729-40AC-9D0E-3BE115456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94" y="2203769"/>
            <a:ext cx="3354405" cy="20279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F164F36-9767-9BE7-4058-DF521F773C85}"/>
              </a:ext>
            </a:extLst>
          </p:cNvPr>
          <p:cNvSpPr txBox="1"/>
          <p:nvPr/>
        </p:nvSpPr>
        <p:spPr>
          <a:xfrm>
            <a:off x="4608231" y="1716959"/>
            <a:ext cx="4914900" cy="307777"/>
          </a:xfrm>
          <a:prstGeom prst="rect">
            <a:avLst/>
          </a:prstGeom>
          <a:noFill/>
        </p:spPr>
        <p:txBody>
          <a:bodyPr wrap="square">
            <a:spAutoFit/>
          </a:bodyPr>
          <a:lstStyle/>
          <a:p>
            <a:r>
              <a:rPr lang="en-US" sz="1400" b="1" dirty="0">
                <a:solidFill>
                  <a:srgbClr val="12215E"/>
                </a:solidFill>
                <a:latin typeface="Verdana" panose="020B0604030504040204" pitchFamily="34" charset="0"/>
                <a:ea typeface="Verdana" panose="020B0604030504040204" pitchFamily="34" charset="0"/>
              </a:rPr>
              <a:t>Barker Brettell Team</a:t>
            </a:r>
          </a:p>
        </p:txBody>
      </p:sp>
      <p:sp>
        <p:nvSpPr>
          <p:cNvPr id="10" name="TextBox 9">
            <a:extLst>
              <a:ext uri="{FF2B5EF4-FFF2-40B4-BE49-F238E27FC236}">
                <a16:creationId xmlns:a16="http://schemas.microsoft.com/office/drawing/2014/main" id="{748795BF-365A-1E91-7FF0-DC4DB49FB18D}"/>
              </a:ext>
            </a:extLst>
          </p:cNvPr>
          <p:cNvSpPr txBox="1"/>
          <p:nvPr/>
        </p:nvSpPr>
        <p:spPr>
          <a:xfrm>
            <a:off x="5574209" y="3558166"/>
            <a:ext cx="4183774" cy="1092607"/>
          </a:xfrm>
          <a:prstGeom prst="rect">
            <a:avLst/>
          </a:prstGeom>
          <a:noFill/>
        </p:spPr>
        <p:txBody>
          <a:bodyPr wrap="square">
            <a:spAutoFit/>
          </a:bodyPr>
          <a:lstStyle/>
          <a:p>
            <a:r>
              <a:rPr lang="en-US" sz="1100" dirty="0">
                <a:solidFill>
                  <a:srgbClr val="12215E"/>
                </a:solidFill>
                <a:latin typeface="Verdana" panose="020B0604030504040204" pitchFamily="34" charset="0"/>
                <a:ea typeface="Verdana" panose="020B0604030504040204" pitchFamily="34" charset="0"/>
              </a:rPr>
              <a:t>Oliver Pooley</a:t>
            </a:r>
          </a:p>
          <a:p>
            <a:r>
              <a:rPr lang="en-US" sz="1100" dirty="0">
                <a:solidFill>
                  <a:srgbClr val="12215E"/>
                </a:solidFill>
                <a:latin typeface="Verdana" panose="020B0604030504040204" pitchFamily="34" charset="0"/>
                <a:ea typeface="Verdana" panose="020B0604030504040204" pitchFamily="34" charset="0"/>
              </a:rPr>
              <a:t>Partner, European &amp; UK Patent Attorney</a:t>
            </a:r>
            <a:endParaRPr lang="en-GB" sz="1100" dirty="0">
              <a:solidFill>
                <a:srgbClr val="12215E"/>
              </a:solidFill>
              <a:latin typeface="Verdana" panose="020B0604030504040204" pitchFamily="34" charset="0"/>
              <a:ea typeface="Verdana" panose="020B0604030504040204" pitchFamily="34" charset="0"/>
            </a:endParaRPr>
          </a:p>
          <a:p>
            <a:r>
              <a:rPr lang="en-GB" sz="1100" dirty="0">
                <a:solidFill>
                  <a:srgbClr val="12215E"/>
                </a:solidFill>
                <a:latin typeface="Verdana" panose="020B0604030504040204" pitchFamily="34" charset="0"/>
                <a:ea typeface="Verdana" panose="020B0604030504040204" pitchFamily="34" charset="0"/>
              </a:rPr>
              <a:t>+44 7973 711 736</a:t>
            </a:r>
          </a:p>
          <a:p>
            <a:r>
              <a:rPr lang="en-GB" sz="1100" dirty="0">
                <a:latin typeface="Verdana" panose="020B0604030504040204" pitchFamily="34" charset="0"/>
                <a:ea typeface="Verdana" panose="020B0604030504040204" pitchFamily="34" charset="0"/>
                <a:hlinkClick r:id="rId3"/>
              </a:rPr>
              <a:t>oliver.pooley@barkerbrettell.co.uk</a:t>
            </a:r>
            <a:r>
              <a:rPr lang="en-GB" sz="1100" dirty="0">
                <a:latin typeface="Verdana" panose="020B0604030504040204" pitchFamily="34" charset="0"/>
                <a:ea typeface="Verdana" panose="020B0604030504040204" pitchFamily="34" charset="0"/>
              </a:rPr>
              <a:t> </a:t>
            </a:r>
          </a:p>
          <a:p>
            <a:endParaRPr lang="en-GB" sz="1050" dirty="0">
              <a:latin typeface="Verdana" panose="020B0604030504040204" pitchFamily="34" charset="0"/>
              <a:ea typeface="Verdana" panose="020B0604030504040204" pitchFamily="34" charset="0"/>
            </a:endParaRPr>
          </a:p>
          <a:p>
            <a:r>
              <a:rPr lang="en-GB" sz="1050" dirty="0">
                <a:latin typeface="Verdana" panose="020B0604030504040204" pitchFamily="34" charset="0"/>
                <a:ea typeface="Verdana" panose="020B0604030504040204" pitchFamily="34" charset="0"/>
              </a:rPr>
              <a:t> </a:t>
            </a:r>
          </a:p>
        </p:txBody>
      </p:sp>
      <p:sp>
        <p:nvSpPr>
          <p:cNvPr id="11" name="TextBox 10">
            <a:extLst>
              <a:ext uri="{FF2B5EF4-FFF2-40B4-BE49-F238E27FC236}">
                <a16:creationId xmlns:a16="http://schemas.microsoft.com/office/drawing/2014/main" id="{F19B3C3E-B8CB-503E-A21B-12870425D0F7}"/>
              </a:ext>
            </a:extLst>
          </p:cNvPr>
          <p:cNvSpPr txBox="1"/>
          <p:nvPr/>
        </p:nvSpPr>
        <p:spPr>
          <a:xfrm>
            <a:off x="5554529" y="4676011"/>
            <a:ext cx="4958055" cy="1277273"/>
          </a:xfrm>
          <a:prstGeom prst="rect">
            <a:avLst/>
          </a:prstGeom>
          <a:noFill/>
        </p:spPr>
        <p:txBody>
          <a:bodyPr wrap="square">
            <a:spAutoFit/>
          </a:bodyPr>
          <a:lstStyle/>
          <a:p>
            <a:r>
              <a:rPr lang="en-GB" sz="1100" dirty="0">
                <a:solidFill>
                  <a:srgbClr val="12215E"/>
                </a:solidFill>
                <a:latin typeface="Verdana" panose="020B0604030504040204" pitchFamily="34" charset="0"/>
                <a:ea typeface="Verdana" panose="020B0604030504040204" pitchFamily="34" charset="0"/>
              </a:rPr>
              <a:t>Marcos Kauffman</a:t>
            </a:r>
          </a:p>
          <a:p>
            <a:r>
              <a:rPr lang="en-GB" sz="1100" dirty="0">
                <a:solidFill>
                  <a:srgbClr val="12215E"/>
                </a:solidFill>
                <a:latin typeface="Verdana" panose="020B0604030504040204" pitchFamily="34" charset="0"/>
                <a:ea typeface="Verdana" panose="020B0604030504040204" pitchFamily="34" charset="0"/>
              </a:rPr>
              <a:t>IP Valuations Consultant</a:t>
            </a:r>
          </a:p>
          <a:p>
            <a:r>
              <a:rPr lang="en-GB" sz="1100" dirty="0">
                <a:solidFill>
                  <a:srgbClr val="12215E"/>
                </a:solidFill>
                <a:latin typeface="Verdana" panose="020B0604030504040204" pitchFamily="34" charset="0"/>
                <a:ea typeface="Verdana" panose="020B0604030504040204" pitchFamily="34" charset="0"/>
              </a:rPr>
              <a:t>+44 7774 335 099 </a:t>
            </a:r>
          </a:p>
          <a:p>
            <a:r>
              <a:rPr lang="en-GB" sz="1100" dirty="0">
                <a:latin typeface="Verdana" panose="020B0604030504040204" pitchFamily="34" charset="0"/>
                <a:ea typeface="Verdana" panose="020B0604030504040204" pitchFamily="34" charset="0"/>
                <a:hlinkClick r:id="rId4"/>
              </a:rPr>
              <a:t>marcos.kauffman@barkerbrettell.co.uk</a:t>
            </a:r>
            <a:endParaRPr lang="en-GB" sz="1100" dirty="0">
              <a:latin typeface="Verdana" panose="020B0604030504040204" pitchFamily="34" charset="0"/>
              <a:ea typeface="Verdana" panose="020B0604030504040204" pitchFamily="34" charset="0"/>
            </a:endParaRPr>
          </a:p>
          <a:p>
            <a:endParaRPr lang="en-GB" sz="1100" dirty="0">
              <a:latin typeface="Verdana" panose="020B0604030504040204" pitchFamily="34" charset="0"/>
              <a:ea typeface="Verdana" panose="020B0604030504040204" pitchFamily="34" charset="0"/>
            </a:endParaRPr>
          </a:p>
          <a:p>
            <a:endParaRPr lang="en-GB" sz="1100" dirty="0">
              <a:latin typeface="Verdana" panose="020B0604030504040204" pitchFamily="34" charset="0"/>
              <a:ea typeface="Verdana" panose="020B0604030504040204" pitchFamily="34" charset="0"/>
            </a:endParaRPr>
          </a:p>
          <a:p>
            <a:r>
              <a:rPr lang="en-GB" sz="1100" dirty="0">
                <a:latin typeface="Verdana" panose="020B0604030504040204" pitchFamily="34" charset="0"/>
                <a:ea typeface="Verdana" panose="020B0604030504040204" pitchFamily="34" charset="0"/>
              </a:rPr>
              <a:t> </a:t>
            </a:r>
          </a:p>
        </p:txBody>
      </p:sp>
      <p:pic>
        <p:nvPicPr>
          <p:cNvPr id="13" name="Picture 12" descr="A person wearing glasses and a suit&#10;&#10;AI-generated content may be incorrect.">
            <a:extLst>
              <a:ext uri="{FF2B5EF4-FFF2-40B4-BE49-F238E27FC236}">
                <a16:creationId xmlns:a16="http://schemas.microsoft.com/office/drawing/2014/main" id="{ED3CC868-F377-10A9-CBEA-5D495DFDF9C4}"/>
              </a:ext>
            </a:extLst>
          </p:cNvPr>
          <p:cNvPicPr>
            <a:picLocks noChangeAspect="1"/>
          </p:cNvPicPr>
          <p:nvPr/>
        </p:nvPicPr>
        <p:blipFill>
          <a:blip r:embed="rId5"/>
          <a:srcRect b="18956"/>
          <a:stretch/>
        </p:blipFill>
        <p:spPr>
          <a:xfrm flipH="1">
            <a:off x="4572000" y="4536077"/>
            <a:ext cx="835575" cy="860542"/>
          </a:xfrm>
          <a:prstGeom prst="rect">
            <a:avLst/>
          </a:prstGeom>
        </p:spPr>
      </p:pic>
      <p:pic>
        <p:nvPicPr>
          <p:cNvPr id="15" name="Picture 14" descr="A person in a suit&#10;&#10;AI-generated content may be incorrect.">
            <a:extLst>
              <a:ext uri="{FF2B5EF4-FFF2-40B4-BE49-F238E27FC236}">
                <a16:creationId xmlns:a16="http://schemas.microsoft.com/office/drawing/2014/main" id="{BFF73ADC-4983-4DC5-B786-8BDA3842A109}"/>
              </a:ext>
            </a:extLst>
          </p:cNvPr>
          <p:cNvPicPr>
            <a:picLocks noChangeAspect="1"/>
          </p:cNvPicPr>
          <p:nvPr/>
        </p:nvPicPr>
        <p:blipFill>
          <a:blip r:embed="rId6"/>
          <a:srcRect b="16411"/>
          <a:stretch/>
        </p:blipFill>
        <p:spPr>
          <a:xfrm flipH="1">
            <a:off x="4597446" y="3455103"/>
            <a:ext cx="810129" cy="860542"/>
          </a:xfrm>
          <a:prstGeom prst="rect">
            <a:avLst/>
          </a:prstGeom>
        </p:spPr>
      </p:pic>
      <p:pic>
        <p:nvPicPr>
          <p:cNvPr id="17" name="Picture 16" descr="A person smiling at camera&#10;&#10;AI-generated content may be incorrect.">
            <a:extLst>
              <a:ext uri="{FF2B5EF4-FFF2-40B4-BE49-F238E27FC236}">
                <a16:creationId xmlns:a16="http://schemas.microsoft.com/office/drawing/2014/main" id="{DF0E3047-876C-FA51-DFC0-27F708CE6207}"/>
              </a:ext>
            </a:extLst>
          </p:cNvPr>
          <p:cNvPicPr>
            <a:picLocks noChangeAspect="1"/>
          </p:cNvPicPr>
          <p:nvPr/>
        </p:nvPicPr>
        <p:blipFill>
          <a:blip r:embed="rId7"/>
          <a:stretch>
            <a:fillRect/>
          </a:stretch>
        </p:blipFill>
        <p:spPr>
          <a:xfrm flipH="1">
            <a:off x="4613750" y="2199039"/>
            <a:ext cx="793826" cy="1008776"/>
          </a:xfrm>
          <a:prstGeom prst="rect">
            <a:avLst/>
          </a:prstGeom>
        </p:spPr>
      </p:pic>
      <p:sp>
        <p:nvSpPr>
          <p:cNvPr id="19" name="TextBox 18">
            <a:extLst>
              <a:ext uri="{FF2B5EF4-FFF2-40B4-BE49-F238E27FC236}">
                <a16:creationId xmlns:a16="http://schemas.microsoft.com/office/drawing/2014/main" id="{570B5FDB-D993-4986-DFDA-8A030D341EE0}"/>
              </a:ext>
            </a:extLst>
          </p:cNvPr>
          <p:cNvSpPr txBox="1"/>
          <p:nvPr/>
        </p:nvSpPr>
        <p:spPr>
          <a:xfrm>
            <a:off x="5554529" y="2406730"/>
            <a:ext cx="5454502" cy="769441"/>
          </a:xfrm>
          <a:prstGeom prst="rect">
            <a:avLst/>
          </a:prstGeom>
          <a:noFill/>
        </p:spPr>
        <p:txBody>
          <a:bodyPr wrap="square">
            <a:spAutoFit/>
          </a:bodyPr>
          <a:lstStyle/>
          <a:p>
            <a:r>
              <a:rPr lang="en-US" sz="1100" dirty="0">
                <a:solidFill>
                  <a:srgbClr val="12215E"/>
                </a:solidFill>
                <a:latin typeface="Verdana" panose="020B0604030504040204" pitchFamily="34" charset="0"/>
                <a:ea typeface="Verdana" panose="020B0604030504040204" pitchFamily="34" charset="0"/>
              </a:rPr>
              <a:t>Rosalyn Newsome – CFN Lead Contact</a:t>
            </a:r>
          </a:p>
          <a:p>
            <a:r>
              <a:rPr lang="en-US" sz="1100" dirty="0">
                <a:solidFill>
                  <a:srgbClr val="12215E"/>
                </a:solidFill>
                <a:latin typeface="Verdana" panose="020B0604030504040204" pitchFamily="34" charset="0"/>
                <a:ea typeface="Verdana" panose="020B0604030504040204" pitchFamily="34" charset="0"/>
              </a:rPr>
              <a:t>Partner, Trade Mark Attorney</a:t>
            </a:r>
            <a:endParaRPr lang="en-GB" sz="1100" dirty="0">
              <a:solidFill>
                <a:srgbClr val="12215E"/>
              </a:solidFill>
              <a:latin typeface="Verdana" panose="020B0604030504040204" pitchFamily="34" charset="0"/>
              <a:ea typeface="Verdana" panose="020B0604030504040204" pitchFamily="34" charset="0"/>
            </a:endParaRPr>
          </a:p>
          <a:p>
            <a:r>
              <a:rPr lang="en-GB" sz="1100" dirty="0">
                <a:solidFill>
                  <a:srgbClr val="12215E"/>
                </a:solidFill>
                <a:latin typeface="Verdana" panose="020B0604030504040204" pitchFamily="34" charset="0"/>
                <a:ea typeface="Verdana" panose="020B0604030504040204" pitchFamily="34" charset="0"/>
              </a:rPr>
              <a:t>+44 7989 426 806</a:t>
            </a:r>
          </a:p>
          <a:p>
            <a:r>
              <a:rPr lang="en-GB" sz="1100" dirty="0">
                <a:latin typeface="Verdana" panose="020B0604030504040204" pitchFamily="34" charset="0"/>
                <a:ea typeface="Verdana" panose="020B0604030504040204" pitchFamily="34" charset="0"/>
                <a:hlinkClick r:id="rId8"/>
              </a:rPr>
              <a:t>Rosalyn.newsome@barkerbrettell.co.uk</a:t>
            </a:r>
            <a:r>
              <a:rPr lang="en-GB" sz="1100" dirty="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29861F36-56CD-65D3-D075-DBF982DCDC56}"/>
              </a:ext>
            </a:extLst>
          </p:cNvPr>
          <p:cNvSpPr txBox="1"/>
          <p:nvPr/>
        </p:nvSpPr>
        <p:spPr>
          <a:xfrm>
            <a:off x="562394" y="4283372"/>
            <a:ext cx="3862652" cy="646331"/>
          </a:xfrm>
          <a:prstGeom prst="rect">
            <a:avLst/>
          </a:prstGeom>
          <a:noFill/>
        </p:spPr>
        <p:txBody>
          <a:bodyPr wrap="square">
            <a:spAutoFit/>
          </a:bodyPr>
          <a:lstStyle/>
          <a:p>
            <a:r>
              <a:rPr lang="en-GB" dirty="0"/>
              <a:t>https://www.barkerbrettell.co.uk/our-services/business-advisor-support/</a:t>
            </a:r>
          </a:p>
        </p:txBody>
      </p:sp>
    </p:spTree>
    <p:extLst>
      <p:ext uri="{BB962C8B-B14F-4D97-AF65-F5344CB8AC3E}">
        <p14:creationId xmlns:p14="http://schemas.microsoft.com/office/powerpoint/2010/main" val="270983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2972" y="252697"/>
            <a:ext cx="7841226" cy="848437"/>
          </a:xfrm>
          <a:prstGeom prst="rect">
            <a:avLst/>
          </a:prstGeom>
          <a:noFill/>
        </p:spPr>
        <p:txBody>
          <a:bodyPr wrap="square" rtlCol="0">
            <a:spAutoFit/>
          </a:bodyPr>
          <a:lstStyle/>
          <a:p>
            <a:pPr>
              <a:lnSpc>
                <a:spcPct val="120000"/>
              </a:lnSpc>
            </a:pPr>
            <a:r>
              <a:rPr lang="en-US" sz="4400" dirty="0">
                <a:solidFill>
                  <a:srgbClr val="12215E"/>
                </a:solidFill>
                <a:latin typeface="Museo 500"/>
                <a:cs typeface="Museo 500"/>
              </a:rPr>
              <a:t>Agenda</a:t>
            </a:r>
          </a:p>
        </p:txBody>
      </p:sp>
      <p:sp>
        <p:nvSpPr>
          <p:cNvPr id="2" name="TextBox 1">
            <a:extLst>
              <a:ext uri="{FF2B5EF4-FFF2-40B4-BE49-F238E27FC236}">
                <a16:creationId xmlns:a16="http://schemas.microsoft.com/office/drawing/2014/main" id="{1B6DFDF4-8EE1-AB11-41E0-FB1138B3A844}"/>
              </a:ext>
            </a:extLst>
          </p:cNvPr>
          <p:cNvSpPr txBox="1"/>
          <p:nvPr/>
        </p:nvSpPr>
        <p:spPr>
          <a:xfrm>
            <a:off x="802972" y="1744473"/>
            <a:ext cx="8245335" cy="3017877"/>
          </a:xfrm>
          <a:prstGeom prst="rect">
            <a:avLst/>
          </a:prstGeom>
          <a:noFill/>
        </p:spPr>
        <p:txBody>
          <a:bodyPr wrap="square" rtlCol="0">
            <a:spAutoFit/>
          </a:bodyPr>
          <a:lstStyle/>
          <a:p>
            <a:pPr>
              <a:lnSpc>
                <a:spcPct val="200000"/>
              </a:lnSpc>
            </a:pPr>
            <a:r>
              <a:rPr lang="en-US" sz="1600" b="1" dirty="0">
                <a:solidFill>
                  <a:srgbClr val="EC7723"/>
                </a:solidFill>
                <a:latin typeface="Verdana"/>
                <a:cs typeface="Verdana"/>
              </a:rPr>
              <a:t>1 – Introduction   (2 minutes)</a:t>
            </a:r>
          </a:p>
          <a:p>
            <a:pPr>
              <a:lnSpc>
                <a:spcPct val="200000"/>
              </a:lnSpc>
            </a:pPr>
            <a:r>
              <a:rPr lang="en-US" sz="1600" b="1" dirty="0">
                <a:solidFill>
                  <a:srgbClr val="EC7723"/>
                </a:solidFill>
                <a:latin typeface="Verdana"/>
                <a:cs typeface="Verdana"/>
              </a:rPr>
              <a:t>2 – Setting the Scene: Why IP is Key to Deal Value? (5 minutes)</a:t>
            </a:r>
          </a:p>
          <a:p>
            <a:pPr>
              <a:lnSpc>
                <a:spcPct val="200000"/>
              </a:lnSpc>
            </a:pPr>
            <a:r>
              <a:rPr lang="en-US" sz="1600" b="1" dirty="0">
                <a:solidFill>
                  <a:srgbClr val="EC7723"/>
                </a:solidFill>
                <a:latin typeface="Verdana"/>
                <a:cs typeface="Verdana"/>
              </a:rPr>
              <a:t>3 – Valuation Offerings (5 minutes)</a:t>
            </a:r>
          </a:p>
          <a:p>
            <a:pPr>
              <a:lnSpc>
                <a:spcPct val="200000"/>
              </a:lnSpc>
            </a:pPr>
            <a:r>
              <a:rPr lang="en-US" sz="1600" b="1" dirty="0">
                <a:solidFill>
                  <a:srgbClr val="EC7723"/>
                </a:solidFill>
                <a:latin typeface="Verdana"/>
                <a:cs typeface="Verdana"/>
              </a:rPr>
              <a:t>4 – IP Due Diligence: Red Flags &amp; Value Boosters (7 minutes)</a:t>
            </a:r>
          </a:p>
          <a:p>
            <a:pPr>
              <a:lnSpc>
                <a:spcPct val="200000"/>
              </a:lnSpc>
            </a:pPr>
            <a:r>
              <a:rPr lang="en-US" sz="1600" b="1" dirty="0">
                <a:solidFill>
                  <a:srgbClr val="EC7723"/>
                </a:solidFill>
                <a:latin typeface="Verdana"/>
                <a:cs typeface="Verdana"/>
              </a:rPr>
              <a:t>5 – Beyond Completion: </a:t>
            </a:r>
            <a:r>
              <a:rPr lang="en-US" sz="1600" b="1" dirty="0" err="1">
                <a:solidFill>
                  <a:srgbClr val="EC7723"/>
                </a:solidFill>
                <a:latin typeface="Verdana"/>
                <a:cs typeface="Verdana"/>
              </a:rPr>
              <a:t>Optimising</a:t>
            </a:r>
            <a:r>
              <a:rPr lang="en-US" sz="1600" b="1" dirty="0">
                <a:solidFill>
                  <a:srgbClr val="EC7723"/>
                </a:solidFill>
                <a:latin typeface="Verdana"/>
                <a:cs typeface="Verdana"/>
              </a:rPr>
              <a:t> the IP Portfolio (5 minutes)</a:t>
            </a:r>
          </a:p>
          <a:p>
            <a:pPr>
              <a:lnSpc>
                <a:spcPct val="200000"/>
              </a:lnSpc>
            </a:pPr>
            <a:r>
              <a:rPr lang="en-US" sz="1600" b="1" dirty="0">
                <a:solidFill>
                  <a:srgbClr val="EC7723"/>
                </a:solidFill>
                <a:latin typeface="Verdana"/>
                <a:cs typeface="Verdana"/>
              </a:rPr>
              <a:t>6 – Q&amp;A (4 minutes)</a:t>
            </a:r>
          </a:p>
        </p:txBody>
      </p:sp>
    </p:spTree>
    <p:extLst>
      <p:ext uri="{BB962C8B-B14F-4D97-AF65-F5344CB8AC3E}">
        <p14:creationId xmlns:p14="http://schemas.microsoft.com/office/powerpoint/2010/main" val="102811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BB5F1-8D5A-10D4-DB9C-5849B35444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EA5AD2-9642-71F6-32E1-67683121EFD9}"/>
              </a:ext>
            </a:extLst>
          </p:cNvPr>
          <p:cNvSpPr txBox="1"/>
          <p:nvPr/>
        </p:nvSpPr>
        <p:spPr>
          <a:xfrm>
            <a:off x="802972" y="252697"/>
            <a:ext cx="7841226" cy="848437"/>
          </a:xfrm>
          <a:prstGeom prst="rect">
            <a:avLst/>
          </a:prstGeom>
          <a:noFill/>
        </p:spPr>
        <p:txBody>
          <a:bodyPr wrap="square" rtlCol="0">
            <a:spAutoFit/>
          </a:bodyPr>
          <a:lstStyle/>
          <a:p>
            <a:pPr>
              <a:lnSpc>
                <a:spcPct val="120000"/>
              </a:lnSpc>
            </a:pPr>
            <a:r>
              <a:rPr lang="en-US" sz="4400" dirty="0">
                <a:solidFill>
                  <a:srgbClr val="12215E"/>
                </a:solidFill>
                <a:latin typeface="Museo 500"/>
                <a:cs typeface="Museo 500"/>
              </a:rPr>
              <a:t>Introduction</a:t>
            </a:r>
          </a:p>
        </p:txBody>
      </p:sp>
      <p:sp>
        <p:nvSpPr>
          <p:cNvPr id="3" name="Title 1">
            <a:extLst>
              <a:ext uri="{FF2B5EF4-FFF2-40B4-BE49-F238E27FC236}">
                <a16:creationId xmlns:a16="http://schemas.microsoft.com/office/drawing/2014/main" id="{D89B5A21-F779-C4D0-0FCE-142263C9626B}"/>
              </a:ext>
            </a:extLst>
          </p:cNvPr>
          <p:cNvSpPr>
            <a:spLocks noGrp="1"/>
          </p:cNvSpPr>
          <p:nvPr>
            <p:ph type="title"/>
          </p:nvPr>
        </p:nvSpPr>
        <p:spPr>
          <a:xfrm>
            <a:off x="-381431" y="1438016"/>
            <a:ext cx="5067822" cy="1325563"/>
          </a:xfrm>
        </p:spPr>
        <p:txBody>
          <a:bodyPr rtlCol="0"/>
          <a:lstStyle/>
          <a:p>
            <a:r>
              <a:rPr lang="en-GB" sz="2000" b="1" dirty="0">
                <a:solidFill>
                  <a:srgbClr val="EC7723"/>
                </a:solidFill>
              </a:rPr>
              <a:t>Oliver Pooley</a:t>
            </a:r>
            <a:br>
              <a:rPr lang="en-GB" sz="1050" b="1" dirty="0">
                <a:solidFill>
                  <a:srgbClr val="EC7723"/>
                </a:solidFill>
              </a:rPr>
            </a:br>
            <a:r>
              <a:rPr lang="en-GB" sz="1800" dirty="0"/>
              <a:t>Partner, UK &amp; European Patent Attorney</a:t>
            </a:r>
            <a:endParaRPr lang="en-GB" sz="1050" dirty="0">
              <a:solidFill>
                <a:srgbClr val="EC7723"/>
              </a:solidFill>
            </a:endParaRPr>
          </a:p>
        </p:txBody>
      </p:sp>
      <p:pic>
        <p:nvPicPr>
          <p:cNvPr id="6" name="Picture 5" descr="A person in a suit&#10;&#10;AI-generated content may be incorrect.">
            <a:extLst>
              <a:ext uri="{FF2B5EF4-FFF2-40B4-BE49-F238E27FC236}">
                <a16:creationId xmlns:a16="http://schemas.microsoft.com/office/drawing/2014/main" id="{74F8E4B3-1FEB-3872-A1E4-08405B17E9F3}"/>
              </a:ext>
            </a:extLst>
          </p:cNvPr>
          <p:cNvPicPr>
            <a:picLocks noChangeAspect="1"/>
          </p:cNvPicPr>
          <p:nvPr/>
        </p:nvPicPr>
        <p:blipFill>
          <a:blip r:embed="rId3"/>
          <a:stretch>
            <a:fillRect/>
          </a:stretch>
        </p:blipFill>
        <p:spPr>
          <a:xfrm>
            <a:off x="666572" y="2055991"/>
            <a:ext cx="2971816" cy="377651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12F60B3-3C7D-7307-895D-85967C65C9E9}"/>
              </a:ext>
            </a:extLst>
          </p:cNvPr>
          <p:cNvSpPr txBox="1"/>
          <p:nvPr/>
        </p:nvSpPr>
        <p:spPr>
          <a:xfrm>
            <a:off x="4325997" y="1440339"/>
            <a:ext cx="4228343" cy="4678204"/>
          </a:xfrm>
          <a:prstGeom prst="rect">
            <a:avLst/>
          </a:prstGeom>
          <a:noFill/>
        </p:spPr>
        <p:txBody>
          <a:bodyPr wrap="square" rtlCol="0">
            <a:spAutoFit/>
          </a:bodyPr>
          <a:lstStyle/>
          <a:p>
            <a:r>
              <a:rPr lang="en-US" sz="1400" dirty="0">
                <a:solidFill>
                  <a:srgbClr val="12215E"/>
                </a:solidFill>
                <a:latin typeface="Verdana" panose="020B0604030504040204" pitchFamily="34" charset="0"/>
                <a:ea typeface="Verdana" panose="020B0604030504040204" pitchFamily="34" charset="0"/>
              </a:rPr>
              <a:t>Patent attorney and partner at Barker Brettell LLP</a:t>
            </a:r>
          </a:p>
          <a:p>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15 years of experience in obtaining and enforcing IP rights, defending against allegations of IP infringement, and advising on IP strategy, risks and opportunities.</a:t>
            </a:r>
          </a:p>
          <a:p>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Worked with a range of companies at all technology readiness levels, and supported companies through spin-out, pre-funding, early-stage funding, series A, B, C and D funding, sales and other significant changes</a:t>
            </a:r>
          </a:p>
          <a:p>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Regularly deal with technologies such as manufacturing, green tech, medical devices, AI, defense, fintech, and telecoms.</a:t>
            </a:r>
          </a:p>
          <a:p>
            <a:endParaRPr lang="en-US" dirty="0">
              <a:solidFill>
                <a:srgbClr val="12215E"/>
              </a:solidFill>
              <a:latin typeface="Verdana" panose="020B0604030504040204" pitchFamily="34" charset="0"/>
              <a:ea typeface="Verdana" panose="020B0604030504040204" pitchFamily="34" charset="0"/>
            </a:endParaRPr>
          </a:p>
          <a:p>
            <a:endParaRPr lang="en-US" dirty="0">
              <a:solidFill>
                <a:srgbClr val="12215E"/>
              </a:solidFill>
              <a:latin typeface="Verdana" panose="020B0604030504040204" pitchFamily="34" charset="0"/>
              <a:ea typeface="Verdana" panose="020B0604030504040204" pitchFamily="34" charset="0"/>
            </a:endParaRPr>
          </a:p>
          <a:p>
            <a:endParaRPr lang="en-GB" dirty="0">
              <a:solidFill>
                <a:srgbClr val="12215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0611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3A8B8-E605-E7EF-F79C-08397F359D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CE6ADD-1232-9ABB-04AF-87C964741F3C}"/>
              </a:ext>
            </a:extLst>
          </p:cNvPr>
          <p:cNvSpPr txBox="1"/>
          <p:nvPr/>
        </p:nvSpPr>
        <p:spPr>
          <a:xfrm>
            <a:off x="802972" y="252697"/>
            <a:ext cx="7841226" cy="848437"/>
          </a:xfrm>
          <a:prstGeom prst="rect">
            <a:avLst/>
          </a:prstGeom>
          <a:noFill/>
        </p:spPr>
        <p:txBody>
          <a:bodyPr wrap="square" rtlCol="0">
            <a:spAutoFit/>
          </a:bodyPr>
          <a:lstStyle/>
          <a:p>
            <a:pPr>
              <a:lnSpc>
                <a:spcPct val="120000"/>
              </a:lnSpc>
            </a:pPr>
            <a:r>
              <a:rPr lang="en-US" sz="4400" dirty="0">
                <a:solidFill>
                  <a:srgbClr val="12215E"/>
                </a:solidFill>
                <a:latin typeface="Museo 500"/>
                <a:cs typeface="Museo 500"/>
              </a:rPr>
              <a:t>Introduction</a:t>
            </a:r>
          </a:p>
        </p:txBody>
      </p:sp>
      <p:sp>
        <p:nvSpPr>
          <p:cNvPr id="3" name="Title 1">
            <a:extLst>
              <a:ext uri="{FF2B5EF4-FFF2-40B4-BE49-F238E27FC236}">
                <a16:creationId xmlns:a16="http://schemas.microsoft.com/office/drawing/2014/main" id="{2EA0F5A8-83AC-1A76-2438-8265F6D931C2}"/>
              </a:ext>
            </a:extLst>
          </p:cNvPr>
          <p:cNvSpPr>
            <a:spLocks noGrp="1"/>
          </p:cNvSpPr>
          <p:nvPr>
            <p:ph type="title"/>
          </p:nvPr>
        </p:nvSpPr>
        <p:spPr>
          <a:xfrm>
            <a:off x="-381431" y="1438016"/>
            <a:ext cx="5067822" cy="1325563"/>
          </a:xfrm>
        </p:spPr>
        <p:txBody>
          <a:bodyPr rtlCol="0"/>
          <a:lstStyle/>
          <a:p>
            <a:r>
              <a:rPr lang="en-GB" sz="2000" b="1" dirty="0">
                <a:solidFill>
                  <a:srgbClr val="EC7723"/>
                </a:solidFill>
              </a:rPr>
              <a:t>Marcos Kauffman</a:t>
            </a:r>
            <a:br>
              <a:rPr lang="en-GB" sz="1050" b="1" dirty="0">
                <a:solidFill>
                  <a:srgbClr val="EC7723"/>
                </a:solidFill>
              </a:rPr>
            </a:br>
            <a:r>
              <a:rPr lang="en-GB" sz="2000" dirty="0"/>
              <a:t>IP Valuations Consultant</a:t>
            </a:r>
            <a:endParaRPr lang="en-GB" sz="1050" dirty="0">
              <a:solidFill>
                <a:srgbClr val="EC7723"/>
              </a:solidFill>
            </a:endParaRPr>
          </a:p>
        </p:txBody>
      </p:sp>
      <p:sp>
        <p:nvSpPr>
          <p:cNvPr id="7" name="TextBox 6">
            <a:extLst>
              <a:ext uri="{FF2B5EF4-FFF2-40B4-BE49-F238E27FC236}">
                <a16:creationId xmlns:a16="http://schemas.microsoft.com/office/drawing/2014/main" id="{378AF5ED-48E9-94DF-F3B0-90DC97EADA53}"/>
              </a:ext>
            </a:extLst>
          </p:cNvPr>
          <p:cNvSpPr txBox="1"/>
          <p:nvPr/>
        </p:nvSpPr>
        <p:spPr>
          <a:xfrm>
            <a:off x="4325997" y="1264507"/>
            <a:ext cx="4441988" cy="4801314"/>
          </a:xfrm>
          <a:prstGeom prst="rect">
            <a:avLst/>
          </a:prstGeom>
          <a:noFill/>
        </p:spPr>
        <p:txBody>
          <a:bodyPr wrap="square" rtlCol="0">
            <a:spAutoFit/>
          </a:bodyPr>
          <a:lstStyle/>
          <a:p>
            <a:r>
              <a:rPr lang="en-US" sz="1400" dirty="0">
                <a:solidFill>
                  <a:srgbClr val="12215E"/>
                </a:solidFill>
                <a:latin typeface="Verdana" panose="020B0604030504040204" pitchFamily="34" charset="0"/>
                <a:ea typeface="Verdana" panose="020B0604030504040204" pitchFamily="34" charset="0"/>
              </a:rPr>
              <a:t>Professor of Technology and Innovation Management at Coventry University - UK </a:t>
            </a:r>
          </a:p>
          <a:p>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Director - Institute for Advanced Manufacturing and Engineering Director - Research Centre for Manufacturing and Materials.</a:t>
            </a:r>
          </a:p>
          <a:p>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Over 15 years of manufacturing and engineering industry experience marked by leading cross-disciplinary industrial research and development projects.</a:t>
            </a:r>
          </a:p>
          <a:p>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Founding partner in 2 start-ups</a:t>
            </a:r>
          </a:p>
          <a:p>
            <a:r>
              <a:rPr lang="en-US" sz="1400" dirty="0">
                <a:solidFill>
                  <a:srgbClr val="12215E"/>
                </a:solidFill>
                <a:latin typeface="Verdana" panose="020B0604030504040204" pitchFamily="34" charset="0"/>
                <a:ea typeface="Verdana" panose="020B0604030504040204" pitchFamily="34" charset="0"/>
              </a:rPr>
              <a:t>NED for 2 clean tech start-ups</a:t>
            </a:r>
            <a:br>
              <a:rPr lang="en-US" sz="1400" dirty="0">
                <a:solidFill>
                  <a:srgbClr val="12215E"/>
                </a:solidFill>
                <a:latin typeface="Verdana" panose="020B0604030504040204" pitchFamily="34" charset="0"/>
                <a:ea typeface="Verdana" panose="020B0604030504040204" pitchFamily="34" charset="0"/>
              </a:rPr>
            </a:br>
            <a:endParaRPr lang="en-US" sz="1400" dirty="0">
              <a:solidFill>
                <a:srgbClr val="12215E"/>
              </a:solidFill>
              <a:latin typeface="Verdana" panose="020B0604030504040204" pitchFamily="34" charset="0"/>
              <a:ea typeface="Verdana" panose="020B0604030504040204" pitchFamily="34" charset="0"/>
            </a:endParaRPr>
          </a:p>
          <a:p>
            <a:r>
              <a:rPr lang="en-US" sz="1400" dirty="0">
                <a:solidFill>
                  <a:srgbClr val="12215E"/>
                </a:solidFill>
                <a:latin typeface="Verdana" panose="020B0604030504040204" pitchFamily="34" charset="0"/>
                <a:ea typeface="Verdana" panose="020B0604030504040204" pitchFamily="34" charset="0"/>
              </a:rPr>
              <a:t>Expertise in technology development, intellectual property strategy, valuation and </a:t>
            </a:r>
            <a:r>
              <a:rPr lang="en-US" sz="1400" dirty="0" err="1">
                <a:solidFill>
                  <a:srgbClr val="12215E"/>
                </a:solidFill>
                <a:latin typeface="Verdana" panose="020B0604030504040204" pitchFamily="34" charset="0"/>
                <a:ea typeface="Verdana" panose="020B0604030504040204" pitchFamily="34" charset="0"/>
              </a:rPr>
              <a:t>commercialisation</a:t>
            </a:r>
            <a:r>
              <a:rPr lang="en-US" sz="1400" dirty="0">
                <a:solidFill>
                  <a:srgbClr val="12215E"/>
                </a:solidFill>
                <a:latin typeface="Verdana" panose="020B0604030504040204" pitchFamily="34" charset="0"/>
                <a:ea typeface="Verdana" panose="020B0604030504040204" pitchFamily="34" charset="0"/>
              </a:rPr>
              <a:t>.</a:t>
            </a:r>
            <a:endParaRPr lang="en-GB" sz="1400" dirty="0">
              <a:solidFill>
                <a:srgbClr val="12215E"/>
              </a:solidFill>
              <a:latin typeface="Verdana" panose="020B0604030504040204" pitchFamily="34" charset="0"/>
              <a:ea typeface="Verdana" panose="020B0604030504040204" pitchFamily="34" charset="0"/>
            </a:endParaRPr>
          </a:p>
          <a:p>
            <a:endParaRPr lang="en-US" dirty="0">
              <a:solidFill>
                <a:srgbClr val="12215E"/>
              </a:solidFill>
              <a:latin typeface="Verdana" panose="020B0604030504040204" pitchFamily="34" charset="0"/>
              <a:ea typeface="Verdana" panose="020B0604030504040204" pitchFamily="34" charset="0"/>
            </a:endParaRPr>
          </a:p>
          <a:p>
            <a:endParaRPr lang="en-US" dirty="0">
              <a:solidFill>
                <a:srgbClr val="12215E"/>
              </a:solidFill>
              <a:latin typeface="Verdana" panose="020B0604030504040204" pitchFamily="34" charset="0"/>
              <a:ea typeface="Verdana" panose="020B0604030504040204" pitchFamily="34" charset="0"/>
            </a:endParaRPr>
          </a:p>
          <a:p>
            <a:endParaRPr lang="en-GB" dirty="0">
              <a:solidFill>
                <a:srgbClr val="12215E"/>
              </a:solidFill>
              <a:latin typeface="Verdana" panose="020B0604030504040204" pitchFamily="34" charset="0"/>
              <a:ea typeface="Verdana" panose="020B0604030504040204" pitchFamily="34" charset="0"/>
            </a:endParaRPr>
          </a:p>
        </p:txBody>
      </p:sp>
      <p:pic>
        <p:nvPicPr>
          <p:cNvPr id="2" name="Picture 1" descr="A red white and blue diamond shaped object&#10;&#10;Description automatically generated">
            <a:extLst>
              <a:ext uri="{FF2B5EF4-FFF2-40B4-BE49-F238E27FC236}">
                <a16:creationId xmlns:a16="http://schemas.microsoft.com/office/drawing/2014/main" id="{C9AA9146-4AFB-2AD4-4318-60AE2FE4F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997" y="5601510"/>
            <a:ext cx="1310640" cy="461988"/>
          </a:xfrm>
          <a:prstGeom prst="rect">
            <a:avLst/>
          </a:prstGeom>
        </p:spPr>
      </p:pic>
      <p:pic>
        <p:nvPicPr>
          <p:cNvPr id="5" name="object 6">
            <a:extLst>
              <a:ext uri="{FF2B5EF4-FFF2-40B4-BE49-F238E27FC236}">
                <a16:creationId xmlns:a16="http://schemas.microsoft.com/office/drawing/2014/main" id="{EAF4394A-C1E6-EF0C-2769-3C83FBF9D944}"/>
              </a:ext>
            </a:extLst>
          </p:cNvPr>
          <p:cNvPicPr/>
          <p:nvPr/>
        </p:nvPicPr>
        <p:blipFill>
          <a:blip r:embed="rId4" cstate="print"/>
          <a:stretch>
            <a:fillRect/>
          </a:stretch>
        </p:blipFill>
        <p:spPr>
          <a:xfrm>
            <a:off x="5787732" y="5650102"/>
            <a:ext cx="2856466" cy="413396"/>
          </a:xfrm>
          <a:prstGeom prst="rect">
            <a:avLst/>
          </a:prstGeom>
        </p:spPr>
      </p:pic>
      <p:pic>
        <p:nvPicPr>
          <p:cNvPr id="9" name="Picture 8" descr="A person wearing glasses and a suit&#10;&#10;AI-generated content may be incorrect.">
            <a:extLst>
              <a:ext uri="{FF2B5EF4-FFF2-40B4-BE49-F238E27FC236}">
                <a16:creationId xmlns:a16="http://schemas.microsoft.com/office/drawing/2014/main" id="{748308CC-3889-3B97-FD24-254965DF389C}"/>
              </a:ext>
            </a:extLst>
          </p:cNvPr>
          <p:cNvPicPr>
            <a:picLocks noChangeAspect="1"/>
          </p:cNvPicPr>
          <p:nvPr/>
        </p:nvPicPr>
        <p:blipFill>
          <a:blip r:embed="rId5"/>
          <a:stretch>
            <a:fillRect/>
          </a:stretch>
        </p:blipFill>
        <p:spPr>
          <a:xfrm>
            <a:off x="905854" y="2315093"/>
            <a:ext cx="2879933" cy="3659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527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7A76-D613-5908-1884-6311060315D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300730E-D4BC-E9BF-1108-165130462002}"/>
              </a:ext>
            </a:extLst>
          </p:cNvPr>
          <p:cNvSpPr txBox="1"/>
          <p:nvPr/>
        </p:nvSpPr>
        <p:spPr>
          <a:xfrm>
            <a:off x="802972" y="252697"/>
            <a:ext cx="7841226" cy="848437"/>
          </a:xfrm>
          <a:prstGeom prst="rect">
            <a:avLst/>
          </a:prstGeom>
          <a:noFill/>
        </p:spPr>
        <p:txBody>
          <a:bodyPr wrap="square" rtlCol="0">
            <a:spAutoFit/>
          </a:bodyPr>
          <a:lstStyle/>
          <a:p>
            <a:pPr>
              <a:lnSpc>
                <a:spcPct val="120000"/>
              </a:lnSpc>
            </a:pPr>
            <a:r>
              <a:rPr lang="en-US" sz="4400" dirty="0">
                <a:solidFill>
                  <a:srgbClr val="12215E"/>
                </a:solidFill>
                <a:latin typeface="Museo 500"/>
                <a:cs typeface="Museo 500"/>
              </a:rPr>
              <a:t>Introduction</a:t>
            </a:r>
          </a:p>
        </p:txBody>
      </p:sp>
      <p:sp>
        <p:nvSpPr>
          <p:cNvPr id="3" name="TextBox 2">
            <a:extLst>
              <a:ext uri="{FF2B5EF4-FFF2-40B4-BE49-F238E27FC236}">
                <a16:creationId xmlns:a16="http://schemas.microsoft.com/office/drawing/2014/main" id="{B26F75EB-7618-90F2-32D5-3BAE9EDEF37F}"/>
              </a:ext>
            </a:extLst>
          </p:cNvPr>
          <p:cNvSpPr txBox="1"/>
          <p:nvPr/>
        </p:nvSpPr>
        <p:spPr>
          <a:xfrm>
            <a:off x="802972" y="1601128"/>
            <a:ext cx="6580594" cy="3655744"/>
          </a:xfrm>
          <a:prstGeom prst="rect">
            <a:avLst/>
          </a:prstGeom>
          <a:noFill/>
        </p:spPr>
        <p:txBody>
          <a:bodyPr wrap="square" rtlCol="0">
            <a:spAutoFit/>
          </a:bodyPr>
          <a:lstStyle/>
          <a:p>
            <a:pPr>
              <a:lnSpc>
                <a:spcPct val="120000"/>
              </a:lnSpc>
            </a:pPr>
            <a:r>
              <a:rPr lang="en-US" sz="1600" b="1" dirty="0">
                <a:solidFill>
                  <a:srgbClr val="EC7723"/>
                </a:solidFill>
                <a:latin typeface="Verdana"/>
                <a:cs typeface="Verdana"/>
              </a:rPr>
              <a:t>A quick recap</a:t>
            </a:r>
          </a:p>
          <a:p>
            <a:pPr marL="285750" indent="-285750">
              <a:lnSpc>
                <a:spcPct val="150000"/>
              </a:lnSpc>
              <a:buFont typeface="Arial" panose="020B0604020202020204" pitchFamily="34" charset="0"/>
              <a:buChar char="•"/>
            </a:pPr>
            <a:r>
              <a:rPr lang="en-US" dirty="0">
                <a:solidFill>
                  <a:srgbClr val="12215E"/>
                </a:solidFill>
                <a:latin typeface="Verdana"/>
                <a:cs typeface="Verdana"/>
              </a:rPr>
              <a:t>The types of IP</a:t>
            </a:r>
          </a:p>
          <a:p>
            <a:pPr marL="742950" lvl="1" indent="-285750">
              <a:lnSpc>
                <a:spcPct val="150000"/>
              </a:lnSpc>
              <a:buFont typeface="Arial" panose="020B0604020202020204" pitchFamily="34" charset="0"/>
              <a:buChar char="•"/>
            </a:pPr>
            <a:r>
              <a:rPr lang="en-US" dirty="0">
                <a:solidFill>
                  <a:srgbClr val="12215E"/>
                </a:solidFill>
                <a:latin typeface="Verdana"/>
                <a:cs typeface="Verdana"/>
              </a:rPr>
              <a:t>Patents – how it works or is made</a:t>
            </a:r>
          </a:p>
          <a:p>
            <a:pPr marL="742950" lvl="1" indent="-285750">
              <a:lnSpc>
                <a:spcPct val="150000"/>
              </a:lnSpc>
              <a:buFont typeface="Arial" panose="020B0604020202020204" pitchFamily="34" charset="0"/>
              <a:buChar char="•"/>
            </a:pPr>
            <a:r>
              <a:rPr lang="en-US" dirty="0">
                <a:solidFill>
                  <a:srgbClr val="12215E"/>
                </a:solidFill>
                <a:latin typeface="Verdana"/>
                <a:cs typeface="Verdana"/>
              </a:rPr>
              <a:t>Trade marks – the name</a:t>
            </a:r>
          </a:p>
          <a:p>
            <a:pPr marL="742950" lvl="1" indent="-285750">
              <a:lnSpc>
                <a:spcPct val="150000"/>
              </a:lnSpc>
              <a:buFont typeface="Arial" panose="020B0604020202020204" pitchFamily="34" charset="0"/>
              <a:buChar char="•"/>
            </a:pPr>
            <a:r>
              <a:rPr lang="en-US" dirty="0">
                <a:solidFill>
                  <a:srgbClr val="12215E"/>
                </a:solidFill>
                <a:latin typeface="Verdana"/>
                <a:cs typeface="Verdana"/>
              </a:rPr>
              <a:t>Designs – the look</a:t>
            </a:r>
          </a:p>
          <a:p>
            <a:pPr marL="742950" lvl="1" indent="-285750">
              <a:lnSpc>
                <a:spcPct val="150000"/>
              </a:lnSpc>
              <a:buFont typeface="Arial" panose="020B0604020202020204" pitchFamily="34" charset="0"/>
              <a:buChar char="•"/>
            </a:pPr>
            <a:r>
              <a:rPr lang="en-US" dirty="0">
                <a:solidFill>
                  <a:srgbClr val="12215E"/>
                </a:solidFill>
                <a:latin typeface="Verdana"/>
                <a:cs typeface="Verdana"/>
              </a:rPr>
              <a:t>Copyright – creative and artistic works</a:t>
            </a:r>
          </a:p>
          <a:p>
            <a:pPr marL="742950" lvl="1" indent="-285750">
              <a:lnSpc>
                <a:spcPct val="150000"/>
              </a:lnSpc>
              <a:buFont typeface="Arial" panose="020B0604020202020204" pitchFamily="34" charset="0"/>
              <a:buChar char="•"/>
            </a:pPr>
            <a:r>
              <a:rPr lang="en-US" dirty="0">
                <a:solidFill>
                  <a:srgbClr val="12215E"/>
                </a:solidFill>
                <a:latin typeface="Verdana"/>
                <a:cs typeface="Verdana"/>
              </a:rPr>
              <a:t>Trade secrets – the secret sauce – commercial and technical</a:t>
            </a:r>
          </a:p>
          <a:p>
            <a:pPr marL="742950" lvl="1" indent="-285750">
              <a:lnSpc>
                <a:spcPct val="150000"/>
              </a:lnSpc>
              <a:buFont typeface="Arial" panose="020B0604020202020204" pitchFamily="34" charset="0"/>
              <a:buChar char="•"/>
            </a:pPr>
            <a:r>
              <a:rPr lang="en-US" dirty="0">
                <a:solidFill>
                  <a:srgbClr val="12215E"/>
                </a:solidFill>
                <a:latin typeface="Verdana"/>
                <a:cs typeface="Verdana"/>
              </a:rPr>
              <a:t>Others (quite niche)</a:t>
            </a:r>
          </a:p>
        </p:txBody>
      </p:sp>
    </p:spTree>
    <p:extLst>
      <p:ext uri="{BB962C8B-B14F-4D97-AF65-F5344CB8AC3E}">
        <p14:creationId xmlns:p14="http://schemas.microsoft.com/office/powerpoint/2010/main" val="319073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B118-7EE7-2964-624A-2E5B5965D5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AD39EE-0619-DF17-1EAC-A9C3C7061479}"/>
              </a:ext>
            </a:extLst>
          </p:cNvPr>
          <p:cNvSpPr txBox="1"/>
          <p:nvPr/>
        </p:nvSpPr>
        <p:spPr>
          <a:xfrm>
            <a:off x="367136" y="252697"/>
            <a:ext cx="7841226" cy="504754"/>
          </a:xfrm>
          <a:prstGeom prst="rect">
            <a:avLst/>
          </a:prstGeom>
          <a:noFill/>
        </p:spPr>
        <p:txBody>
          <a:bodyPr wrap="square" rtlCol="0">
            <a:spAutoFit/>
          </a:bodyPr>
          <a:lstStyle/>
          <a:p>
            <a:pPr>
              <a:lnSpc>
                <a:spcPct val="120000"/>
              </a:lnSpc>
            </a:pPr>
            <a:r>
              <a:rPr lang="en-US" sz="2400" dirty="0">
                <a:solidFill>
                  <a:srgbClr val="12215E"/>
                </a:solidFill>
                <a:latin typeface="Museo 500"/>
                <a:cs typeface="Museo 500"/>
              </a:rPr>
              <a:t>2. Setting the Scene: Why IP is Key to Deal Value?</a:t>
            </a:r>
          </a:p>
        </p:txBody>
      </p:sp>
      <p:sp>
        <p:nvSpPr>
          <p:cNvPr id="11" name="TextBox 10">
            <a:extLst>
              <a:ext uri="{FF2B5EF4-FFF2-40B4-BE49-F238E27FC236}">
                <a16:creationId xmlns:a16="http://schemas.microsoft.com/office/drawing/2014/main" id="{6E6A1FFC-6C12-BBEB-B11B-E0F193201681}"/>
              </a:ext>
            </a:extLst>
          </p:cNvPr>
          <p:cNvSpPr txBox="1"/>
          <p:nvPr/>
        </p:nvSpPr>
        <p:spPr>
          <a:xfrm>
            <a:off x="367136" y="971008"/>
            <a:ext cx="6281492" cy="2769604"/>
          </a:xfrm>
          <a:prstGeom prst="rect">
            <a:avLst/>
          </a:prstGeom>
          <a:noFill/>
        </p:spPr>
        <p:txBody>
          <a:bodyPr wrap="square" rtlCol="0">
            <a:spAutoFit/>
          </a:bodyPr>
          <a:lstStyle/>
          <a:p>
            <a:pPr>
              <a:lnSpc>
                <a:spcPct val="120000"/>
              </a:lnSpc>
            </a:pPr>
            <a:r>
              <a:rPr lang="en-US" sz="1200" b="1" dirty="0">
                <a:solidFill>
                  <a:srgbClr val="EC7723"/>
                </a:solidFill>
                <a:latin typeface="Verdana"/>
                <a:cs typeface="Verdana"/>
              </a:rPr>
              <a:t>IP Value in Companies</a:t>
            </a:r>
          </a:p>
          <a:p>
            <a:pPr marL="285750" indent="-285750">
              <a:lnSpc>
                <a:spcPct val="150000"/>
              </a:lnSpc>
              <a:buFont typeface="Arial" panose="020B0604020202020204" pitchFamily="34" charset="0"/>
              <a:buChar char="•"/>
            </a:pPr>
            <a:r>
              <a:rPr lang="en-US" sz="1200" dirty="0">
                <a:solidFill>
                  <a:srgbClr val="12215E"/>
                </a:solidFill>
                <a:latin typeface="Verdana"/>
                <a:cs typeface="Verdana"/>
              </a:rPr>
              <a:t>Over the past 40 years, the shift from tangible to intangible assets has transformed corporate value – today, ~90% of S&amp;P 500’s and 74% of S&amp;P Europe 350 market cap is intangible assets.</a:t>
            </a:r>
          </a:p>
          <a:p>
            <a:pPr marL="285750" indent="-285750">
              <a:lnSpc>
                <a:spcPct val="150000"/>
              </a:lnSpc>
              <a:buFont typeface="Arial" panose="020B0604020202020204" pitchFamily="34" charset="0"/>
              <a:buChar char="•"/>
            </a:pPr>
            <a:r>
              <a:rPr lang="en-US" sz="1200" dirty="0">
                <a:solidFill>
                  <a:srgbClr val="12215E"/>
                </a:solidFill>
                <a:latin typeface="Verdana"/>
                <a:cs typeface="Verdana"/>
              </a:rPr>
              <a:t>In M&amp;A and business transfers, IP often determines the valuation multiple and can make or break the deal’s strategic rationale.</a:t>
            </a:r>
          </a:p>
          <a:p>
            <a:pPr marL="285750" indent="-285750">
              <a:lnSpc>
                <a:spcPct val="150000"/>
              </a:lnSpc>
              <a:buFont typeface="Arial" panose="020B0604020202020204" pitchFamily="34" charset="0"/>
              <a:buChar char="•"/>
            </a:pPr>
            <a:r>
              <a:rPr lang="en-US" sz="1200" dirty="0">
                <a:solidFill>
                  <a:srgbClr val="12215E"/>
                </a:solidFill>
                <a:latin typeface="Verdana"/>
                <a:cs typeface="Verdana"/>
              </a:rPr>
              <a:t>"IP" is broader than patents – includes trade secrets, proprietary algorithms, datasets, industrial designs, brands, and know-how.</a:t>
            </a:r>
          </a:p>
          <a:p>
            <a:pPr marL="285750" indent="-285750">
              <a:lnSpc>
                <a:spcPct val="150000"/>
              </a:lnSpc>
              <a:buFont typeface="Arial" panose="020B0604020202020204" pitchFamily="34" charset="0"/>
              <a:buChar char="•"/>
            </a:pPr>
            <a:r>
              <a:rPr lang="en-US" sz="1200" dirty="0">
                <a:solidFill>
                  <a:srgbClr val="12215E"/>
                </a:solidFill>
                <a:latin typeface="Verdana"/>
                <a:cs typeface="Verdana"/>
              </a:rPr>
              <a:t>Investors now actively price both traditional forms (patents, trademarks) and emerging forms (AI training data, proprietary processes).</a:t>
            </a:r>
          </a:p>
        </p:txBody>
      </p:sp>
      <p:pic>
        <p:nvPicPr>
          <p:cNvPr id="12" name="Picture 11">
            <a:extLst>
              <a:ext uri="{FF2B5EF4-FFF2-40B4-BE49-F238E27FC236}">
                <a16:creationId xmlns:a16="http://schemas.microsoft.com/office/drawing/2014/main" id="{B6C6DEC5-3E6C-7170-9DAC-425E8CECB408}"/>
              </a:ext>
            </a:extLst>
          </p:cNvPr>
          <p:cNvPicPr>
            <a:picLocks noChangeAspect="1"/>
          </p:cNvPicPr>
          <p:nvPr/>
        </p:nvPicPr>
        <p:blipFill>
          <a:blip r:embed="rId3"/>
          <a:stretch>
            <a:fillRect/>
          </a:stretch>
        </p:blipFill>
        <p:spPr>
          <a:xfrm>
            <a:off x="649147" y="3893156"/>
            <a:ext cx="2408931" cy="2079339"/>
          </a:xfrm>
          <a:prstGeom prst="rect">
            <a:avLst/>
          </a:prstGeom>
        </p:spPr>
      </p:pic>
      <p:pic>
        <p:nvPicPr>
          <p:cNvPr id="13" name="Picture 12">
            <a:extLst>
              <a:ext uri="{FF2B5EF4-FFF2-40B4-BE49-F238E27FC236}">
                <a16:creationId xmlns:a16="http://schemas.microsoft.com/office/drawing/2014/main" id="{15D2BD3B-0D39-01EB-0414-EE451DE74517}"/>
              </a:ext>
            </a:extLst>
          </p:cNvPr>
          <p:cNvPicPr>
            <a:picLocks noChangeAspect="1"/>
          </p:cNvPicPr>
          <p:nvPr/>
        </p:nvPicPr>
        <p:blipFill>
          <a:blip r:embed="rId4"/>
          <a:stretch>
            <a:fillRect/>
          </a:stretch>
        </p:blipFill>
        <p:spPr>
          <a:xfrm>
            <a:off x="3162210" y="3853027"/>
            <a:ext cx="4523254" cy="2119468"/>
          </a:xfrm>
          <a:prstGeom prst="rect">
            <a:avLst/>
          </a:prstGeom>
        </p:spPr>
      </p:pic>
      <p:pic>
        <p:nvPicPr>
          <p:cNvPr id="14" name="Picture 13">
            <a:extLst>
              <a:ext uri="{FF2B5EF4-FFF2-40B4-BE49-F238E27FC236}">
                <a16:creationId xmlns:a16="http://schemas.microsoft.com/office/drawing/2014/main" id="{1427E841-9D46-EB6B-FA64-8F818E038BE7}"/>
              </a:ext>
            </a:extLst>
          </p:cNvPr>
          <p:cNvPicPr>
            <a:picLocks noChangeAspect="1"/>
          </p:cNvPicPr>
          <p:nvPr/>
        </p:nvPicPr>
        <p:blipFill>
          <a:blip r:embed="rId5"/>
          <a:stretch>
            <a:fillRect/>
          </a:stretch>
        </p:blipFill>
        <p:spPr>
          <a:xfrm>
            <a:off x="6480998" y="2388867"/>
            <a:ext cx="2408931" cy="1759634"/>
          </a:xfrm>
          <a:prstGeom prst="rect">
            <a:avLst/>
          </a:prstGeom>
        </p:spPr>
      </p:pic>
    </p:spTree>
    <p:extLst>
      <p:ext uri="{BB962C8B-B14F-4D97-AF65-F5344CB8AC3E}">
        <p14:creationId xmlns:p14="http://schemas.microsoft.com/office/powerpoint/2010/main" val="23115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2B56A-16F1-37A1-DD6F-CA5B80877F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CF175C-6671-E885-7828-243B7814D3FC}"/>
              </a:ext>
            </a:extLst>
          </p:cNvPr>
          <p:cNvSpPr txBox="1"/>
          <p:nvPr/>
        </p:nvSpPr>
        <p:spPr>
          <a:xfrm>
            <a:off x="367136" y="252697"/>
            <a:ext cx="7841226" cy="504754"/>
          </a:xfrm>
          <a:prstGeom prst="rect">
            <a:avLst/>
          </a:prstGeom>
          <a:noFill/>
        </p:spPr>
        <p:txBody>
          <a:bodyPr wrap="square" rtlCol="0">
            <a:spAutoFit/>
          </a:bodyPr>
          <a:lstStyle/>
          <a:p>
            <a:pPr>
              <a:lnSpc>
                <a:spcPct val="120000"/>
              </a:lnSpc>
            </a:pPr>
            <a:r>
              <a:rPr lang="en-US" sz="2400" dirty="0">
                <a:solidFill>
                  <a:srgbClr val="12215E"/>
                </a:solidFill>
                <a:latin typeface="Museo 500"/>
                <a:cs typeface="Museo 500"/>
              </a:rPr>
              <a:t>2. Setting the Scene: Why IP is Key to Deal Value?</a:t>
            </a:r>
          </a:p>
        </p:txBody>
      </p:sp>
      <p:sp>
        <p:nvSpPr>
          <p:cNvPr id="2" name="TextBox 1">
            <a:extLst>
              <a:ext uri="{FF2B5EF4-FFF2-40B4-BE49-F238E27FC236}">
                <a16:creationId xmlns:a16="http://schemas.microsoft.com/office/drawing/2014/main" id="{1225FDE0-C151-920D-4C15-6421D52D2311}"/>
              </a:ext>
            </a:extLst>
          </p:cNvPr>
          <p:cNvSpPr txBox="1"/>
          <p:nvPr/>
        </p:nvSpPr>
        <p:spPr>
          <a:xfrm>
            <a:off x="367136" y="731844"/>
            <a:ext cx="8008768" cy="5153847"/>
          </a:xfrm>
          <a:prstGeom prst="rect">
            <a:avLst/>
          </a:prstGeom>
          <a:noFill/>
        </p:spPr>
        <p:txBody>
          <a:bodyPr wrap="square" rtlCol="0">
            <a:spAutoFit/>
          </a:bodyPr>
          <a:lstStyle/>
          <a:p>
            <a:pPr>
              <a:lnSpc>
                <a:spcPct val="120000"/>
              </a:lnSpc>
            </a:pPr>
            <a:endParaRPr lang="en-US" sz="1600" b="1" dirty="0">
              <a:solidFill>
                <a:srgbClr val="EC7723"/>
              </a:solidFill>
              <a:latin typeface="Verdana"/>
              <a:cs typeface="Verdana"/>
            </a:endParaRPr>
          </a:p>
          <a:p>
            <a:pPr>
              <a:lnSpc>
                <a:spcPct val="120000"/>
              </a:lnSpc>
            </a:pPr>
            <a:r>
              <a:rPr lang="en-US" sz="1400" b="1" dirty="0">
                <a:solidFill>
                  <a:srgbClr val="EC7723"/>
                </a:solidFill>
                <a:latin typeface="Verdana"/>
                <a:cs typeface="Verdana"/>
              </a:rPr>
              <a:t>What is an IP valuation?</a:t>
            </a:r>
          </a:p>
          <a:p>
            <a:pPr>
              <a:lnSpc>
                <a:spcPct val="120000"/>
              </a:lnSpc>
            </a:pPr>
            <a:endParaRPr lang="en-US" sz="1400" b="1" dirty="0">
              <a:solidFill>
                <a:srgbClr val="EC7723"/>
              </a:solidFill>
              <a:latin typeface="Verdana"/>
              <a:cs typeface="Verdana"/>
            </a:endParaRP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Valuation is a process of determining value or worth of an asset</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Valuation often combines objective and subjective considerations</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An estimation of the worth of an IP asset or a set of IP assets </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Many valuation techniques, ranging from the simple to the extremely complex</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The objectives of the valuation will impact the strategy as well as the type of valuation that is appropriate</a:t>
            </a:r>
          </a:p>
          <a:p>
            <a:pPr marL="285750" indent="-285750">
              <a:lnSpc>
                <a:spcPct val="150000"/>
              </a:lnSpc>
              <a:buFont typeface="Arial" panose="020B0604020202020204" pitchFamily="34" charset="0"/>
              <a:buChar char="•"/>
            </a:pPr>
            <a:r>
              <a:rPr lang="en-US" sz="1600" dirty="0">
                <a:solidFill>
                  <a:srgbClr val="12215E"/>
                </a:solidFill>
                <a:latin typeface="Verdana"/>
                <a:cs typeface="Verdana"/>
              </a:rPr>
              <a:t>The process always begin with an assessment of the purpose of the valuation</a:t>
            </a:r>
          </a:p>
          <a:p>
            <a:pPr>
              <a:lnSpc>
                <a:spcPct val="120000"/>
              </a:lnSpc>
            </a:pPr>
            <a:endParaRPr lang="en-US" sz="1600" dirty="0">
              <a:solidFill>
                <a:srgbClr val="12215E"/>
              </a:solidFill>
              <a:latin typeface="Verdana"/>
              <a:cs typeface="Verdana"/>
            </a:endParaRPr>
          </a:p>
          <a:p>
            <a:pPr>
              <a:lnSpc>
                <a:spcPct val="120000"/>
              </a:lnSpc>
            </a:pPr>
            <a:r>
              <a:rPr lang="en-US" sz="1600" b="1" dirty="0">
                <a:solidFill>
                  <a:srgbClr val="12215E"/>
                </a:solidFill>
                <a:latin typeface="Verdana"/>
                <a:cs typeface="Verdana"/>
              </a:rPr>
              <a:t> Asset + Context + Time = Value </a:t>
            </a:r>
          </a:p>
          <a:p>
            <a:pPr>
              <a:lnSpc>
                <a:spcPct val="120000"/>
              </a:lnSpc>
            </a:pPr>
            <a:r>
              <a:rPr lang="en-US" dirty="0">
                <a:solidFill>
                  <a:srgbClr val="12215E"/>
                </a:solidFill>
                <a:latin typeface="Verdana"/>
                <a:cs typeface="Verdana"/>
              </a:rPr>
              <a:t> </a:t>
            </a:r>
          </a:p>
        </p:txBody>
      </p:sp>
    </p:spTree>
    <p:extLst>
      <p:ext uri="{BB962C8B-B14F-4D97-AF65-F5344CB8AC3E}">
        <p14:creationId xmlns:p14="http://schemas.microsoft.com/office/powerpoint/2010/main" val="103859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9D664-5652-079E-440A-99411D5FE3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02FC83-8394-7F6B-2418-7BCDB4BD9902}"/>
              </a:ext>
            </a:extLst>
          </p:cNvPr>
          <p:cNvSpPr txBox="1"/>
          <p:nvPr/>
        </p:nvSpPr>
        <p:spPr>
          <a:xfrm>
            <a:off x="367136" y="252697"/>
            <a:ext cx="7841226" cy="504754"/>
          </a:xfrm>
          <a:prstGeom prst="rect">
            <a:avLst/>
          </a:prstGeom>
          <a:noFill/>
        </p:spPr>
        <p:txBody>
          <a:bodyPr wrap="square" rtlCol="0">
            <a:spAutoFit/>
          </a:bodyPr>
          <a:lstStyle/>
          <a:p>
            <a:pPr>
              <a:lnSpc>
                <a:spcPct val="120000"/>
              </a:lnSpc>
            </a:pPr>
            <a:r>
              <a:rPr lang="en-US" sz="2400" dirty="0">
                <a:solidFill>
                  <a:srgbClr val="12215E"/>
                </a:solidFill>
                <a:latin typeface="Museo 500"/>
                <a:cs typeface="Museo 500"/>
              </a:rPr>
              <a:t>Setting the Scene: Why IP is Key to Deal Value?</a:t>
            </a:r>
          </a:p>
        </p:txBody>
      </p:sp>
      <p:pic>
        <p:nvPicPr>
          <p:cNvPr id="2" name="Picture 1">
            <a:extLst>
              <a:ext uri="{FF2B5EF4-FFF2-40B4-BE49-F238E27FC236}">
                <a16:creationId xmlns:a16="http://schemas.microsoft.com/office/drawing/2014/main" id="{02AA372D-3FC4-E8FF-1044-A2B132263A65}"/>
              </a:ext>
            </a:extLst>
          </p:cNvPr>
          <p:cNvPicPr>
            <a:picLocks noChangeAspect="1"/>
          </p:cNvPicPr>
          <p:nvPr/>
        </p:nvPicPr>
        <p:blipFill>
          <a:blip r:embed="rId3"/>
          <a:srcRect t="6052"/>
          <a:stretch/>
        </p:blipFill>
        <p:spPr>
          <a:xfrm>
            <a:off x="454546" y="1069648"/>
            <a:ext cx="8234908" cy="4656034"/>
          </a:xfrm>
          <a:prstGeom prst="rect">
            <a:avLst/>
          </a:prstGeom>
        </p:spPr>
      </p:pic>
    </p:spTree>
    <p:extLst>
      <p:ext uri="{BB962C8B-B14F-4D97-AF65-F5344CB8AC3E}">
        <p14:creationId xmlns:p14="http://schemas.microsoft.com/office/powerpoint/2010/main" val="58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1C31-A413-276E-55BC-0A4164A7902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0428001-557B-28D2-857D-86DA5331F627}"/>
              </a:ext>
            </a:extLst>
          </p:cNvPr>
          <p:cNvSpPr txBox="1"/>
          <p:nvPr/>
        </p:nvSpPr>
        <p:spPr>
          <a:xfrm>
            <a:off x="148294" y="1036977"/>
            <a:ext cx="8780423" cy="659411"/>
          </a:xfrm>
          <a:prstGeom prst="rect">
            <a:avLst/>
          </a:prstGeom>
          <a:noFill/>
        </p:spPr>
        <p:txBody>
          <a:bodyPr wrap="square" rtlCol="0">
            <a:spAutoFit/>
          </a:bodyPr>
          <a:lstStyle/>
          <a:p>
            <a:pPr defTabSz="342900">
              <a:lnSpc>
                <a:spcPct val="120000"/>
              </a:lnSpc>
            </a:pPr>
            <a:r>
              <a:rPr lang="en-US" sz="3300" dirty="0">
                <a:solidFill>
                  <a:srgbClr val="12215E"/>
                </a:solidFill>
                <a:latin typeface="Museo 500"/>
                <a:cs typeface="Museo 500"/>
              </a:rPr>
              <a:t>3- Valuation Playbook </a:t>
            </a:r>
          </a:p>
        </p:txBody>
      </p:sp>
      <p:sp>
        <p:nvSpPr>
          <p:cNvPr id="5" name="TextBox 4">
            <a:extLst>
              <a:ext uri="{FF2B5EF4-FFF2-40B4-BE49-F238E27FC236}">
                <a16:creationId xmlns:a16="http://schemas.microsoft.com/office/drawing/2014/main" id="{F07771E7-3EF8-0D77-5F4D-6C8F96C7C44C}"/>
              </a:ext>
            </a:extLst>
          </p:cNvPr>
          <p:cNvSpPr txBox="1"/>
          <p:nvPr/>
        </p:nvSpPr>
        <p:spPr>
          <a:xfrm>
            <a:off x="131648" y="1805430"/>
            <a:ext cx="6410084" cy="650563"/>
          </a:xfrm>
          <a:prstGeom prst="rect">
            <a:avLst/>
          </a:prstGeom>
          <a:noFill/>
        </p:spPr>
        <p:txBody>
          <a:bodyPr wrap="square" rtlCol="0">
            <a:spAutoFit/>
          </a:bodyPr>
          <a:lstStyle/>
          <a:p>
            <a:pPr defTabSz="342900">
              <a:lnSpc>
                <a:spcPct val="120000"/>
              </a:lnSpc>
            </a:pPr>
            <a:r>
              <a:rPr lang="en-US" sz="1200" b="1" dirty="0">
                <a:solidFill>
                  <a:srgbClr val="EC7723"/>
                </a:solidFill>
                <a:latin typeface="Verdana"/>
                <a:cs typeface="Verdana"/>
              </a:rPr>
              <a:t>The standard approach to IP Valuation</a:t>
            </a:r>
          </a:p>
          <a:p>
            <a:pPr defTabSz="342900">
              <a:lnSpc>
                <a:spcPct val="120000"/>
              </a:lnSpc>
            </a:pPr>
            <a:endParaRPr lang="en-US" sz="750" b="1" dirty="0">
              <a:solidFill>
                <a:srgbClr val="EC7723"/>
              </a:solidFill>
              <a:latin typeface="Verdana"/>
              <a:cs typeface="Verdana"/>
            </a:endParaRPr>
          </a:p>
          <a:p>
            <a:pPr defTabSz="342900">
              <a:lnSpc>
                <a:spcPct val="120000"/>
              </a:lnSpc>
            </a:pPr>
            <a:endParaRPr lang="en-US" sz="1200" dirty="0">
              <a:solidFill>
                <a:srgbClr val="12215E"/>
              </a:solidFill>
              <a:latin typeface="Verdana"/>
              <a:cs typeface="Verdana"/>
            </a:endParaRPr>
          </a:p>
        </p:txBody>
      </p:sp>
      <p:sp>
        <p:nvSpPr>
          <p:cNvPr id="2" name="Rectangle 1">
            <a:extLst>
              <a:ext uri="{FF2B5EF4-FFF2-40B4-BE49-F238E27FC236}">
                <a16:creationId xmlns:a16="http://schemas.microsoft.com/office/drawing/2014/main" id="{55AB4D25-66C5-1BA6-FB72-004F092F2606}"/>
              </a:ext>
            </a:extLst>
          </p:cNvPr>
          <p:cNvSpPr/>
          <p:nvPr/>
        </p:nvSpPr>
        <p:spPr>
          <a:xfrm>
            <a:off x="464207" y="2119168"/>
            <a:ext cx="1471474" cy="1091954"/>
          </a:xfrm>
          <a:prstGeom prst="rect">
            <a:avLst/>
          </a:prstGeom>
          <a:gradFill flip="none" rotWithShape="1">
            <a:gsLst>
              <a:gs pos="0">
                <a:srgbClr val="61D2F0">
                  <a:shade val="30000"/>
                  <a:satMod val="115000"/>
                </a:srgbClr>
              </a:gs>
              <a:gs pos="50000">
                <a:srgbClr val="61D2F0">
                  <a:shade val="67500"/>
                  <a:satMod val="115000"/>
                </a:srgbClr>
              </a:gs>
              <a:gs pos="100000">
                <a:srgbClr val="61D2F0">
                  <a:shade val="100000"/>
                  <a:satMod val="115000"/>
                </a:srgbClr>
              </a:gs>
            </a:gsLst>
            <a:path path="circle">
              <a:fillToRect l="100000" b="100000"/>
            </a:path>
            <a:tileRect t="-100000" r="-10000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b="1" dirty="0">
                <a:solidFill>
                  <a:prstClr val="white"/>
                </a:solidFill>
                <a:latin typeface="Calibri"/>
              </a:rPr>
              <a:t>Identify the Intangible Assets and the Purpose of the Valuation</a:t>
            </a:r>
            <a:endParaRPr lang="en-GB" sz="1350" b="1" dirty="0">
              <a:solidFill>
                <a:prstClr val="white"/>
              </a:solidFill>
              <a:latin typeface="Calibri"/>
            </a:endParaRPr>
          </a:p>
        </p:txBody>
      </p:sp>
      <p:sp>
        <p:nvSpPr>
          <p:cNvPr id="6" name="Rectangle 5">
            <a:extLst>
              <a:ext uri="{FF2B5EF4-FFF2-40B4-BE49-F238E27FC236}">
                <a16:creationId xmlns:a16="http://schemas.microsoft.com/office/drawing/2014/main" id="{88947EF2-E3A2-097A-7965-B60E87AEF0A4}"/>
              </a:ext>
            </a:extLst>
          </p:cNvPr>
          <p:cNvSpPr/>
          <p:nvPr/>
        </p:nvSpPr>
        <p:spPr>
          <a:xfrm>
            <a:off x="2686098" y="2119168"/>
            <a:ext cx="1471474" cy="1091954"/>
          </a:xfrm>
          <a:prstGeom prst="rect">
            <a:avLst/>
          </a:prstGeom>
          <a:gradFill flip="none" rotWithShape="1">
            <a:gsLst>
              <a:gs pos="0">
                <a:srgbClr val="61D2F0">
                  <a:shade val="30000"/>
                  <a:satMod val="115000"/>
                </a:srgbClr>
              </a:gs>
              <a:gs pos="50000">
                <a:srgbClr val="61D2F0">
                  <a:shade val="67500"/>
                  <a:satMod val="115000"/>
                </a:srgbClr>
              </a:gs>
              <a:gs pos="100000">
                <a:srgbClr val="61D2F0">
                  <a:shade val="100000"/>
                  <a:satMod val="115000"/>
                </a:srgbClr>
              </a:gs>
            </a:gsLst>
            <a:path path="circle">
              <a:fillToRect l="100000" b="100000"/>
            </a:path>
            <a:tileRect t="-100000" r="-10000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b="1" dirty="0">
                <a:solidFill>
                  <a:prstClr val="white"/>
                </a:solidFill>
                <a:latin typeface="Calibri"/>
              </a:rPr>
              <a:t>Select and Appropriate Bases of Value</a:t>
            </a:r>
            <a:endParaRPr lang="en-GB" sz="1350" b="1" dirty="0">
              <a:solidFill>
                <a:prstClr val="white"/>
              </a:solidFill>
              <a:latin typeface="Calibri"/>
            </a:endParaRPr>
          </a:p>
        </p:txBody>
      </p:sp>
      <p:sp>
        <p:nvSpPr>
          <p:cNvPr id="7" name="Rectangle 6">
            <a:extLst>
              <a:ext uri="{FF2B5EF4-FFF2-40B4-BE49-F238E27FC236}">
                <a16:creationId xmlns:a16="http://schemas.microsoft.com/office/drawing/2014/main" id="{546DF305-196A-BDDA-9672-D3B2E4520192}"/>
              </a:ext>
            </a:extLst>
          </p:cNvPr>
          <p:cNvSpPr/>
          <p:nvPr/>
        </p:nvSpPr>
        <p:spPr>
          <a:xfrm>
            <a:off x="4907990" y="2119168"/>
            <a:ext cx="1471474" cy="1091954"/>
          </a:xfrm>
          <a:prstGeom prst="rect">
            <a:avLst/>
          </a:prstGeom>
          <a:gradFill flip="none" rotWithShape="1">
            <a:gsLst>
              <a:gs pos="0">
                <a:srgbClr val="61D2F0">
                  <a:shade val="30000"/>
                  <a:satMod val="115000"/>
                </a:srgbClr>
              </a:gs>
              <a:gs pos="50000">
                <a:srgbClr val="61D2F0">
                  <a:shade val="67500"/>
                  <a:satMod val="115000"/>
                </a:srgbClr>
              </a:gs>
              <a:gs pos="100000">
                <a:srgbClr val="61D2F0">
                  <a:shade val="100000"/>
                  <a:satMod val="115000"/>
                </a:srgbClr>
              </a:gs>
            </a:gsLst>
            <a:path path="circle">
              <a:fillToRect l="100000" b="100000"/>
            </a:path>
            <a:tileRect t="-100000" r="-10000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b="1" dirty="0">
                <a:solidFill>
                  <a:prstClr val="white"/>
                </a:solidFill>
                <a:latin typeface="Calibri"/>
              </a:rPr>
              <a:t>Select Appropriate Valuation Approach and Method</a:t>
            </a:r>
          </a:p>
        </p:txBody>
      </p:sp>
      <p:sp>
        <p:nvSpPr>
          <p:cNvPr id="8" name="Rectangle 7">
            <a:extLst>
              <a:ext uri="{FF2B5EF4-FFF2-40B4-BE49-F238E27FC236}">
                <a16:creationId xmlns:a16="http://schemas.microsoft.com/office/drawing/2014/main" id="{DEC483AC-B7C5-B5AB-C046-C0CD41D8236B}"/>
              </a:ext>
            </a:extLst>
          </p:cNvPr>
          <p:cNvSpPr/>
          <p:nvPr/>
        </p:nvSpPr>
        <p:spPr>
          <a:xfrm>
            <a:off x="7129882" y="2119168"/>
            <a:ext cx="1471474" cy="1091954"/>
          </a:xfrm>
          <a:prstGeom prst="rect">
            <a:avLst/>
          </a:prstGeom>
          <a:gradFill flip="none" rotWithShape="1">
            <a:gsLst>
              <a:gs pos="0">
                <a:srgbClr val="61D2F0">
                  <a:shade val="30000"/>
                  <a:satMod val="115000"/>
                </a:srgbClr>
              </a:gs>
              <a:gs pos="50000">
                <a:srgbClr val="61D2F0">
                  <a:shade val="67500"/>
                  <a:satMod val="115000"/>
                </a:srgbClr>
              </a:gs>
              <a:gs pos="100000">
                <a:srgbClr val="61D2F0">
                  <a:shade val="100000"/>
                  <a:satMod val="115000"/>
                </a:srgbClr>
              </a:gs>
            </a:gsLst>
            <a:path path="circle">
              <a:fillToRect l="100000" b="100000"/>
            </a:path>
            <a:tileRect t="-100000" r="-10000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b="1" dirty="0">
                <a:solidFill>
                  <a:prstClr val="white"/>
                </a:solidFill>
                <a:latin typeface="Calibri"/>
              </a:rPr>
              <a:t>Valuation Analysis and Reporting</a:t>
            </a:r>
          </a:p>
        </p:txBody>
      </p:sp>
      <p:sp>
        <p:nvSpPr>
          <p:cNvPr id="10" name="TextBox 9">
            <a:extLst>
              <a:ext uri="{FF2B5EF4-FFF2-40B4-BE49-F238E27FC236}">
                <a16:creationId xmlns:a16="http://schemas.microsoft.com/office/drawing/2014/main" id="{20306075-191D-C84B-C740-DCE6BC71CB75}"/>
              </a:ext>
            </a:extLst>
          </p:cNvPr>
          <p:cNvSpPr txBox="1"/>
          <p:nvPr/>
        </p:nvSpPr>
        <p:spPr>
          <a:xfrm>
            <a:off x="7109716" y="3310456"/>
            <a:ext cx="1965482" cy="1384995"/>
          </a:xfrm>
          <a:prstGeom prst="rect">
            <a:avLst/>
          </a:prstGeom>
          <a:noFill/>
        </p:spPr>
        <p:txBody>
          <a:bodyPr wrap="square">
            <a:spAutoFit/>
          </a:bodyPr>
          <a:lstStyle/>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Data collection</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Data analysis</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Risk assessment</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Valuation Calculations</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Draft reports</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Client reviews</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Final reporting</a:t>
            </a:r>
          </a:p>
          <a:p>
            <a:pPr marL="214313" indent="-214313" defTabSz="342900">
              <a:buFont typeface="Arial" panose="020B0604020202020204" pitchFamily="34" charset="0"/>
              <a:buChar char="•"/>
            </a:pPr>
            <a:r>
              <a:rPr lang="en-US" sz="1050" dirty="0">
                <a:solidFill>
                  <a:srgbClr val="12215E"/>
                </a:solidFill>
                <a:latin typeface="Verdana" panose="020B0604030504040204" pitchFamily="34" charset="0"/>
                <a:ea typeface="Verdana" panose="020B0604030504040204" pitchFamily="34" charset="0"/>
              </a:rPr>
              <a:t>Valuation sign-off</a:t>
            </a:r>
          </a:p>
        </p:txBody>
      </p:sp>
      <p:sp>
        <p:nvSpPr>
          <p:cNvPr id="12" name="TextBox 11">
            <a:extLst>
              <a:ext uri="{FF2B5EF4-FFF2-40B4-BE49-F238E27FC236}">
                <a16:creationId xmlns:a16="http://schemas.microsoft.com/office/drawing/2014/main" id="{9FE7B726-D41A-99C0-B537-2AC1A1145504}"/>
              </a:ext>
            </a:extLst>
          </p:cNvPr>
          <p:cNvSpPr txBox="1"/>
          <p:nvPr/>
        </p:nvSpPr>
        <p:spPr>
          <a:xfrm>
            <a:off x="4748718" y="3297139"/>
            <a:ext cx="2189183" cy="2354491"/>
          </a:xfrm>
          <a:prstGeom prst="rect">
            <a:avLst/>
          </a:prstGeom>
          <a:noFill/>
        </p:spPr>
        <p:txBody>
          <a:bodyPr wrap="square">
            <a:spAutoFit/>
          </a:bodyPr>
          <a:lstStyle/>
          <a:p>
            <a:pPr defTabSz="342900"/>
            <a:r>
              <a:rPr lang="en-US" sz="1050" b="1" dirty="0">
                <a:solidFill>
                  <a:srgbClr val="12215E"/>
                </a:solidFill>
                <a:latin typeface="Verdana" panose="020B0604030504040204" pitchFamily="34" charset="0"/>
                <a:ea typeface="Verdana" panose="020B0604030504040204" pitchFamily="34" charset="0"/>
              </a:rPr>
              <a:t>IVS 103</a:t>
            </a:r>
          </a:p>
          <a:p>
            <a:pPr defTabSz="342900"/>
            <a:r>
              <a:rPr lang="en-US" sz="1050" b="1" dirty="0">
                <a:solidFill>
                  <a:srgbClr val="12215E"/>
                </a:solidFill>
                <a:latin typeface="Verdana" panose="020B0604030504040204" pitchFamily="34" charset="0"/>
                <a:ea typeface="Verdana" panose="020B0604030504040204" pitchFamily="34" charset="0"/>
              </a:rPr>
              <a:t>Valuation Approaches</a:t>
            </a:r>
          </a:p>
          <a:p>
            <a:pPr defTabSz="342900"/>
            <a:r>
              <a:rPr lang="en-US" sz="1050" b="1" dirty="0">
                <a:solidFill>
                  <a:srgbClr val="12215E"/>
                </a:solidFill>
                <a:latin typeface="Verdana" panose="020B0604030504040204" pitchFamily="34" charset="0"/>
                <a:ea typeface="Verdana" panose="020B0604030504040204" pitchFamily="34" charset="0"/>
              </a:rPr>
              <a:t>-Income Approach​</a:t>
            </a:r>
          </a:p>
          <a:p>
            <a:pPr defTabSz="342900"/>
            <a:r>
              <a:rPr lang="en-US" sz="1050" dirty="0">
                <a:solidFill>
                  <a:srgbClr val="12215E"/>
                </a:solidFill>
                <a:latin typeface="Verdana" panose="020B0604030504040204" pitchFamily="34" charset="0"/>
                <a:ea typeface="Verdana" panose="020B0604030504040204" pitchFamily="34" charset="0"/>
              </a:rPr>
              <a:t>Future income streams derived from the IP, discounted to present value.</a:t>
            </a:r>
          </a:p>
          <a:p>
            <a:pPr defTabSz="342900"/>
            <a:r>
              <a:rPr lang="en-US" sz="1050" b="1" dirty="0">
                <a:solidFill>
                  <a:srgbClr val="12215E"/>
                </a:solidFill>
                <a:latin typeface="Verdana" panose="020B0604030504040204" pitchFamily="34" charset="0"/>
                <a:ea typeface="Verdana" panose="020B0604030504040204" pitchFamily="34" charset="0"/>
              </a:rPr>
              <a:t>-Market Approach​</a:t>
            </a:r>
          </a:p>
          <a:p>
            <a:pPr defTabSz="342900"/>
            <a:r>
              <a:rPr lang="en-US" sz="1050" dirty="0">
                <a:solidFill>
                  <a:srgbClr val="12215E"/>
                </a:solidFill>
                <a:latin typeface="Verdana" panose="020B0604030504040204" pitchFamily="34" charset="0"/>
                <a:ea typeface="Verdana" panose="020B0604030504040204" pitchFamily="34" charset="0"/>
              </a:rPr>
              <a:t>Uses comparable market transactions to establish value.</a:t>
            </a:r>
          </a:p>
          <a:p>
            <a:pPr defTabSz="342900"/>
            <a:r>
              <a:rPr lang="en-US" sz="1050" b="1" dirty="0">
                <a:solidFill>
                  <a:srgbClr val="12215E"/>
                </a:solidFill>
                <a:latin typeface="Verdana" panose="020B0604030504040204" pitchFamily="34" charset="0"/>
                <a:ea typeface="Verdana" panose="020B0604030504040204" pitchFamily="34" charset="0"/>
              </a:rPr>
              <a:t>-Cost Approach​​</a:t>
            </a:r>
          </a:p>
          <a:p>
            <a:pPr defTabSz="342900"/>
            <a:r>
              <a:rPr lang="en-US" sz="1050" dirty="0">
                <a:solidFill>
                  <a:srgbClr val="12215E"/>
                </a:solidFill>
                <a:latin typeface="Verdana" panose="020B0604030504040204" pitchFamily="34" charset="0"/>
                <a:ea typeface="Verdana" panose="020B0604030504040204" pitchFamily="34" charset="0"/>
              </a:rPr>
              <a:t>Calculates the cost to recreate or replace the IP asset.</a:t>
            </a:r>
          </a:p>
        </p:txBody>
      </p:sp>
      <p:sp>
        <p:nvSpPr>
          <p:cNvPr id="14" name="TextBox 13">
            <a:extLst>
              <a:ext uri="{FF2B5EF4-FFF2-40B4-BE49-F238E27FC236}">
                <a16:creationId xmlns:a16="http://schemas.microsoft.com/office/drawing/2014/main" id="{28AAAD4D-AD22-57EF-21ED-B67FF10BB239}"/>
              </a:ext>
            </a:extLst>
          </p:cNvPr>
          <p:cNvSpPr txBox="1"/>
          <p:nvPr/>
        </p:nvSpPr>
        <p:spPr>
          <a:xfrm>
            <a:off x="2430263" y="3313424"/>
            <a:ext cx="2077375" cy="2516073"/>
          </a:xfrm>
          <a:prstGeom prst="rect">
            <a:avLst/>
          </a:prstGeom>
          <a:noFill/>
        </p:spPr>
        <p:txBody>
          <a:bodyPr wrap="square">
            <a:spAutoFit/>
          </a:bodyPr>
          <a:lstStyle/>
          <a:p>
            <a:pPr defTabSz="342900"/>
            <a:r>
              <a:rPr lang="en-US" sz="1050" b="1" dirty="0">
                <a:solidFill>
                  <a:srgbClr val="12215E"/>
                </a:solidFill>
                <a:latin typeface="Verdana" panose="020B0604030504040204" pitchFamily="34" charset="0"/>
                <a:ea typeface="Verdana" panose="020B0604030504040204" pitchFamily="34" charset="0"/>
              </a:rPr>
              <a:t>IVS 102</a:t>
            </a:r>
          </a:p>
          <a:p>
            <a:pPr defTabSz="342900"/>
            <a:r>
              <a:rPr lang="en-US" sz="1050" b="1" dirty="0">
                <a:solidFill>
                  <a:srgbClr val="12215E"/>
                </a:solidFill>
                <a:latin typeface="Verdana" panose="020B0604030504040204" pitchFamily="34" charset="0"/>
                <a:ea typeface="Verdana" panose="020B0604030504040204" pitchFamily="34" charset="0"/>
              </a:rPr>
              <a:t>Bases of Value</a:t>
            </a:r>
          </a:p>
          <a:p>
            <a:pPr defTabSz="342900"/>
            <a:r>
              <a:rPr lang="en-US" sz="1050" i="1" dirty="0">
                <a:solidFill>
                  <a:srgbClr val="12215E"/>
                </a:solidFill>
                <a:latin typeface="Verdana" panose="020B0604030504040204" pitchFamily="34" charset="0"/>
                <a:ea typeface="Verdana" panose="020B0604030504040204" pitchFamily="34" charset="0"/>
              </a:rPr>
              <a:t>When valuing intangible assets, the value must select an appropriate basis(es) of value.</a:t>
            </a:r>
          </a:p>
          <a:p>
            <a:pPr defTabSz="342900"/>
            <a:r>
              <a:rPr lang="en-US" sz="1050" i="1" dirty="0">
                <a:solidFill>
                  <a:srgbClr val="12215E"/>
                </a:solidFill>
                <a:latin typeface="Verdana" panose="020B0604030504040204" pitchFamily="34" charset="0"/>
                <a:ea typeface="Verdana" panose="020B0604030504040204" pitchFamily="34" charset="0"/>
              </a:rPr>
              <a:t>e.g. Market Value, Equitable Value, Investment Value (or Worth), Synergistic Value, Liquidation Value, Fair Value (under IFRS), Fair Market Value (OECD and U.S. IRS definitions), and Forced Sale Value​​.</a:t>
            </a:r>
          </a:p>
        </p:txBody>
      </p:sp>
      <p:sp>
        <p:nvSpPr>
          <p:cNvPr id="16" name="TextBox 15">
            <a:extLst>
              <a:ext uri="{FF2B5EF4-FFF2-40B4-BE49-F238E27FC236}">
                <a16:creationId xmlns:a16="http://schemas.microsoft.com/office/drawing/2014/main" id="{819E6A20-4C34-898F-C410-CA4203936D42}"/>
              </a:ext>
            </a:extLst>
          </p:cNvPr>
          <p:cNvSpPr txBox="1"/>
          <p:nvPr/>
        </p:nvSpPr>
        <p:spPr>
          <a:xfrm>
            <a:off x="388399" y="3310455"/>
            <a:ext cx="1758240" cy="1546577"/>
          </a:xfrm>
          <a:prstGeom prst="rect">
            <a:avLst/>
          </a:prstGeom>
          <a:noFill/>
        </p:spPr>
        <p:txBody>
          <a:bodyPr wrap="square">
            <a:spAutoFit/>
          </a:bodyPr>
          <a:lstStyle/>
          <a:p>
            <a:pPr defTabSz="342900"/>
            <a:r>
              <a:rPr lang="en-US" sz="1050" b="1" dirty="0">
                <a:solidFill>
                  <a:srgbClr val="12215E"/>
                </a:solidFill>
                <a:latin typeface="Verdana" panose="020B0604030504040204" pitchFamily="34" charset="0"/>
                <a:ea typeface="Verdana" panose="020B0604030504040204" pitchFamily="34" charset="0"/>
              </a:rPr>
              <a:t>IVS 210</a:t>
            </a:r>
          </a:p>
          <a:p>
            <a:pPr defTabSz="342900"/>
            <a:r>
              <a:rPr lang="en-US" sz="1050" b="1" dirty="0">
                <a:solidFill>
                  <a:srgbClr val="12215E"/>
                </a:solidFill>
                <a:latin typeface="Verdana" panose="020B0604030504040204" pitchFamily="34" charset="0"/>
                <a:ea typeface="Verdana" panose="020B0604030504040204" pitchFamily="34" charset="0"/>
              </a:rPr>
              <a:t>Intangible Assets</a:t>
            </a:r>
          </a:p>
          <a:p>
            <a:pPr defTabSz="342900"/>
            <a:r>
              <a:rPr lang="en-US" sz="1050" i="1" dirty="0">
                <a:solidFill>
                  <a:srgbClr val="12215E"/>
                </a:solidFill>
                <a:latin typeface="Verdana" panose="020B0604030504040204" pitchFamily="34" charset="0"/>
                <a:ea typeface="Verdana" panose="020B0604030504040204" pitchFamily="34" charset="0"/>
              </a:rPr>
              <a:t>20.06 – When valuing intangible assets, the valuer must understand what needs to be valued and the intended use of the valuation.</a:t>
            </a:r>
            <a:endParaRPr lang="en-GB" sz="1050" i="1" dirty="0">
              <a:solidFill>
                <a:srgbClr val="12215E"/>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2B18636B-E7A6-6099-7AEC-469E6B23459E}"/>
              </a:ext>
            </a:extLst>
          </p:cNvPr>
          <p:cNvSpPr>
            <a:spLocks noGrp="1"/>
          </p:cNvSpPr>
          <p:nvPr>
            <p:ph type="sldNum" sz="quarter" idx="12"/>
          </p:nvPr>
        </p:nvSpPr>
        <p:spPr>
          <a:xfrm>
            <a:off x="8015287" y="5588796"/>
            <a:ext cx="671513" cy="309562"/>
          </a:xfrm>
          <a:prstGeom prst="rect">
            <a:avLst/>
          </a:prstGeom>
        </p:spPr>
        <p:txBody>
          <a:bodyPr/>
          <a:lstStyle/>
          <a:p>
            <a:pPr defTabSz="342900"/>
            <a:fld id="{34344900-2123-1640-AEAC-BD678B48EF2A}" type="slidenum">
              <a:rPr lang="en-US">
                <a:solidFill>
                  <a:prstClr val="black"/>
                </a:solidFill>
                <a:latin typeface="Calibri"/>
              </a:rPr>
              <a:pPr defTabSz="342900"/>
              <a:t>9</a:t>
            </a:fld>
            <a:endParaRPr lang="en-US" dirty="0">
              <a:solidFill>
                <a:prstClr val="black"/>
              </a:solidFill>
              <a:latin typeface="Calibri"/>
            </a:endParaRPr>
          </a:p>
        </p:txBody>
      </p:sp>
    </p:spTree>
    <p:extLst>
      <p:ext uri="{BB962C8B-B14F-4D97-AF65-F5344CB8AC3E}">
        <p14:creationId xmlns:p14="http://schemas.microsoft.com/office/powerpoint/2010/main" val="1890378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blank</Template>
  <TotalTime>0</TotalTime>
  <Words>2118</Words>
  <Application>Microsoft Office PowerPoint</Application>
  <PresentationFormat>On-screen Show (4:3)</PresentationFormat>
  <Paragraphs>253</Paragraphs>
  <Slides>18</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Aptos</vt:lpstr>
      <vt:lpstr>Arial</vt:lpstr>
      <vt:lpstr>Calibri</vt:lpstr>
      <vt:lpstr>Museo 500</vt:lpstr>
      <vt:lpstr>Verdana</vt:lpstr>
      <vt:lpstr>Office Theme</vt:lpstr>
      <vt:lpstr>1_Office Theme</vt:lpstr>
      <vt:lpstr>PowerPoint Presentation</vt:lpstr>
      <vt:lpstr>PowerPoint Presentation</vt:lpstr>
      <vt:lpstr>Oliver Pooley Partner, UK &amp; European Patent Attorney</vt:lpstr>
      <vt:lpstr>Marcos Kauffman IP Valuations Consultant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Conclusion &amp; Q&amp;A</vt:lpstr>
      <vt:lpstr>6- Conclusion &amp;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Jodie Collyer</dc:creator>
  <cp:lastModifiedBy>Kirsty McGregor</cp:lastModifiedBy>
  <cp:revision>7</cp:revision>
  <dcterms:created xsi:type="dcterms:W3CDTF">2025-09-11T13:27:49Z</dcterms:created>
  <dcterms:modified xsi:type="dcterms:W3CDTF">2025-09-24T05:29:22Z</dcterms:modified>
</cp:coreProperties>
</file>