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3.xml" ContentType="application/vnd.openxmlformats-officedocument.themeOverr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Lst>
  <p:notesMasterIdLst>
    <p:notesMasterId r:id="rId33"/>
  </p:notesMasterIdLst>
  <p:sldIdLst>
    <p:sldId id="2147469773" r:id="rId6"/>
    <p:sldId id="2147469558" r:id="rId7"/>
    <p:sldId id="274" r:id="rId8"/>
    <p:sldId id="2147469892" r:id="rId9"/>
    <p:sldId id="2147469562" r:id="rId10"/>
    <p:sldId id="2147469878" r:id="rId11"/>
    <p:sldId id="2147469902" r:id="rId12"/>
    <p:sldId id="2147469941" r:id="rId13"/>
    <p:sldId id="2147469942" r:id="rId14"/>
    <p:sldId id="2147469957" r:id="rId15"/>
    <p:sldId id="2147469903" r:id="rId16"/>
    <p:sldId id="2147469868" r:id="rId17"/>
    <p:sldId id="2147469943" r:id="rId18"/>
    <p:sldId id="2147469944" r:id="rId19"/>
    <p:sldId id="2147469869" r:id="rId20"/>
    <p:sldId id="2147469945" r:id="rId21"/>
    <p:sldId id="2147469953" r:id="rId22"/>
    <p:sldId id="2147469877" r:id="rId23"/>
    <p:sldId id="838839798" r:id="rId24"/>
    <p:sldId id="838839803" r:id="rId25"/>
    <p:sldId id="838839804" r:id="rId26"/>
    <p:sldId id="2147469880" r:id="rId27"/>
    <p:sldId id="2147469954" r:id="rId28"/>
    <p:sldId id="2147469955" r:id="rId29"/>
    <p:sldId id="2147469956" r:id="rId30"/>
    <p:sldId id="2147469884" r:id="rId31"/>
    <p:sldId id="8388403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656D05-6A3F-88F6-8F75-32938A2BF7BE}" name="Nikolas Pollinger - Innovate UK UKRI" initials="NPIUU" userId="S::Nikolas.Pollinger@iuk.ukri.org::77557583-cae7-4308-9f5e-48f167e0716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C04D"/>
    <a:srgbClr val="F3F3F3"/>
    <a:srgbClr val="C8C7E2"/>
    <a:srgbClr val="ECECEC"/>
    <a:srgbClr val="BE2BBB"/>
    <a:srgbClr val="8A1A9B"/>
    <a:srgbClr val="E6E6E6"/>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26084D-CF83-37E0-0FBF-DAABDA5F5A0A}" v="8" dt="2025-09-18T09:12:18.2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31" autoAdjust="0"/>
  </p:normalViewPr>
  <p:slideViewPr>
    <p:cSldViewPr snapToGrid="0">
      <p:cViewPr varScale="1">
        <p:scale>
          <a:sx n="76" d="100"/>
          <a:sy n="76" d="100"/>
        </p:scale>
        <p:origin x="91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arc.Rambaud\OneDrive%20-%20Business%20West\2022-2025\Secondment_LeadServiceDesign\Sept%20OCt%202024-Working%20documents\ecosystem%20Mapping\Collated.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Marc.Rambaud\OneDrive%20-%20Business%20West\2022-2025\Secondment_LeadServiceDesign\Sept%20OCt%202024-Working%20documents\ecosystem%20Mapping\Collat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593-4509-A799-70EC27C3113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593-4509-A799-70EC27C3113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593-4509-A799-70EC27C31134}"/>
              </c:ext>
            </c:extLst>
          </c:dPt>
          <c:dLbls>
            <c:delete val="1"/>
          </c:dLbls>
          <c:cat>
            <c:strRef>
              <c:f>Sheet1!$A$2:$A$4</c:f>
              <c:strCache>
                <c:ptCount val="3"/>
                <c:pt idx="0">
                  <c:v>Innovation &amp; commercial strategy</c:v>
                </c:pt>
                <c:pt idx="1">
                  <c:v>Funding &amp; finance strategy</c:v>
                </c:pt>
                <c:pt idx="2">
                  <c:v>International markets &amp; partnerships strategy</c:v>
                </c:pt>
              </c:strCache>
            </c:strRef>
          </c:cat>
          <c:val>
            <c:numRef>
              <c:f>Sheet1!$B$2:$B$4</c:f>
              <c:numCache>
                <c:formatCode>General</c:formatCode>
                <c:ptCount val="3"/>
                <c:pt idx="0">
                  <c:v>33</c:v>
                </c:pt>
                <c:pt idx="1">
                  <c:v>33</c:v>
                </c:pt>
                <c:pt idx="2">
                  <c:v>33</c:v>
                </c:pt>
              </c:numCache>
            </c:numRef>
          </c:val>
          <c:extLst>
            <c:ext xmlns:c16="http://schemas.microsoft.com/office/drawing/2014/chart" uri="{C3380CC4-5D6E-409C-BE32-E72D297353CC}">
              <c16:uniqueId val="{00000006-4593-4509-A799-70EC27C31134}"/>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70795677864899"/>
          <c:y val="9.3526957120199886E-2"/>
          <c:w val="0.67258464033534882"/>
          <c:h val="0.81294608575960026"/>
        </c:manualLayout>
      </c:layout>
      <c:doughnutChart>
        <c:varyColors val="1"/>
        <c:ser>
          <c:idx val="0"/>
          <c:order val="0"/>
          <c:tx>
            <c:strRef>
              <c:f>Sheet1!$B$1</c:f>
              <c:strCache>
                <c:ptCount val="1"/>
                <c:pt idx="0">
                  <c:v>Sales</c:v>
                </c:pt>
              </c:strCache>
            </c:strRef>
          </c:tx>
          <c:spPr>
            <a:ln>
              <a:noFill/>
            </a:ln>
          </c:spPr>
          <c:dPt>
            <c:idx val="0"/>
            <c:bubble3D val="0"/>
            <c:spPr>
              <a:solidFill>
                <a:srgbClr val="932190"/>
              </a:solidFill>
              <a:ln w="19050">
                <a:noFill/>
              </a:ln>
              <a:effectLst/>
            </c:spPr>
            <c:extLst>
              <c:ext xmlns:c16="http://schemas.microsoft.com/office/drawing/2014/chart" uri="{C3380CC4-5D6E-409C-BE32-E72D297353CC}">
                <c16:uniqueId val="{00000001-D013-4CEE-9027-A4F5D44A6ADC}"/>
              </c:ext>
            </c:extLst>
          </c:dPt>
          <c:dPt>
            <c:idx val="1"/>
            <c:bubble3D val="0"/>
            <c:spPr>
              <a:solidFill>
                <a:srgbClr val="671765"/>
              </a:solidFill>
              <a:ln w="19050">
                <a:noFill/>
              </a:ln>
              <a:effectLst/>
            </c:spPr>
            <c:extLst>
              <c:ext xmlns:c16="http://schemas.microsoft.com/office/drawing/2014/chart" uri="{C3380CC4-5D6E-409C-BE32-E72D297353CC}">
                <c16:uniqueId val="{00000003-D013-4CEE-9027-A4F5D44A6ADC}"/>
              </c:ext>
            </c:extLst>
          </c:dPt>
          <c:dPt>
            <c:idx val="2"/>
            <c:bubble3D val="0"/>
            <c:spPr>
              <a:noFill/>
              <a:ln w="19050">
                <a:noFill/>
              </a:ln>
              <a:effectLst/>
            </c:spPr>
            <c:extLst>
              <c:ext xmlns:c16="http://schemas.microsoft.com/office/drawing/2014/chart" uri="{C3380CC4-5D6E-409C-BE32-E72D297353CC}">
                <c16:uniqueId val="{00000005-D013-4CEE-9027-A4F5D44A6ADC}"/>
              </c:ext>
            </c:extLst>
          </c:dPt>
          <c:dPt>
            <c:idx val="3"/>
            <c:bubble3D val="0"/>
            <c:spPr>
              <a:noFill/>
              <a:ln w="19050">
                <a:noFill/>
              </a:ln>
              <a:effectLst/>
            </c:spPr>
            <c:extLst>
              <c:ext xmlns:c16="http://schemas.microsoft.com/office/drawing/2014/chart" uri="{C3380CC4-5D6E-409C-BE32-E72D297353CC}">
                <c16:uniqueId val="{00000007-D013-4CEE-9027-A4F5D44A6ADC}"/>
              </c:ext>
            </c:extLst>
          </c:dPt>
          <c:dPt>
            <c:idx val="4"/>
            <c:bubble3D val="0"/>
            <c:spPr>
              <a:solidFill>
                <a:srgbClr val="BE2BBB"/>
              </a:solidFill>
              <a:ln w="19050">
                <a:noFill/>
              </a:ln>
              <a:effectLst/>
            </c:spPr>
            <c:extLst>
              <c:ext xmlns:c16="http://schemas.microsoft.com/office/drawing/2014/chart" uri="{C3380CC4-5D6E-409C-BE32-E72D297353CC}">
                <c16:uniqueId val="{00000009-D013-4CEE-9027-A4F5D44A6ADC}"/>
              </c:ext>
            </c:extLst>
          </c:dPt>
          <c:cat>
            <c:strRef>
              <c:f>Sheet1!$A$2:$A$6</c:f>
              <c:strCache>
                <c:ptCount val="5"/>
                <c:pt idx="0">
                  <c:v>1st Qtr</c:v>
                </c:pt>
                <c:pt idx="1">
                  <c:v>2nd Qtr</c:v>
                </c:pt>
                <c:pt idx="2">
                  <c:v>3rd Qtr</c:v>
                </c:pt>
                <c:pt idx="3">
                  <c:v>4th Qtr</c:v>
                </c:pt>
                <c:pt idx="4">
                  <c:v>5</c:v>
                </c:pt>
              </c:strCache>
            </c:strRef>
          </c:cat>
          <c:val>
            <c:numRef>
              <c:f>Sheet1!$B$2:$B$6</c:f>
              <c:numCache>
                <c:formatCode>General</c:formatCode>
                <c:ptCount val="5"/>
                <c:pt idx="0">
                  <c:v>11.11</c:v>
                </c:pt>
                <c:pt idx="1">
                  <c:v>11.11</c:v>
                </c:pt>
                <c:pt idx="2">
                  <c:v>20</c:v>
                </c:pt>
                <c:pt idx="3">
                  <c:v>20</c:v>
                </c:pt>
                <c:pt idx="4">
                  <c:v>11.11</c:v>
                </c:pt>
              </c:numCache>
            </c:numRef>
          </c:val>
          <c:extLst>
            <c:ext xmlns:c16="http://schemas.microsoft.com/office/drawing/2014/chart" uri="{C3380CC4-5D6E-409C-BE32-E72D297353CC}">
              <c16:uniqueId val="{0000000A-D013-4CEE-9027-A4F5D44A6ADC}"/>
            </c:ext>
          </c:extLst>
        </c:ser>
        <c:dLbls>
          <c:showLegendKey val="0"/>
          <c:showVal val="0"/>
          <c:showCatName val="0"/>
          <c:showSerName val="0"/>
          <c:showPercent val="0"/>
          <c:showBubbleSize val="0"/>
          <c:showLeaderLines val="1"/>
        </c:dLbls>
        <c:firstSliceAng val="0"/>
        <c:holeSize val="4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70795677864899"/>
          <c:y val="9.3526957120199886E-2"/>
          <c:w val="0.67258464033534882"/>
          <c:h val="0.81294608575960026"/>
        </c:manualLayout>
      </c:layout>
      <c:doughnutChart>
        <c:varyColors val="1"/>
        <c:dLbls>
          <c:showLegendKey val="0"/>
          <c:showVal val="0"/>
          <c:showCatName val="0"/>
          <c:showSerName val="0"/>
          <c:showPercent val="0"/>
          <c:showBubbleSize val="0"/>
          <c:showLeaderLines val="0"/>
        </c:dLbls>
        <c:firstSliceAng val="0"/>
        <c:holeSize val="4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70795677864899"/>
          <c:y val="9.3526957120199886E-2"/>
          <c:w val="0.67258464033534882"/>
          <c:h val="0.81294608575960026"/>
        </c:manualLayout>
      </c:layout>
      <c:doughnutChart>
        <c:varyColors val="1"/>
        <c:ser>
          <c:idx val="0"/>
          <c:order val="0"/>
          <c:tx>
            <c:strRef>
              <c:f>Sheet1!$B$1</c:f>
              <c:strCache>
                <c:ptCount val="1"/>
                <c:pt idx="0">
                  <c:v>Sales</c:v>
                </c:pt>
              </c:strCache>
            </c:strRef>
          </c:tx>
          <c:spPr>
            <a:ln>
              <a:noFill/>
            </a:ln>
          </c:spPr>
          <c:dPt>
            <c:idx val="0"/>
            <c:bubble3D val="0"/>
            <c:spPr>
              <a:solidFill>
                <a:srgbClr val="932190"/>
              </a:solidFill>
              <a:ln w="19050">
                <a:noFill/>
              </a:ln>
              <a:effectLst/>
            </c:spPr>
            <c:extLst>
              <c:ext xmlns:c16="http://schemas.microsoft.com/office/drawing/2014/chart" uri="{C3380CC4-5D6E-409C-BE32-E72D297353CC}">
                <c16:uniqueId val="{00000001-1641-4F94-9C0D-6894105913A6}"/>
              </c:ext>
            </c:extLst>
          </c:dPt>
          <c:dPt>
            <c:idx val="1"/>
            <c:bubble3D val="0"/>
            <c:spPr>
              <a:solidFill>
                <a:srgbClr val="671765"/>
              </a:solidFill>
              <a:ln w="19050">
                <a:noFill/>
              </a:ln>
              <a:effectLst/>
            </c:spPr>
            <c:extLst>
              <c:ext xmlns:c16="http://schemas.microsoft.com/office/drawing/2014/chart" uri="{C3380CC4-5D6E-409C-BE32-E72D297353CC}">
                <c16:uniqueId val="{00000003-1641-4F94-9C0D-6894105913A6}"/>
              </c:ext>
            </c:extLst>
          </c:dPt>
          <c:dPt>
            <c:idx val="2"/>
            <c:bubble3D val="0"/>
            <c:spPr>
              <a:noFill/>
              <a:ln w="19050">
                <a:noFill/>
              </a:ln>
              <a:effectLst/>
            </c:spPr>
            <c:extLst>
              <c:ext xmlns:c16="http://schemas.microsoft.com/office/drawing/2014/chart" uri="{C3380CC4-5D6E-409C-BE32-E72D297353CC}">
                <c16:uniqueId val="{00000005-1641-4F94-9C0D-6894105913A6}"/>
              </c:ext>
            </c:extLst>
          </c:dPt>
          <c:dPt>
            <c:idx val="3"/>
            <c:bubble3D val="0"/>
            <c:spPr>
              <a:noFill/>
              <a:ln w="19050">
                <a:noFill/>
              </a:ln>
              <a:effectLst/>
            </c:spPr>
            <c:extLst>
              <c:ext xmlns:c16="http://schemas.microsoft.com/office/drawing/2014/chart" uri="{C3380CC4-5D6E-409C-BE32-E72D297353CC}">
                <c16:uniqueId val="{00000007-1641-4F94-9C0D-6894105913A6}"/>
              </c:ext>
            </c:extLst>
          </c:dPt>
          <c:dPt>
            <c:idx val="4"/>
            <c:bubble3D val="0"/>
            <c:spPr>
              <a:solidFill>
                <a:srgbClr val="BE2BBB"/>
              </a:solidFill>
              <a:ln w="19050">
                <a:noFill/>
              </a:ln>
              <a:effectLst/>
            </c:spPr>
            <c:extLst>
              <c:ext xmlns:c16="http://schemas.microsoft.com/office/drawing/2014/chart" uri="{C3380CC4-5D6E-409C-BE32-E72D297353CC}">
                <c16:uniqueId val="{00000009-1641-4F94-9C0D-6894105913A6}"/>
              </c:ext>
            </c:extLst>
          </c:dPt>
          <c:cat>
            <c:strRef>
              <c:f>Sheet1!$A$2:$A$6</c:f>
              <c:strCache>
                <c:ptCount val="5"/>
                <c:pt idx="0">
                  <c:v>1st Qtr</c:v>
                </c:pt>
                <c:pt idx="1">
                  <c:v>2nd Qtr</c:v>
                </c:pt>
                <c:pt idx="2">
                  <c:v>3rd Qtr</c:v>
                </c:pt>
                <c:pt idx="3">
                  <c:v>4th Qtr</c:v>
                </c:pt>
                <c:pt idx="4">
                  <c:v>5</c:v>
                </c:pt>
              </c:strCache>
            </c:strRef>
          </c:cat>
          <c:val>
            <c:numRef>
              <c:f>Sheet1!$B$2:$B$6</c:f>
              <c:numCache>
                <c:formatCode>General</c:formatCode>
                <c:ptCount val="5"/>
                <c:pt idx="0">
                  <c:v>11.11</c:v>
                </c:pt>
                <c:pt idx="1">
                  <c:v>11.11</c:v>
                </c:pt>
                <c:pt idx="2">
                  <c:v>20</c:v>
                </c:pt>
                <c:pt idx="3">
                  <c:v>20</c:v>
                </c:pt>
                <c:pt idx="4">
                  <c:v>11.11</c:v>
                </c:pt>
              </c:numCache>
            </c:numRef>
          </c:val>
          <c:extLst>
            <c:ext xmlns:c16="http://schemas.microsoft.com/office/drawing/2014/chart" uri="{C3380CC4-5D6E-409C-BE32-E72D297353CC}">
              <c16:uniqueId val="{0000000A-1641-4F94-9C0D-6894105913A6}"/>
            </c:ext>
          </c:extLst>
        </c:ser>
        <c:dLbls>
          <c:showLegendKey val="0"/>
          <c:showVal val="0"/>
          <c:showCatName val="0"/>
          <c:showSerName val="0"/>
          <c:showPercent val="0"/>
          <c:showBubbleSize val="0"/>
          <c:showLeaderLines val="1"/>
        </c:dLbls>
        <c:firstSliceAng val="0"/>
        <c:holeSize val="4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70795677864899"/>
          <c:y val="9.3526957120199886E-2"/>
          <c:w val="0.67258464033534882"/>
          <c:h val="0.81294608575960026"/>
        </c:manualLayout>
      </c:layout>
      <c:doughnutChart>
        <c:varyColors val="1"/>
        <c:ser>
          <c:idx val="0"/>
          <c:order val="0"/>
          <c:tx>
            <c:strRef>
              <c:f>Sheet1!$B$1</c:f>
              <c:strCache>
                <c:ptCount val="1"/>
                <c:pt idx="0">
                  <c:v>Sales</c:v>
                </c:pt>
              </c:strCache>
            </c:strRef>
          </c:tx>
          <c:spPr>
            <a:ln>
              <a:noFill/>
            </a:ln>
          </c:spPr>
          <c:dPt>
            <c:idx val="0"/>
            <c:bubble3D val="0"/>
            <c:spPr>
              <a:solidFill>
                <a:srgbClr val="932190"/>
              </a:solidFill>
              <a:ln w="19050">
                <a:noFill/>
              </a:ln>
              <a:effectLst/>
            </c:spPr>
            <c:extLst>
              <c:ext xmlns:c16="http://schemas.microsoft.com/office/drawing/2014/chart" uri="{C3380CC4-5D6E-409C-BE32-E72D297353CC}">
                <c16:uniqueId val="{00000001-A235-4BF8-BABD-798CE8FA3946}"/>
              </c:ext>
            </c:extLst>
          </c:dPt>
          <c:dPt>
            <c:idx val="1"/>
            <c:bubble3D val="0"/>
            <c:spPr>
              <a:solidFill>
                <a:srgbClr val="671765"/>
              </a:solidFill>
              <a:ln w="19050">
                <a:noFill/>
              </a:ln>
              <a:effectLst/>
            </c:spPr>
            <c:extLst>
              <c:ext xmlns:c16="http://schemas.microsoft.com/office/drawing/2014/chart" uri="{C3380CC4-5D6E-409C-BE32-E72D297353CC}">
                <c16:uniqueId val="{00000003-A235-4BF8-BABD-798CE8FA3946}"/>
              </c:ext>
            </c:extLst>
          </c:dPt>
          <c:dPt>
            <c:idx val="2"/>
            <c:bubble3D val="0"/>
            <c:spPr>
              <a:noFill/>
              <a:ln w="19050">
                <a:noFill/>
              </a:ln>
              <a:effectLst/>
            </c:spPr>
            <c:extLst>
              <c:ext xmlns:c16="http://schemas.microsoft.com/office/drawing/2014/chart" uri="{C3380CC4-5D6E-409C-BE32-E72D297353CC}">
                <c16:uniqueId val="{00000005-A235-4BF8-BABD-798CE8FA3946}"/>
              </c:ext>
            </c:extLst>
          </c:dPt>
          <c:dPt>
            <c:idx val="3"/>
            <c:bubble3D val="0"/>
            <c:spPr>
              <a:noFill/>
              <a:ln w="19050">
                <a:noFill/>
              </a:ln>
              <a:effectLst/>
            </c:spPr>
            <c:extLst>
              <c:ext xmlns:c16="http://schemas.microsoft.com/office/drawing/2014/chart" uri="{C3380CC4-5D6E-409C-BE32-E72D297353CC}">
                <c16:uniqueId val="{00000007-A235-4BF8-BABD-798CE8FA3946}"/>
              </c:ext>
            </c:extLst>
          </c:dPt>
          <c:dPt>
            <c:idx val="4"/>
            <c:bubble3D val="0"/>
            <c:spPr>
              <a:solidFill>
                <a:srgbClr val="BE2BBB"/>
              </a:solidFill>
              <a:ln w="19050">
                <a:noFill/>
              </a:ln>
              <a:effectLst/>
            </c:spPr>
            <c:extLst>
              <c:ext xmlns:c16="http://schemas.microsoft.com/office/drawing/2014/chart" uri="{C3380CC4-5D6E-409C-BE32-E72D297353CC}">
                <c16:uniqueId val="{00000009-A235-4BF8-BABD-798CE8FA3946}"/>
              </c:ext>
            </c:extLst>
          </c:dPt>
          <c:cat>
            <c:strRef>
              <c:f>Sheet1!$A$2:$A$6</c:f>
              <c:strCache>
                <c:ptCount val="5"/>
                <c:pt idx="0">
                  <c:v>1st Qtr</c:v>
                </c:pt>
                <c:pt idx="1">
                  <c:v>2nd Qtr</c:v>
                </c:pt>
                <c:pt idx="2">
                  <c:v>3rd Qtr</c:v>
                </c:pt>
                <c:pt idx="3">
                  <c:v>4th Qtr</c:v>
                </c:pt>
                <c:pt idx="4">
                  <c:v>5</c:v>
                </c:pt>
              </c:strCache>
            </c:strRef>
          </c:cat>
          <c:val>
            <c:numRef>
              <c:f>Sheet1!$B$2:$B$6</c:f>
              <c:numCache>
                <c:formatCode>General</c:formatCode>
                <c:ptCount val="5"/>
                <c:pt idx="0">
                  <c:v>11.11</c:v>
                </c:pt>
                <c:pt idx="1">
                  <c:v>11.11</c:v>
                </c:pt>
                <c:pt idx="2">
                  <c:v>20</c:v>
                </c:pt>
                <c:pt idx="3">
                  <c:v>20</c:v>
                </c:pt>
                <c:pt idx="4">
                  <c:v>11.11</c:v>
                </c:pt>
              </c:numCache>
            </c:numRef>
          </c:val>
          <c:extLst>
            <c:ext xmlns:c16="http://schemas.microsoft.com/office/drawing/2014/chart" uri="{C3380CC4-5D6E-409C-BE32-E72D297353CC}">
              <c16:uniqueId val="{0000000A-A235-4BF8-BABD-798CE8FA3946}"/>
            </c:ext>
          </c:extLst>
        </c:ser>
        <c:dLbls>
          <c:showLegendKey val="0"/>
          <c:showVal val="0"/>
          <c:showCatName val="0"/>
          <c:showSerName val="0"/>
          <c:showPercent val="0"/>
          <c:showBubbleSize val="0"/>
          <c:showLeaderLines val="1"/>
        </c:dLbls>
        <c:firstSliceAng val="0"/>
        <c:holeSize val="4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65000"/>
              </a:schemeClr>
            </a:solidFill>
            <a:ln>
              <a:noFill/>
            </a:ln>
          </c:spPr>
          <c:dPt>
            <c:idx val="0"/>
            <c:bubble3D val="0"/>
            <c:explosion val="1"/>
            <c:spPr>
              <a:solidFill>
                <a:srgbClr val="84B4E0"/>
              </a:solidFill>
              <a:ln w="19050">
                <a:noFill/>
              </a:ln>
              <a:effectLst/>
            </c:spPr>
            <c:extLst>
              <c:ext xmlns:c16="http://schemas.microsoft.com/office/drawing/2014/chart" uri="{C3380CC4-5D6E-409C-BE32-E72D297353CC}">
                <c16:uniqueId val="{00000001-AB67-4B46-A2BB-380EDD3B9820}"/>
              </c:ext>
            </c:extLst>
          </c:dPt>
          <c:dPt>
            <c:idx val="1"/>
            <c:bubble3D val="0"/>
            <c:spPr>
              <a:noFill/>
              <a:ln w="19050">
                <a:noFill/>
              </a:ln>
              <a:effectLst/>
            </c:spPr>
            <c:extLst>
              <c:ext xmlns:c16="http://schemas.microsoft.com/office/drawing/2014/chart" uri="{C3380CC4-5D6E-409C-BE32-E72D297353CC}">
                <c16:uniqueId val="{00000003-AB67-4B46-A2BB-380EDD3B9820}"/>
              </c:ext>
            </c:extLst>
          </c:dPt>
          <c:dPt>
            <c:idx val="2"/>
            <c:bubble3D val="0"/>
            <c:spPr>
              <a:noFill/>
              <a:ln w="19050">
                <a:noFill/>
              </a:ln>
              <a:effectLst/>
            </c:spPr>
            <c:extLst>
              <c:ext xmlns:c16="http://schemas.microsoft.com/office/drawing/2014/chart" uri="{C3380CC4-5D6E-409C-BE32-E72D297353CC}">
                <c16:uniqueId val="{00000005-AB67-4B46-A2BB-380EDD3B9820}"/>
              </c:ext>
            </c:extLst>
          </c:dPt>
          <c:dPt>
            <c:idx val="3"/>
            <c:bubble3D val="0"/>
            <c:spPr>
              <a:solidFill>
                <a:schemeClr val="accent1">
                  <a:lumMod val="40000"/>
                  <a:lumOff val="60000"/>
                </a:schemeClr>
              </a:solidFill>
              <a:ln w="19050">
                <a:noFill/>
              </a:ln>
              <a:effectLst/>
            </c:spPr>
            <c:extLst>
              <c:ext xmlns:c16="http://schemas.microsoft.com/office/drawing/2014/chart" uri="{C3380CC4-5D6E-409C-BE32-E72D297353CC}">
                <c16:uniqueId val="{00000007-AB67-4B46-A2BB-380EDD3B9820}"/>
              </c:ext>
            </c:extLst>
          </c:dPt>
          <c:cat>
            <c:strRef>
              <c:f>Sheet1!$A$2:$A$5</c:f>
              <c:strCache>
                <c:ptCount val="2"/>
                <c:pt idx="0">
                  <c:v>IUKBG</c:v>
                </c:pt>
                <c:pt idx="1">
                  <c:v>IUK SYstem</c:v>
                </c:pt>
              </c:strCache>
            </c:strRef>
          </c:cat>
          <c:val>
            <c:numRef>
              <c:f>Sheet1!$B$2:$B$5</c:f>
              <c:numCache>
                <c:formatCode>General</c:formatCode>
                <c:ptCount val="4"/>
                <c:pt idx="0">
                  <c:v>75</c:v>
                </c:pt>
                <c:pt idx="1">
                  <c:v>276.92</c:v>
                </c:pt>
              </c:numCache>
            </c:numRef>
          </c:val>
          <c:extLst>
            <c:ext xmlns:c16="http://schemas.microsoft.com/office/drawing/2014/chart" uri="{C3380CC4-5D6E-409C-BE32-E72D297353CC}">
              <c16:uniqueId val="{00000008-AB67-4B46-A2BB-380EDD3B9820}"/>
            </c:ext>
          </c:extLst>
        </c:ser>
        <c:dLbls>
          <c:showLegendKey val="0"/>
          <c:showVal val="0"/>
          <c:showCatName val="0"/>
          <c:showSerName val="0"/>
          <c:showPercent val="0"/>
          <c:showBubbleSize val="0"/>
          <c:showLeaderLines val="1"/>
        </c:dLbls>
        <c:firstSliceAng val="185"/>
        <c:holeSize val="48"/>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65000"/>
              </a:schemeClr>
            </a:solidFill>
            <a:ln>
              <a:noFill/>
            </a:ln>
          </c:spPr>
          <c:dPt>
            <c:idx val="0"/>
            <c:bubble3D val="0"/>
            <c:spPr>
              <a:solidFill>
                <a:srgbClr val="DD69DA"/>
              </a:solidFill>
              <a:ln w="19050">
                <a:noFill/>
              </a:ln>
              <a:effectLst/>
            </c:spPr>
            <c:extLst>
              <c:ext xmlns:c16="http://schemas.microsoft.com/office/drawing/2014/chart" uri="{C3380CC4-5D6E-409C-BE32-E72D297353CC}">
                <c16:uniqueId val="{00000001-AB67-4B46-A2BB-380EDD3B9820}"/>
              </c:ext>
            </c:extLst>
          </c:dPt>
          <c:dPt>
            <c:idx val="1"/>
            <c:bubble3D val="0"/>
            <c:spPr>
              <a:noFill/>
              <a:ln w="19050">
                <a:noFill/>
              </a:ln>
              <a:effectLst/>
            </c:spPr>
            <c:extLst>
              <c:ext xmlns:c16="http://schemas.microsoft.com/office/drawing/2014/chart" uri="{C3380CC4-5D6E-409C-BE32-E72D297353CC}">
                <c16:uniqueId val="{00000003-AB67-4B46-A2BB-380EDD3B9820}"/>
              </c:ext>
            </c:extLst>
          </c:dPt>
          <c:dPt>
            <c:idx val="2"/>
            <c:bubble3D val="0"/>
            <c:spPr>
              <a:noFill/>
              <a:ln w="19050">
                <a:noFill/>
              </a:ln>
              <a:effectLst/>
            </c:spPr>
            <c:extLst>
              <c:ext xmlns:c16="http://schemas.microsoft.com/office/drawing/2014/chart" uri="{C3380CC4-5D6E-409C-BE32-E72D297353CC}">
                <c16:uniqueId val="{00000005-AB67-4B46-A2BB-380EDD3B9820}"/>
              </c:ext>
            </c:extLst>
          </c:dPt>
          <c:dPt>
            <c:idx val="3"/>
            <c:bubble3D val="0"/>
            <c:spPr>
              <a:solidFill>
                <a:schemeClr val="accent1">
                  <a:lumMod val="40000"/>
                  <a:lumOff val="60000"/>
                </a:schemeClr>
              </a:solidFill>
              <a:ln w="19050">
                <a:noFill/>
              </a:ln>
              <a:effectLst/>
            </c:spPr>
            <c:extLst>
              <c:ext xmlns:c16="http://schemas.microsoft.com/office/drawing/2014/chart" uri="{C3380CC4-5D6E-409C-BE32-E72D297353CC}">
                <c16:uniqueId val="{00000007-AB67-4B46-A2BB-380EDD3B9820}"/>
              </c:ext>
            </c:extLst>
          </c:dPt>
          <c:cat>
            <c:strRef>
              <c:f>Sheet1!$A$2:$A$5</c:f>
              <c:strCache>
                <c:ptCount val="2"/>
                <c:pt idx="0">
                  <c:v>IUKBG</c:v>
                </c:pt>
                <c:pt idx="1">
                  <c:v>IUK SYstem</c:v>
                </c:pt>
              </c:strCache>
            </c:strRef>
          </c:cat>
          <c:val>
            <c:numRef>
              <c:f>Sheet1!$B$2:$B$5</c:f>
              <c:numCache>
                <c:formatCode>General</c:formatCode>
                <c:ptCount val="4"/>
                <c:pt idx="0">
                  <c:v>75</c:v>
                </c:pt>
                <c:pt idx="1">
                  <c:v>276.92</c:v>
                </c:pt>
              </c:numCache>
            </c:numRef>
          </c:val>
          <c:extLst>
            <c:ext xmlns:c16="http://schemas.microsoft.com/office/drawing/2014/chart" uri="{C3380CC4-5D6E-409C-BE32-E72D297353CC}">
              <c16:uniqueId val="{00000008-AB67-4B46-A2BB-380EDD3B9820}"/>
            </c:ext>
          </c:extLst>
        </c:ser>
        <c:dLbls>
          <c:showLegendKey val="0"/>
          <c:showVal val="0"/>
          <c:showCatName val="0"/>
          <c:showSerName val="0"/>
          <c:showPercent val="0"/>
          <c:showBubbleSize val="0"/>
          <c:showLeaderLines val="1"/>
        </c:dLbls>
        <c:firstSliceAng val="275"/>
        <c:holeSize val="48"/>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65000"/>
              </a:schemeClr>
            </a:solidFill>
            <a:ln>
              <a:noFill/>
            </a:ln>
          </c:spPr>
          <c:explosion val="6"/>
          <c:dPt>
            <c:idx val="0"/>
            <c:bubble3D val="0"/>
            <c:spPr>
              <a:solidFill>
                <a:srgbClr val="A9DB99"/>
              </a:solidFill>
              <a:ln w="19050">
                <a:noFill/>
              </a:ln>
              <a:effectLst/>
            </c:spPr>
            <c:extLst>
              <c:ext xmlns:c16="http://schemas.microsoft.com/office/drawing/2014/chart" uri="{C3380CC4-5D6E-409C-BE32-E72D297353CC}">
                <c16:uniqueId val="{00000001-AB67-4B46-A2BB-380EDD3B9820}"/>
              </c:ext>
            </c:extLst>
          </c:dPt>
          <c:dPt>
            <c:idx val="1"/>
            <c:bubble3D val="0"/>
            <c:spPr>
              <a:noFill/>
              <a:ln w="19050">
                <a:noFill/>
              </a:ln>
              <a:effectLst/>
            </c:spPr>
            <c:extLst>
              <c:ext xmlns:c16="http://schemas.microsoft.com/office/drawing/2014/chart" uri="{C3380CC4-5D6E-409C-BE32-E72D297353CC}">
                <c16:uniqueId val="{00000003-AB67-4B46-A2BB-380EDD3B9820}"/>
              </c:ext>
            </c:extLst>
          </c:dPt>
          <c:dPt>
            <c:idx val="2"/>
            <c:bubble3D val="0"/>
            <c:spPr>
              <a:noFill/>
              <a:ln w="19050">
                <a:noFill/>
              </a:ln>
              <a:effectLst/>
            </c:spPr>
            <c:extLst>
              <c:ext xmlns:c16="http://schemas.microsoft.com/office/drawing/2014/chart" uri="{C3380CC4-5D6E-409C-BE32-E72D297353CC}">
                <c16:uniqueId val="{00000005-AB67-4B46-A2BB-380EDD3B9820}"/>
              </c:ext>
            </c:extLst>
          </c:dPt>
          <c:dPt>
            <c:idx val="3"/>
            <c:bubble3D val="0"/>
            <c:spPr>
              <a:solidFill>
                <a:schemeClr val="accent1">
                  <a:lumMod val="40000"/>
                  <a:lumOff val="60000"/>
                </a:schemeClr>
              </a:solidFill>
              <a:ln w="19050">
                <a:noFill/>
              </a:ln>
              <a:effectLst/>
            </c:spPr>
            <c:extLst>
              <c:ext xmlns:c16="http://schemas.microsoft.com/office/drawing/2014/chart" uri="{C3380CC4-5D6E-409C-BE32-E72D297353CC}">
                <c16:uniqueId val="{00000007-AB67-4B46-A2BB-380EDD3B9820}"/>
              </c:ext>
            </c:extLst>
          </c:dPt>
          <c:cat>
            <c:strRef>
              <c:f>Sheet1!$A$2:$A$5</c:f>
              <c:strCache>
                <c:ptCount val="2"/>
                <c:pt idx="0">
                  <c:v>IUKBG</c:v>
                </c:pt>
                <c:pt idx="1">
                  <c:v>IUK SYstem</c:v>
                </c:pt>
              </c:strCache>
            </c:strRef>
          </c:cat>
          <c:val>
            <c:numRef>
              <c:f>Sheet1!$B$2:$B$5</c:f>
              <c:numCache>
                <c:formatCode>General</c:formatCode>
                <c:ptCount val="4"/>
                <c:pt idx="0">
                  <c:v>230</c:v>
                </c:pt>
                <c:pt idx="1">
                  <c:v>276.92</c:v>
                </c:pt>
              </c:numCache>
            </c:numRef>
          </c:val>
          <c:extLst>
            <c:ext xmlns:c16="http://schemas.microsoft.com/office/drawing/2014/chart" uri="{C3380CC4-5D6E-409C-BE32-E72D297353CC}">
              <c16:uniqueId val="{00000008-AB67-4B46-A2BB-380EDD3B9820}"/>
            </c:ext>
          </c:extLst>
        </c:ser>
        <c:dLbls>
          <c:showLegendKey val="0"/>
          <c:showVal val="0"/>
          <c:showCatName val="0"/>
          <c:showSerName val="0"/>
          <c:showPercent val="0"/>
          <c:showBubbleSize val="0"/>
          <c:showLeaderLines val="1"/>
        </c:dLbls>
        <c:firstSliceAng val="8"/>
        <c:holeSize val="48"/>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67889873607455"/>
          <c:y val="9.0122999139320287E-2"/>
          <c:w val="0.63258564750065205"/>
          <c:h val="0.90558542947309306"/>
        </c:manualLayout>
      </c:layout>
      <c:doughnutChart>
        <c:varyColors val="1"/>
        <c:ser>
          <c:idx val="0"/>
          <c:order val="0"/>
          <c:tx>
            <c:strRef>
              <c:f>Sheet1!$B$1</c:f>
              <c:strCache>
                <c:ptCount val="1"/>
                <c:pt idx="0">
                  <c:v>Sales</c:v>
                </c:pt>
              </c:strCache>
            </c:strRef>
          </c:tx>
          <c:spPr>
            <a:ln>
              <a:noFill/>
            </a:ln>
          </c:spPr>
          <c:dPt>
            <c:idx val="0"/>
            <c:bubble3D val="0"/>
            <c:spPr>
              <a:solidFill>
                <a:srgbClr val="67C04D"/>
              </a:solidFill>
              <a:ln w="19050">
                <a:noFill/>
              </a:ln>
              <a:effectLst/>
            </c:spPr>
            <c:extLst>
              <c:ext xmlns:c16="http://schemas.microsoft.com/office/drawing/2014/chart" uri="{C3380CC4-5D6E-409C-BE32-E72D297353CC}">
                <c16:uniqueId val="{00000015-AAC0-4647-8724-143CCD02D6B3}"/>
              </c:ext>
            </c:extLst>
          </c:dPt>
          <c:dPt>
            <c:idx val="1"/>
            <c:bubble3D val="0"/>
            <c:spPr>
              <a:noFill/>
              <a:ln w="19050">
                <a:noFill/>
              </a:ln>
              <a:effectLst/>
            </c:spPr>
            <c:extLst>
              <c:ext xmlns:c16="http://schemas.microsoft.com/office/drawing/2014/chart" uri="{C3380CC4-5D6E-409C-BE32-E72D297353CC}">
                <c16:uniqueId val="{00000009-AAC0-4647-8724-143CCD02D6B3}"/>
              </c:ext>
            </c:extLst>
          </c:dPt>
          <c:dPt>
            <c:idx val="2"/>
            <c:bubble3D val="0"/>
            <c:spPr>
              <a:solidFill>
                <a:schemeClr val="accent3"/>
              </a:solidFill>
              <a:ln w="19050">
                <a:noFill/>
              </a:ln>
              <a:effectLst/>
            </c:spPr>
            <c:extLst>
              <c:ext xmlns:c16="http://schemas.microsoft.com/office/drawing/2014/chart" uri="{C3380CC4-5D6E-409C-BE32-E72D297353CC}">
                <c16:uniqueId val="{00000005-6A35-45BF-A5A9-3D6EF3AC9746}"/>
              </c:ext>
            </c:extLst>
          </c:dPt>
          <c:dPt>
            <c:idx val="3"/>
            <c:bubble3D val="0"/>
            <c:spPr>
              <a:noFill/>
              <a:ln w="19050">
                <a:noFill/>
              </a:ln>
              <a:effectLst/>
            </c:spPr>
            <c:extLst>
              <c:ext xmlns:c16="http://schemas.microsoft.com/office/drawing/2014/chart" uri="{C3380CC4-5D6E-409C-BE32-E72D297353CC}">
                <c16:uniqueId val="{0000000A-AAC0-4647-8724-143CCD02D6B3}"/>
              </c:ext>
            </c:extLst>
          </c:dPt>
          <c:dPt>
            <c:idx val="4"/>
            <c:bubble3D val="0"/>
            <c:spPr>
              <a:solidFill>
                <a:srgbClr val="67C04D"/>
              </a:solidFill>
              <a:ln w="19050">
                <a:noFill/>
              </a:ln>
              <a:effectLst/>
            </c:spPr>
            <c:extLst>
              <c:ext xmlns:c16="http://schemas.microsoft.com/office/drawing/2014/chart" uri="{C3380CC4-5D6E-409C-BE32-E72D297353CC}">
                <c16:uniqueId val="{0000001B-AAC0-4647-8724-143CCD02D6B3}"/>
              </c:ext>
            </c:extLst>
          </c:dPt>
          <c:dPt>
            <c:idx val="5"/>
            <c:bubble3D val="0"/>
            <c:spPr>
              <a:noFill/>
              <a:ln w="19050">
                <a:noFill/>
              </a:ln>
              <a:effectLst/>
            </c:spPr>
            <c:extLst>
              <c:ext xmlns:c16="http://schemas.microsoft.com/office/drawing/2014/chart" uri="{C3380CC4-5D6E-409C-BE32-E72D297353CC}">
                <c16:uniqueId val="{0000000B-AAC0-4647-8724-143CCD02D6B3}"/>
              </c:ext>
            </c:extLst>
          </c:dPt>
          <c:dPt>
            <c:idx val="6"/>
            <c:bubble3D val="0"/>
            <c:spPr>
              <a:solidFill>
                <a:srgbClr val="67C04D"/>
              </a:solidFill>
              <a:ln w="19050">
                <a:noFill/>
              </a:ln>
              <a:effectLst/>
            </c:spPr>
            <c:extLst>
              <c:ext xmlns:c16="http://schemas.microsoft.com/office/drawing/2014/chart" uri="{C3380CC4-5D6E-409C-BE32-E72D297353CC}">
                <c16:uniqueId val="{0000001D-AAC0-4647-8724-143CCD02D6B3}"/>
              </c:ext>
            </c:extLst>
          </c:dPt>
          <c:dPt>
            <c:idx val="7"/>
            <c:bubble3D val="0"/>
            <c:spPr>
              <a:noFill/>
              <a:ln w="19050">
                <a:noFill/>
              </a:ln>
              <a:effectLst/>
            </c:spPr>
            <c:extLst>
              <c:ext xmlns:c16="http://schemas.microsoft.com/office/drawing/2014/chart" uri="{C3380CC4-5D6E-409C-BE32-E72D297353CC}">
                <c16:uniqueId val="{0000000C-AAC0-4647-8724-143CCD02D6B3}"/>
              </c:ext>
            </c:extLst>
          </c:dPt>
          <c:dPt>
            <c:idx val="8"/>
            <c:bubble3D val="0"/>
            <c:spPr>
              <a:solidFill>
                <a:srgbClr val="67C04D"/>
              </a:solidFill>
              <a:ln w="19050">
                <a:noFill/>
              </a:ln>
              <a:effectLst/>
            </c:spPr>
            <c:extLst>
              <c:ext xmlns:c16="http://schemas.microsoft.com/office/drawing/2014/chart" uri="{C3380CC4-5D6E-409C-BE32-E72D297353CC}">
                <c16:uniqueId val="{0000001E-AAC0-4647-8724-143CCD02D6B3}"/>
              </c:ext>
            </c:extLst>
          </c:dPt>
          <c:dPt>
            <c:idx val="9"/>
            <c:bubble3D val="0"/>
            <c:spPr>
              <a:noFill/>
              <a:ln w="19050">
                <a:noFill/>
              </a:ln>
              <a:effectLst/>
            </c:spPr>
            <c:extLst>
              <c:ext xmlns:c16="http://schemas.microsoft.com/office/drawing/2014/chart" uri="{C3380CC4-5D6E-409C-BE32-E72D297353CC}">
                <c16:uniqueId val="{0000000D-AAC0-4647-8724-143CCD02D6B3}"/>
              </c:ext>
            </c:extLst>
          </c:dPt>
          <c:dPt>
            <c:idx val="10"/>
            <c:bubble3D val="0"/>
            <c:spPr>
              <a:solidFill>
                <a:srgbClr val="67C04D"/>
              </a:solidFill>
              <a:ln w="19050">
                <a:noFill/>
              </a:ln>
              <a:effectLst/>
            </c:spPr>
            <c:extLst>
              <c:ext xmlns:c16="http://schemas.microsoft.com/office/drawing/2014/chart" uri="{C3380CC4-5D6E-409C-BE32-E72D297353CC}">
                <c16:uniqueId val="{0000001C-AAC0-4647-8724-143CCD02D6B3}"/>
              </c:ext>
            </c:extLst>
          </c:dPt>
          <c:dPt>
            <c:idx val="11"/>
            <c:bubble3D val="0"/>
            <c:spPr>
              <a:noFill/>
              <a:ln w="19050">
                <a:noFill/>
              </a:ln>
              <a:effectLst/>
            </c:spPr>
            <c:extLst>
              <c:ext xmlns:c16="http://schemas.microsoft.com/office/drawing/2014/chart" uri="{C3380CC4-5D6E-409C-BE32-E72D297353CC}">
                <c16:uniqueId val="{0000000E-AAC0-4647-8724-143CCD02D6B3}"/>
              </c:ext>
            </c:extLst>
          </c:dPt>
          <c:dPt>
            <c:idx val="12"/>
            <c:bubble3D val="0"/>
            <c:spPr>
              <a:solidFill>
                <a:srgbClr val="67C04D"/>
              </a:solidFill>
              <a:ln w="19050">
                <a:noFill/>
              </a:ln>
              <a:effectLst/>
            </c:spPr>
            <c:extLst>
              <c:ext xmlns:c16="http://schemas.microsoft.com/office/drawing/2014/chart" uri="{C3380CC4-5D6E-409C-BE32-E72D297353CC}">
                <c16:uniqueId val="{0000001A-AAC0-4647-8724-143CCD02D6B3}"/>
              </c:ext>
            </c:extLst>
          </c:dPt>
          <c:dPt>
            <c:idx val="13"/>
            <c:bubble3D val="0"/>
            <c:spPr>
              <a:noFill/>
              <a:ln w="19050">
                <a:noFill/>
              </a:ln>
              <a:effectLst/>
            </c:spPr>
            <c:extLst>
              <c:ext xmlns:c16="http://schemas.microsoft.com/office/drawing/2014/chart" uri="{C3380CC4-5D6E-409C-BE32-E72D297353CC}">
                <c16:uniqueId val="{0000000F-AAC0-4647-8724-143CCD02D6B3}"/>
              </c:ext>
            </c:extLst>
          </c:dPt>
          <c:dPt>
            <c:idx val="14"/>
            <c:bubble3D val="0"/>
            <c:spPr>
              <a:solidFill>
                <a:srgbClr val="67C04D"/>
              </a:solidFill>
              <a:ln w="19050">
                <a:noFill/>
              </a:ln>
              <a:effectLst/>
            </c:spPr>
            <c:extLst>
              <c:ext xmlns:c16="http://schemas.microsoft.com/office/drawing/2014/chart" uri="{C3380CC4-5D6E-409C-BE32-E72D297353CC}">
                <c16:uniqueId val="{00000019-AAC0-4647-8724-143CCD02D6B3}"/>
              </c:ext>
            </c:extLst>
          </c:dPt>
          <c:dPt>
            <c:idx val="15"/>
            <c:bubble3D val="0"/>
            <c:spPr>
              <a:noFill/>
              <a:ln w="19050">
                <a:noFill/>
              </a:ln>
              <a:effectLst/>
            </c:spPr>
            <c:extLst>
              <c:ext xmlns:c16="http://schemas.microsoft.com/office/drawing/2014/chart" uri="{C3380CC4-5D6E-409C-BE32-E72D297353CC}">
                <c16:uniqueId val="{00000010-AAC0-4647-8724-143CCD02D6B3}"/>
              </c:ext>
            </c:extLst>
          </c:dPt>
          <c:dPt>
            <c:idx val="16"/>
            <c:bubble3D val="0"/>
            <c:spPr>
              <a:solidFill>
                <a:srgbClr val="327DC2"/>
              </a:solidFill>
              <a:ln w="19050">
                <a:noFill/>
              </a:ln>
              <a:effectLst/>
            </c:spPr>
            <c:extLst>
              <c:ext xmlns:c16="http://schemas.microsoft.com/office/drawing/2014/chart" uri="{C3380CC4-5D6E-409C-BE32-E72D297353CC}">
                <c16:uniqueId val="{00000018-AAC0-4647-8724-143CCD02D6B3}"/>
              </c:ext>
            </c:extLst>
          </c:dPt>
          <c:dPt>
            <c:idx val="17"/>
            <c:bubble3D val="0"/>
            <c:spPr>
              <a:noFill/>
              <a:ln w="19050">
                <a:noFill/>
              </a:ln>
              <a:effectLst/>
            </c:spPr>
            <c:extLst>
              <c:ext xmlns:c16="http://schemas.microsoft.com/office/drawing/2014/chart" uri="{C3380CC4-5D6E-409C-BE32-E72D297353CC}">
                <c16:uniqueId val="{00000011-AAC0-4647-8724-143CCD02D6B3}"/>
              </c:ext>
            </c:extLst>
          </c:dPt>
          <c:dPt>
            <c:idx val="18"/>
            <c:bubble3D val="0"/>
            <c:spPr>
              <a:solidFill>
                <a:srgbClr val="327DC2"/>
              </a:solidFill>
              <a:ln w="19050">
                <a:noFill/>
              </a:ln>
              <a:effectLst/>
            </c:spPr>
            <c:extLst>
              <c:ext xmlns:c16="http://schemas.microsoft.com/office/drawing/2014/chart" uri="{C3380CC4-5D6E-409C-BE32-E72D297353CC}">
                <c16:uniqueId val="{00000017-AAC0-4647-8724-143CCD02D6B3}"/>
              </c:ext>
            </c:extLst>
          </c:dPt>
          <c:dPt>
            <c:idx val="19"/>
            <c:bubble3D val="0"/>
            <c:spPr>
              <a:noFill/>
              <a:ln w="19050">
                <a:noFill/>
              </a:ln>
              <a:effectLst/>
            </c:spPr>
            <c:extLst>
              <c:ext xmlns:c16="http://schemas.microsoft.com/office/drawing/2014/chart" uri="{C3380CC4-5D6E-409C-BE32-E72D297353CC}">
                <c16:uniqueId val="{00000012-AAC0-4647-8724-143CCD02D6B3}"/>
              </c:ext>
            </c:extLst>
          </c:dPt>
          <c:dPt>
            <c:idx val="20"/>
            <c:bubble3D val="0"/>
            <c:spPr>
              <a:solidFill>
                <a:srgbClr val="327DC2"/>
              </a:solidFill>
              <a:ln w="19050">
                <a:noFill/>
              </a:ln>
              <a:effectLst/>
            </c:spPr>
            <c:extLst>
              <c:ext xmlns:c16="http://schemas.microsoft.com/office/drawing/2014/chart" uri="{C3380CC4-5D6E-409C-BE32-E72D297353CC}">
                <c16:uniqueId val="{00000016-AAC0-4647-8724-143CCD02D6B3}"/>
              </c:ext>
            </c:extLst>
          </c:dPt>
          <c:dPt>
            <c:idx val="21"/>
            <c:bubble3D val="0"/>
            <c:spPr>
              <a:noFill/>
              <a:ln w="19050">
                <a:noFill/>
              </a:ln>
              <a:effectLst/>
            </c:spPr>
            <c:extLst>
              <c:ext xmlns:c16="http://schemas.microsoft.com/office/drawing/2014/chart" uri="{C3380CC4-5D6E-409C-BE32-E72D297353CC}">
                <c16:uniqueId val="{00000013-AAC0-4647-8724-143CCD02D6B3}"/>
              </c:ext>
            </c:extLst>
          </c:dPt>
          <c:dPt>
            <c:idx val="22"/>
            <c:bubble3D val="0"/>
            <c:spPr>
              <a:solidFill>
                <a:schemeClr val="accent5">
                  <a:lumMod val="80000"/>
                </a:schemeClr>
              </a:solidFill>
              <a:ln w="19050">
                <a:noFill/>
              </a:ln>
              <a:effectLst/>
            </c:spPr>
            <c:extLst>
              <c:ext xmlns:c16="http://schemas.microsoft.com/office/drawing/2014/chart" uri="{C3380CC4-5D6E-409C-BE32-E72D297353CC}">
                <c16:uniqueId val="{0000002D-6A35-45BF-A5A9-3D6EF3AC9746}"/>
              </c:ext>
            </c:extLst>
          </c:dPt>
          <c:dPt>
            <c:idx val="23"/>
            <c:bubble3D val="0"/>
            <c:spPr>
              <a:noFill/>
              <a:ln w="19050">
                <a:noFill/>
              </a:ln>
              <a:effectLst/>
            </c:spPr>
            <c:extLst>
              <c:ext xmlns:c16="http://schemas.microsoft.com/office/drawing/2014/chart" uri="{C3380CC4-5D6E-409C-BE32-E72D297353CC}">
                <c16:uniqueId val="{00000014-AAC0-4647-8724-143CCD02D6B3}"/>
              </c:ext>
            </c:extLst>
          </c:dPt>
          <c:dPt>
            <c:idx val="24"/>
            <c:bubble3D val="0"/>
            <c:spPr>
              <a:solidFill>
                <a:srgbClr val="BE2BBB"/>
              </a:solidFill>
              <a:ln w="19050">
                <a:noFill/>
              </a:ln>
              <a:effectLst/>
            </c:spPr>
            <c:extLst>
              <c:ext xmlns:c16="http://schemas.microsoft.com/office/drawing/2014/chart" uri="{C3380CC4-5D6E-409C-BE32-E72D297353CC}">
                <c16:uniqueId val="{00000002-AAC0-4647-8724-143CCD02D6B3}"/>
              </c:ext>
            </c:extLst>
          </c:dPt>
          <c:dPt>
            <c:idx val="25"/>
            <c:bubble3D val="0"/>
            <c:spPr>
              <a:noFill/>
              <a:ln w="19050">
                <a:noFill/>
              </a:ln>
              <a:effectLst/>
            </c:spPr>
            <c:extLst>
              <c:ext xmlns:c16="http://schemas.microsoft.com/office/drawing/2014/chart" uri="{C3380CC4-5D6E-409C-BE32-E72D297353CC}">
                <c16:uniqueId val="{00000001-AAC0-4647-8724-143CCD02D6B3}"/>
              </c:ext>
            </c:extLst>
          </c:dPt>
          <c:dPt>
            <c:idx val="26"/>
            <c:bubble3D val="0"/>
            <c:spPr>
              <a:solidFill>
                <a:srgbClr val="BE2BBB"/>
              </a:solidFill>
              <a:ln w="19050">
                <a:noFill/>
              </a:ln>
              <a:effectLst/>
            </c:spPr>
            <c:extLst>
              <c:ext xmlns:c16="http://schemas.microsoft.com/office/drawing/2014/chart" uri="{C3380CC4-5D6E-409C-BE32-E72D297353CC}">
                <c16:uniqueId val="{00000003-AAC0-4647-8724-143CCD02D6B3}"/>
              </c:ext>
            </c:extLst>
          </c:dPt>
          <c:dPt>
            <c:idx val="27"/>
            <c:bubble3D val="0"/>
            <c:spPr>
              <a:noFill/>
              <a:ln w="19050">
                <a:noFill/>
              </a:ln>
              <a:effectLst/>
            </c:spPr>
            <c:extLst>
              <c:ext xmlns:c16="http://schemas.microsoft.com/office/drawing/2014/chart" uri="{C3380CC4-5D6E-409C-BE32-E72D297353CC}">
                <c16:uniqueId val="{00000006-AAC0-4647-8724-143CCD02D6B3}"/>
              </c:ext>
            </c:extLst>
          </c:dPt>
          <c:dPt>
            <c:idx val="28"/>
            <c:bubble3D val="0"/>
            <c:spPr>
              <a:solidFill>
                <a:srgbClr val="BE2BBB"/>
              </a:solidFill>
              <a:ln w="19050">
                <a:noFill/>
              </a:ln>
              <a:effectLst/>
            </c:spPr>
            <c:extLst>
              <c:ext xmlns:c16="http://schemas.microsoft.com/office/drawing/2014/chart" uri="{C3380CC4-5D6E-409C-BE32-E72D297353CC}">
                <c16:uniqueId val="{00000004-AAC0-4647-8724-143CCD02D6B3}"/>
              </c:ext>
            </c:extLst>
          </c:dPt>
          <c:dPt>
            <c:idx val="29"/>
            <c:bubble3D val="0"/>
            <c:spPr>
              <a:noFill/>
              <a:ln w="19050">
                <a:noFill/>
              </a:ln>
              <a:effectLst/>
            </c:spPr>
            <c:extLst>
              <c:ext xmlns:c16="http://schemas.microsoft.com/office/drawing/2014/chart" uri="{C3380CC4-5D6E-409C-BE32-E72D297353CC}">
                <c16:uniqueId val="{00000007-AAC0-4647-8724-143CCD02D6B3}"/>
              </c:ext>
            </c:extLst>
          </c:dPt>
          <c:dPt>
            <c:idx val="30"/>
            <c:bubble3D val="0"/>
            <c:spPr>
              <a:solidFill>
                <a:srgbClr val="BE2BBB"/>
              </a:solidFill>
              <a:ln w="19050">
                <a:noFill/>
              </a:ln>
              <a:effectLst/>
            </c:spPr>
            <c:extLst>
              <c:ext xmlns:c16="http://schemas.microsoft.com/office/drawing/2014/chart" uri="{C3380CC4-5D6E-409C-BE32-E72D297353CC}">
                <c16:uniqueId val="{00000005-AAC0-4647-8724-143CCD02D6B3}"/>
              </c:ext>
            </c:extLst>
          </c:dPt>
          <c:dPt>
            <c:idx val="31"/>
            <c:bubble3D val="0"/>
            <c:spPr>
              <a:noFill/>
              <a:ln w="19050">
                <a:noFill/>
              </a:ln>
              <a:effectLst/>
            </c:spPr>
            <c:extLst>
              <c:ext xmlns:c16="http://schemas.microsoft.com/office/drawing/2014/chart" uri="{C3380CC4-5D6E-409C-BE32-E72D297353CC}">
                <c16:uniqueId val="{00000008-AAC0-4647-8724-143CCD02D6B3}"/>
              </c:ext>
            </c:extLst>
          </c:dPt>
          <c:cat>
            <c:strRef>
              <c:f>Sheet1!$A$2:$A$33</c:f>
              <c:strCache>
                <c:ptCount val="4"/>
                <c:pt idx="0">
                  <c:v>1st Qtr</c:v>
                </c:pt>
                <c:pt idx="1">
                  <c:v>2nd Qtr</c:v>
                </c:pt>
                <c:pt idx="2">
                  <c:v>3rd Qtr</c:v>
                </c:pt>
                <c:pt idx="3">
                  <c:v>4th Qtr</c:v>
                </c:pt>
              </c:strCache>
            </c:strRef>
          </c:cat>
          <c:val>
            <c:numRef>
              <c:f>Sheet1!$B$2:$B$33</c:f>
              <c:numCache>
                <c:formatCode>General</c:formatCode>
                <c:ptCount val="32"/>
                <c:pt idx="0">
                  <c:v>10</c:v>
                </c:pt>
                <c:pt idx="1">
                  <c:v>2</c:v>
                </c:pt>
                <c:pt idx="2">
                  <c:v>10</c:v>
                </c:pt>
                <c:pt idx="3">
                  <c:v>2</c:v>
                </c:pt>
                <c:pt idx="4">
                  <c:v>10</c:v>
                </c:pt>
                <c:pt idx="5">
                  <c:v>2</c:v>
                </c:pt>
                <c:pt idx="6">
                  <c:v>10</c:v>
                </c:pt>
                <c:pt idx="7">
                  <c:v>2</c:v>
                </c:pt>
                <c:pt idx="8">
                  <c:v>10</c:v>
                </c:pt>
                <c:pt idx="9">
                  <c:v>2</c:v>
                </c:pt>
                <c:pt idx="10">
                  <c:v>10</c:v>
                </c:pt>
                <c:pt idx="11">
                  <c:v>2</c:v>
                </c:pt>
                <c:pt idx="12">
                  <c:v>10</c:v>
                </c:pt>
                <c:pt idx="13">
                  <c:v>2</c:v>
                </c:pt>
                <c:pt idx="14">
                  <c:v>10</c:v>
                </c:pt>
                <c:pt idx="15">
                  <c:v>2</c:v>
                </c:pt>
                <c:pt idx="16">
                  <c:v>10</c:v>
                </c:pt>
                <c:pt idx="17">
                  <c:v>2</c:v>
                </c:pt>
                <c:pt idx="18">
                  <c:v>10</c:v>
                </c:pt>
                <c:pt idx="19">
                  <c:v>2</c:v>
                </c:pt>
                <c:pt idx="20">
                  <c:v>10</c:v>
                </c:pt>
                <c:pt idx="21">
                  <c:v>2</c:v>
                </c:pt>
                <c:pt idx="22">
                  <c:v>10</c:v>
                </c:pt>
                <c:pt idx="23">
                  <c:v>2</c:v>
                </c:pt>
                <c:pt idx="24">
                  <c:v>10</c:v>
                </c:pt>
                <c:pt idx="25">
                  <c:v>2</c:v>
                </c:pt>
                <c:pt idx="26">
                  <c:v>10</c:v>
                </c:pt>
                <c:pt idx="27">
                  <c:v>2</c:v>
                </c:pt>
                <c:pt idx="28">
                  <c:v>10</c:v>
                </c:pt>
                <c:pt idx="29">
                  <c:v>2</c:v>
                </c:pt>
                <c:pt idx="30">
                  <c:v>10</c:v>
                </c:pt>
                <c:pt idx="31">
                  <c:v>2</c:v>
                </c:pt>
              </c:numCache>
            </c:numRef>
          </c:val>
          <c:extLst>
            <c:ext xmlns:c16="http://schemas.microsoft.com/office/drawing/2014/chart" uri="{C3380CC4-5D6E-409C-BE32-E72D297353CC}">
              <c16:uniqueId val="{00000000-AAC0-4647-8724-143CCD02D6B3}"/>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70795677864899"/>
          <c:y val="9.3526957120199886E-2"/>
          <c:w val="0.67258464033534882"/>
          <c:h val="0.81294608575960026"/>
        </c:manualLayout>
      </c:layout>
      <c:doughnutChart>
        <c:varyColors val="1"/>
        <c:ser>
          <c:idx val="0"/>
          <c:order val="0"/>
          <c:tx>
            <c:strRef>
              <c:f>Sheet1!$B$1</c:f>
              <c:strCache>
                <c:ptCount val="1"/>
                <c:pt idx="0">
                  <c:v>Sales</c:v>
                </c:pt>
              </c:strCache>
            </c:strRef>
          </c:tx>
          <c:spPr>
            <a:ln>
              <a:noFill/>
            </a:ln>
          </c:spPr>
          <c:dPt>
            <c:idx val="0"/>
            <c:bubble3D val="0"/>
            <c:spPr>
              <a:noFill/>
              <a:ln w="19050">
                <a:noFill/>
              </a:ln>
              <a:effectLst/>
            </c:spPr>
            <c:extLst>
              <c:ext xmlns:c16="http://schemas.microsoft.com/office/drawing/2014/chart" uri="{C3380CC4-5D6E-409C-BE32-E72D297353CC}">
                <c16:uniqueId val="{00000001-8642-4359-8D74-B115C73D97E5}"/>
              </c:ext>
            </c:extLst>
          </c:dPt>
          <c:dPt>
            <c:idx val="1"/>
            <c:bubble3D val="0"/>
            <c:spPr>
              <a:noFill/>
              <a:ln w="19050">
                <a:noFill/>
              </a:ln>
              <a:effectLst/>
            </c:spPr>
            <c:extLst>
              <c:ext xmlns:c16="http://schemas.microsoft.com/office/drawing/2014/chart" uri="{C3380CC4-5D6E-409C-BE32-E72D297353CC}">
                <c16:uniqueId val="{00000003-8642-4359-8D74-B115C73D97E5}"/>
              </c:ext>
            </c:extLst>
          </c:dPt>
          <c:dPt>
            <c:idx val="2"/>
            <c:bubble3D val="0"/>
            <c:spPr>
              <a:solidFill>
                <a:srgbClr val="00B0F0"/>
              </a:solidFill>
              <a:ln w="19050">
                <a:noFill/>
              </a:ln>
              <a:effectLst/>
            </c:spPr>
            <c:extLst>
              <c:ext xmlns:c16="http://schemas.microsoft.com/office/drawing/2014/chart" uri="{C3380CC4-5D6E-409C-BE32-E72D297353CC}">
                <c16:uniqueId val="{00000005-8642-4359-8D74-B115C73D97E5}"/>
              </c:ext>
            </c:extLst>
          </c:dPt>
          <c:dPt>
            <c:idx val="3"/>
            <c:bubble3D val="0"/>
            <c:spPr>
              <a:noFill/>
              <a:ln w="19050">
                <a:noFill/>
              </a:ln>
              <a:effectLst/>
            </c:spPr>
            <c:extLst>
              <c:ext xmlns:c16="http://schemas.microsoft.com/office/drawing/2014/chart" uri="{C3380CC4-5D6E-409C-BE32-E72D297353CC}">
                <c16:uniqueId val="{00000007-8642-4359-8D74-B115C73D97E5}"/>
              </c:ext>
            </c:extLst>
          </c:dPt>
          <c:dPt>
            <c:idx val="4"/>
            <c:bubble3D val="0"/>
            <c:spPr>
              <a:noFill/>
              <a:ln w="19050">
                <a:noFill/>
              </a:ln>
              <a:effectLst/>
            </c:spPr>
            <c:extLst>
              <c:ext xmlns:c16="http://schemas.microsoft.com/office/drawing/2014/chart" uri="{C3380CC4-5D6E-409C-BE32-E72D297353CC}">
                <c16:uniqueId val="{00000009-8642-4359-8D74-B115C73D97E5}"/>
              </c:ext>
            </c:extLst>
          </c:dPt>
          <c:cat>
            <c:strRef>
              <c:f>Sheet1!$A$2:$A$6</c:f>
              <c:strCache>
                <c:ptCount val="5"/>
                <c:pt idx="0">
                  <c:v>1st Qtr</c:v>
                </c:pt>
                <c:pt idx="1">
                  <c:v>2nd Qtr</c:v>
                </c:pt>
                <c:pt idx="2">
                  <c:v>3rd Qtr</c:v>
                </c:pt>
                <c:pt idx="3">
                  <c:v>4th Qtr</c:v>
                </c:pt>
                <c:pt idx="4">
                  <c:v>5</c:v>
                </c:pt>
              </c:strCache>
            </c:strRef>
          </c:cat>
          <c:val>
            <c:numRef>
              <c:f>Sheet1!$B$2:$B$6</c:f>
              <c:numCache>
                <c:formatCode>General</c:formatCode>
                <c:ptCount val="5"/>
                <c:pt idx="0">
                  <c:v>11.11</c:v>
                </c:pt>
                <c:pt idx="1">
                  <c:v>11.11</c:v>
                </c:pt>
                <c:pt idx="2">
                  <c:v>20</c:v>
                </c:pt>
                <c:pt idx="3">
                  <c:v>20</c:v>
                </c:pt>
                <c:pt idx="4">
                  <c:v>11.11</c:v>
                </c:pt>
              </c:numCache>
            </c:numRef>
          </c:val>
          <c:extLst>
            <c:ext xmlns:c16="http://schemas.microsoft.com/office/drawing/2014/chart" uri="{C3380CC4-5D6E-409C-BE32-E72D297353CC}">
              <c16:uniqueId val="{0000000A-8642-4359-8D74-B115C73D97E5}"/>
            </c:ext>
          </c:extLst>
        </c:ser>
        <c:dLbls>
          <c:showLegendKey val="0"/>
          <c:showVal val="0"/>
          <c:showCatName val="0"/>
          <c:showSerName val="0"/>
          <c:showPercent val="0"/>
          <c:showBubbleSize val="0"/>
          <c:showLeaderLines val="1"/>
        </c:dLbls>
        <c:firstSliceAng val="0"/>
        <c:holeSize val="4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666165256205862E-2"/>
          <c:y val="9.3527060877911086E-2"/>
          <c:w val="0.67258464033534882"/>
          <c:h val="0.81294608575960026"/>
        </c:manualLayout>
      </c:layout>
      <c:doughnutChart>
        <c:varyColors val="1"/>
        <c:ser>
          <c:idx val="0"/>
          <c:order val="0"/>
          <c:tx>
            <c:strRef>
              <c:f>Sheet1!$B$1</c:f>
              <c:strCache>
                <c:ptCount val="1"/>
                <c:pt idx="0">
                  <c:v>Sales</c:v>
                </c:pt>
              </c:strCache>
            </c:strRef>
          </c:tx>
          <c:spPr>
            <a:ln>
              <a:noFill/>
            </a:ln>
          </c:spPr>
          <c:dPt>
            <c:idx val="0"/>
            <c:bubble3D val="0"/>
            <c:spPr>
              <a:noFill/>
              <a:ln w="19050">
                <a:noFill/>
              </a:ln>
              <a:effectLst/>
            </c:spPr>
            <c:extLst>
              <c:ext xmlns:c16="http://schemas.microsoft.com/office/drawing/2014/chart" uri="{C3380CC4-5D6E-409C-BE32-E72D297353CC}">
                <c16:uniqueId val="{00000001-BEA6-4521-91DE-70D394C0134E}"/>
              </c:ext>
            </c:extLst>
          </c:dPt>
          <c:dPt>
            <c:idx val="1"/>
            <c:bubble3D val="0"/>
            <c:spPr>
              <a:noFill/>
              <a:ln w="19050">
                <a:noFill/>
              </a:ln>
              <a:effectLst/>
            </c:spPr>
            <c:extLst>
              <c:ext xmlns:c16="http://schemas.microsoft.com/office/drawing/2014/chart" uri="{C3380CC4-5D6E-409C-BE32-E72D297353CC}">
                <c16:uniqueId val="{00000003-BEA6-4521-91DE-70D394C0134E}"/>
              </c:ext>
            </c:extLst>
          </c:dPt>
          <c:dPt>
            <c:idx val="2"/>
            <c:bubble3D val="0"/>
            <c:spPr>
              <a:solidFill>
                <a:srgbClr val="00B0F0"/>
              </a:solidFill>
              <a:ln w="19050">
                <a:noFill/>
              </a:ln>
              <a:effectLst/>
            </c:spPr>
            <c:extLst>
              <c:ext xmlns:c16="http://schemas.microsoft.com/office/drawing/2014/chart" uri="{C3380CC4-5D6E-409C-BE32-E72D297353CC}">
                <c16:uniqueId val="{00000005-BEA6-4521-91DE-70D394C0134E}"/>
              </c:ext>
            </c:extLst>
          </c:dPt>
          <c:dPt>
            <c:idx val="3"/>
            <c:bubble3D val="0"/>
            <c:spPr>
              <a:noFill/>
              <a:ln w="19050">
                <a:noFill/>
              </a:ln>
              <a:effectLst/>
            </c:spPr>
            <c:extLst>
              <c:ext xmlns:c16="http://schemas.microsoft.com/office/drawing/2014/chart" uri="{C3380CC4-5D6E-409C-BE32-E72D297353CC}">
                <c16:uniqueId val="{00000007-BEA6-4521-91DE-70D394C0134E}"/>
              </c:ext>
            </c:extLst>
          </c:dPt>
          <c:dPt>
            <c:idx val="4"/>
            <c:bubble3D val="0"/>
            <c:spPr>
              <a:noFill/>
              <a:ln w="19050">
                <a:noFill/>
              </a:ln>
              <a:effectLst/>
            </c:spPr>
            <c:extLst>
              <c:ext xmlns:c16="http://schemas.microsoft.com/office/drawing/2014/chart" uri="{C3380CC4-5D6E-409C-BE32-E72D297353CC}">
                <c16:uniqueId val="{00000009-BEA6-4521-91DE-70D394C0134E}"/>
              </c:ext>
            </c:extLst>
          </c:dPt>
          <c:cat>
            <c:strRef>
              <c:f>Sheet1!$A$2:$A$6</c:f>
              <c:strCache>
                <c:ptCount val="5"/>
                <c:pt idx="0">
                  <c:v>1st Qtr</c:v>
                </c:pt>
                <c:pt idx="1">
                  <c:v>2nd Qtr</c:v>
                </c:pt>
                <c:pt idx="2">
                  <c:v>3rd Qtr</c:v>
                </c:pt>
                <c:pt idx="3">
                  <c:v>4th Qtr</c:v>
                </c:pt>
                <c:pt idx="4">
                  <c:v>5</c:v>
                </c:pt>
              </c:strCache>
            </c:strRef>
          </c:cat>
          <c:val>
            <c:numRef>
              <c:f>Sheet1!$B$2:$B$6</c:f>
              <c:numCache>
                <c:formatCode>General</c:formatCode>
                <c:ptCount val="5"/>
                <c:pt idx="0">
                  <c:v>11.11</c:v>
                </c:pt>
                <c:pt idx="1">
                  <c:v>11.11</c:v>
                </c:pt>
                <c:pt idx="2">
                  <c:v>20</c:v>
                </c:pt>
                <c:pt idx="3">
                  <c:v>20</c:v>
                </c:pt>
                <c:pt idx="4">
                  <c:v>11.11</c:v>
                </c:pt>
              </c:numCache>
            </c:numRef>
          </c:val>
          <c:extLst>
            <c:ext xmlns:c16="http://schemas.microsoft.com/office/drawing/2014/chart" uri="{C3380CC4-5D6E-409C-BE32-E72D297353CC}">
              <c16:uniqueId val="{0000000A-BEA6-4521-91DE-70D394C0134E}"/>
            </c:ext>
          </c:extLst>
        </c:ser>
        <c:dLbls>
          <c:showLegendKey val="0"/>
          <c:showVal val="0"/>
          <c:showCatName val="0"/>
          <c:showSerName val="0"/>
          <c:showPercent val="0"/>
          <c:showBubbleSize val="0"/>
          <c:showLeaderLines val="1"/>
        </c:dLbls>
        <c:firstSliceAng val="0"/>
        <c:holeSize val="2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666165256205862E-2"/>
          <c:y val="9.3527060877911086E-2"/>
          <c:w val="0.67258464033534882"/>
          <c:h val="0.81294608575960026"/>
        </c:manualLayout>
      </c:layout>
      <c:doughnutChart>
        <c:varyColors val="1"/>
        <c:ser>
          <c:idx val="0"/>
          <c:order val="0"/>
          <c:tx>
            <c:strRef>
              <c:f>Sheet1!$B$1</c:f>
              <c:strCache>
                <c:ptCount val="1"/>
                <c:pt idx="0">
                  <c:v>Sales</c:v>
                </c:pt>
              </c:strCache>
            </c:strRef>
          </c:tx>
          <c:spPr>
            <a:ln>
              <a:noFill/>
            </a:ln>
          </c:spPr>
          <c:dPt>
            <c:idx val="0"/>
            <c:bubble3D val="0"/>
            <c:spPr>
              <a:noFill/>
              <a:ln w="19050">
                <a:noFill/>
              </a:ln>
              <a:effectLst/>
            </c:spPr>
            <c:extLst>
              <c:ext xmlns:c16="http://schemas.microsoft.com/office/drawing/2014/chart" uri="{C3380CC4-5D6E-409C-BE32-E72D297353CC}">
                <c16:uniqueId val="{00000001-22BA-43F8-8BC6-DC5BC67F5707}"/>
              </c:ext>
            </c:extLst>
          </c:dPt>
          <c:dPt>
            <c:idx val="1"/>
            <c:bubble3D val="0"/>
            <c:spPr>
              <a:solidFill>
                <a:srgbClr val="671765"/>
              </a:solidFill>
              <a:ln w="19050">
                <a:noFill/>
              </a:ln>
              <a:effectLst/>
            </c:spPr>
            <c:extLst>
              <c:ext xmlns:c16="http://schemas.microsoft.com/office/drawing/2014/chart" uri="{C3380CC4-5D6E-409C-BE32-E72D297353CC}">
                <c16:uniqueId val="{00000003-22BA-43F8-8BC6-DC5BC67F5707}"/>
              </c:ext>
            </c:extLst>
          </c:dPt>
          <c:dPt>
            <c:idx val="2"/>
            <c:bubble3D val="0"/>
            <c:spPr>
              <a:noFill/>
              <a:ln w="19050">
                <a:noFill/>
              </a:ln>
              <a:effectLst/>
            </c:spPr>
            <c:extLst>
              <c:ext xmlns:c16="http://schemas.microsoft.com/office/drawing/2014/chart" uri="{C3380CC4-5D6E-409C-BE32-E72D297353CC}">
                <c16:uniqueId val="{00000005-22BA-43F8-8BC6-DC5BC67F5707}"/>
              </c:ext>
            </c:extLst>
          </c:dPt>
          <c:dPt>
            <c:idx val="3"/>
            <c:bubble3D val="0"/>
            <c:spPr>
              <a:noFill/>
              <a:ln w="19050">
                <a:noFill/>
              </a:ln>
              <a:effectLst/>
            </c:spPr>
            <c:extLst>
              <c:ext xmlns:c16="http://schemas.microsoft.com/office/drawing/2014/chart" uri="{C3380CC4-5D6E-409C-BE32-E72D297353CC}">
                <c16:uniqueId val="{00000007-22BA-43F8-8BC6-DC5BC67F5707}"/>
              </c:ext>
            </c:extLst>
          </c:dPt>
          <c:dPt>
            <c:idx val="4"/>
            <c:bubble3D val="0"/>
            <c:spPr>
              <a:noFill/>
              <a:ln w="19050">
                <a:noFill/>
              </a:ln>
              <a:effectLst/>
            </c:spPr>
            <c:extLst>
              <c:ext xmlns:c16="http://schemas.microsoft.com/office/drawing/2014/chart" uri="{C3380CC4-5D6E-409C-BE32-E72D297353CC}">
                <c16:uniqueId val="{00000009-22BA-43F8-8BC6-DC5BC67F5707}"/>
              </c:ext>
            </c:extLst>
          </c:dPt>
          <c:cat>
            <c:strRef>
              <c:f>Sheet1!$A$2:$A$6</c:f>
              <c:strCache>
                <c:ptCount val="5"/>
                <c:pt idx="0">
                  <c:v>1st Qtr</c:v>
                </c:pt>
                <c:pt idx="1">
                  <c:v>2nd Qtr</c:v>
                </c:pt>
                <c:pt idx="2">
                  <c:v>3rd Qtr</c:v>
                </c:pt>
                <c:pt idx="3">
                  <c:v>4th Qtr</c:v>
                </c:pt>
                <c:pt idx="4">
                  <c:v>5</c:v>
                </c:pt>
              </c:strCache>
            </c:strRef>
          </c:cat>
          <c:val>
            <c:numRef>
              <c:f>Sheet1!$B$2:$B$6</c:f>
              <c:numCache>
                <c:formatCode>General</c:formatCode>
                <c:ptCount val="5"/>
                <c:pt idx="0">
                  <c:v>11.11</c:v>
                </c:pt>
                <c:pt idx="1">
                  <c:v>11.11</c:v>
                </c:pt>
                <c:pt idx="2">
                  <c:v>20</c:v>
                </c:pt>
                <c:pt idx="3">
                  <c:v>20</c:v>
                </c:pt>
                <c:pt idx="4">
                  <c:v>11.11</c:v>
                </c:pt>
              </c:numCache>
            </c:numRef>
          </c:val>
          <c:extLst>
            <c:ext xmlns:c16="http://schemas.microsoft.com/office/drawing/2014/chart" uri="{C3380CC4-5D6E-409C-BE32-E72D297353CC}">
              <c16:uniqueId val="{0000000A-22BA-43F8-8BC6-DC5BC67F5707}"/>
            </c:ext>
          </c:extLst>
        </c:ser>
        <c:dLbls>
          <c:showLegendKey val="0"/>
          <c:showVal val="0"/>
          <c:showCatName val="0"/>
          <c:showSerName val="0"/>
          <c:showPercent val="0"/>
          <c:showBubbleSize val="0"/>
          <c:showLeaderLines val="1"/>
        </c:dLbls>
        <c:firstSliceAng val="0"/>
        <c:holeSize val="3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666165256205862E-2"/>
          <c:y val="9.3527060877911086E-2"/>
          <c:w val="0.67258464033534882"/>
          <c:h val="0.81294608575960026"/>
        </c:manualLayout>
      </c:layout>
      <c:doughnutChart>
        <c:varyColors val="1"/>
        <c:ser>
          <c:idx val="0"/>
          <c:order val="0"/>
          <c:tx>
            <c:strRef>
              <c:f>Sheet1!$B$1</c:f>
              <c:strCache>
                <c:ptCount val="1"/>
                <c:pt idx="0">
                  <c:v>Sales</c:v>
                </c:pt>
              </c:strCache>
            </c:strRef>
          </c:tx>
          <c:spPr>
            <a:ln>
              <a:noFill/>
            </a:ln>
          </c:spPr>
          <c:dPt>
            <c:idx val="0"/>
            <c:bubble3D val="0"/>
            <c:spPr>
              <a:solidFill>
                <a:srgbClr val="932190"/>
              </a:solidFill>
              <a:ln w="19050">
                <a:noFill/>
              </a:ln>
              <a:effectLst/>
            </c:spPr>
            <c:extLst>
              <c:ext xmlns:c16="http://schemas.microsoft.com/office/drawing/2014/chart" uri="{C3380CC4-5D6E-409C-BE32-E72D297353CC}">
                <c16:uniqueId val="{00000001-1F6C-4B03-BAC5-397D7E39104C}"/>
              </c:ext>
            </c:extLst>
          </c:dPt>
          <c:dPt>
            <c:idx val="1"/>
            <c:bubble3D val="0"/>
            <c:spPr>
              <a:noFill/>
              <a:ln w="19050">
                <a:noFill/>
              </a:ln>
              <a:effectLst/>
            </c:spPr>
            <c:extLst>
              <c:ext xmlns:c16="http://schemas.microsoft.com/office/drawing/2014/chart" uri="{C3380CC4-5D6E-409C-BE32-E72D297353CC}">
                <c16:uniqueId val="{00000003-1F6C-4B03-BAC5-397D7E39104C}"/>
              </c:ext>
            </c:extLst>
          </c:dPt>
          <c:dPt>
            <c:idx val="2"/>
            <c:bubble3D val="0"/>
            <c:spPr>
              <a:noFill/>
              <a:ln w="19050">
                <a:noFill/>
              </a:ln>
              <a:effectLst/>
            </c:spPr>
            <c:extLst>
              <c:ext xmlns:c16="http://schemas.microsoft.com/office/drawing/2014/chart" uri="{C3380CC4-5D6E-409C-BE32-E72D297353CC}">
                <c16:uniqueId val="{00000005-1F6C-4B03-BAC5-397D7E39104C}"/>
              </c:ext>
            </c:extLst>
          </c:dPt>
          <c:dPt>
            <c:idx val="3"/>
            <c:bubble3D val="0"/>
            <c:spPr>
              <a:noFill/>
              <a:ln w="19050">
                <a:noFill/>
              </a:ln>
              <a:effectLst/>
            </c:spPr>
            <c:extLst>
              <c:ext xmlns:c16="http://schemas.microsoft.com/office/drawing/2014/chart" uri="{C3380CC4-5D6E-409C-BE32-E72D297353CC}">
                <c16:uniqueId val="{00000007-1F6C-4B03-BAC5-397D7E39104C}"/>
              </c:ext>
            </c:extLst>
          </c:dPt>
          <c:dPt>
            <c:idx val="4"/>
            <c:bubble3D val="0"/>
            <c:spPr>
              <a:noFill/>
              <a:ln w="19050">
                <a:noFill/>
              </a:ln>
              <a:effectLst/>
            </c:spPr>
            <c:extLst>
              <c:ext xmlns:c16="http://schemas.microsoft.com/office/drawing/2014/chart" uri="{C3380CC4-5D6E-409C-BE32-E72D297353CC}">
                <c16:uniqueId val="{00000009-1F6C-4B03-BAC5-397D7E39104C}"/>
              </c:ext>
            </c:extLst>
          </c:dPt>
          <c:cat>
            <c:strRef>
              <c:f>Sheet1!$A$2:$A$6</c:f>
              <c:strCache>
                <c:ptCount val="5"/>
                <c:pt idx="0">
                  <c:v>1st Qtr</c:v>
                </c:pt>
                <c:pt idx="1">
                  <c:v>2nd Qtr</c:v>
                </c:pt>
                <c:pt idx="2">
                  <c:v>3rd Qtr</c:v>
                </c:pt>
                <c:pt idx="3">
                  <c:v>4th Qtr</c:v>
                </c:pt>
                <c:pt idx="4">
                  <c:v>5</c:v>
                </c:pt>
              </c:strCache>
            </c:strRef>
          </c:cat>
          <c:val>
            <c:numRef>
              <c:f>Sheet1!$B$2:$B$6</c:f>
              <c:numCache>
                <c:formatCode>General</c:formatCode>
                <c:ptCount val="5"/>
                <c:pt idx="0">
                  <c:v>11.11</c:v>
                </c:pt>
                <c:pt idx="1">
                  <c:v>11.11</c:v>
                </c:pt>
                <c:pt idx="2">
                  <c:v>20</c:v>
                </c:pt>
                <c:pt idx="3">
                  <c:v>20</c:v>
                </c:pt>
                <c:pt idx="4">
                  <c:v>11.11</c:v>
                </c:pt>
              </c:numCache>
            </c:numRef>
          </c:val>
          <c:extLst>
            <c:ext xmlns:c16="http://schemas.microsoft.com/office/drawing/2014/chart" uri="{C3380CC4-5D6E-409C-BE32-E72D297353CC}">
              <c16:uniqueId val="{0000000A-1F6C-4B03-BAC5-397D7E39104C}"/>
            </c:ext>
          </c:extLst>
        </c:ser>
        <c:dLbls>
          <c:showLegendKey val="0"/>
          <c:showVal val="0"/>
          <c:showCatName val="0"/>
          <c:showSerName val="0"/>
          <c:showPercent val="0"/>
          <c:showBubbleSize val="0"/>
          <c:showLeaderLines val="1"/>
        </c:dLbls>
        <c:firstSliceAng val="0"/>
        <c:holeSize val="3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666165256205862E-2"/>
          <c:y val="9.3527060877911086E-2"/>
          <c:w val="0.67258464033534882"/>
          <c:h val="0.81294608575960026"/>
        </c:manualLayout>
      </c:layout>
      <c:doughnutChart>
        <c:varyColors val="1"/>
        <c:ser>
          <c:idx val="0"/>
          <c:order val="0"/>
          <c:tx>
            <c:strRef>
              <c:f>Sheet1!$B$1</c:f>
              <c:strCache>
                <c:ptCount val="1"/>
                <c:pt idx="0">
                  <c:v>Sales</c:v>
                </c:pt>
              </c:strCache>
            </c:strRef>
          </c:tx>
          <c:spPr>
            <a:ln>
              <a:noFill/>
            </a:ln>
          </c:spPr>
          <c:dPt>
            <c:idx val="0"/>
            <c:bubble3D val="0"/>
            <c:spPr>
              <a:noFill/>
              <a:ln w="19050">
                <a:noFill/>
              </a:ln>
              <a:effectLst/>
            </c:spPr>
            <c:extLst>
              <c:ext xmlns:c16="http://schemas.microsoft.com/office/drawing/2014/chart" uri="{C3380CC4-5D6E-409C-BE32-E72D297353CC}">
                <c16:uniqueId val="{00000001-76CC-43BB-8563-10109A6D0CA4}"/>
              </c:ext>
            </c:extLst>
          </c:dPt>
          <c:dPt>
            <c:idx val="1"/>
            <c:bubble3D val="0"/>
            <c:spPr>
              <a:noFill/>
              <a:ln w="19050">
                <a:noFill/>
              </a:ln>
              <a:effectLst/>
            </c:spPr>
            <c:extLst>
              <c:ext xmlns:c16="http://schemas.microsoft.com/office/drawing/2014/chart" uri="{C3380CC4-5D6E-409C-BE32-E72D297353CC}">
                <c16:uniqueId val="{00000003-76CC-43BB-8563-10109A6D0CA4}"/>
              </c:ext>
            </c:extLst>
          </c:dPt>
          <c:dPt>
            <c:idx val="2"/>
            <c:bubble3D val="0"/>
            <c:spPr>
              <a:noFill/>
              <a:ln w="19050">
                <a:noFill/>
              </a:ln>
              <a:effectLst/>
            </c:spPr>
            <c:extLst>
              <c:ext xmlns:c16="http://schemas.microsoft.com/office/drawing/2014/chart" uri="{C3380CC4-5D6E-409C-BE32-E72D297353CC}">
                <c16:uniqueId val="{00000005-76CC-43BB-8563-10109A6D0CA4}"/>
              </c:ext>
            </c:extLst>
          </c:dPt>
          <c:dPt>
            <c:idx val="3"/>
            <c:bubble3D val="0"/>
            <c:spPr>
              <a:noFill/>
              <a:ln w="19050">
                <a:noFill/>
              </a:ln>
              <a:effectLst/>
            </c:spPr>
            <c:extLst>
              <c:ext xmlns:c16="http://schemas.microsoft.com/office/drawing/2014/chart" uri="{C3380CC4-5D6E-409C-BE32-E72D297353CC}">
                <c16:uniqueId val="{00000007-76CC-43BB-8563-10109A6D0CA4}"/>
              </c:ext>
            </c:extLst>
          </c:dPt>
          <c:dPt>
            <c:idx val="4"/>
            <c:bubble3D val="0"/>
            <c:spPr>
              <a:solidFill>
                <a:srgbClr val="BE2BBB"/>
              </a:solidFill>
              <a:ln w="19050">
                <a:noFill/>
              </a:ln>
              <a:effectLst/>
            </c:spPr>
            <c:extLst>
              <c:ext xmlns:c16="http://schemas.microsoft.com/office/drawing/2014/chart" uri="{C3380CC4-5D6E-409C-BE32-E72D297353CC}">
                <c16:uniqueId val="{00000009-76CC-43BB-8563-10109A6D0CA4}"/>
              </c:ext>
            </c:extLst>
          </c:dPt>
          <c:cat>
            <c:strRef>
              <c:f>Sheet1!$A$2:$A$6</c:f>
              <c:strCache>
                <c:ptCount val="5"/>
                <c:pt idx="0">
                  <c:v>1st Qtr</c:v>
                </c:pt>
                <c:pt idx="1">
                  <c:v>2nd Qtr</c:v>
                </c:pt>
                <c:pt idx="2">
                  <c:v>3rd Qtr</c:v>
                </c:pt>
                <c:pt idx="3">
                  <c:v>4th Qtr</c:v>
                </c:pt>
                <c:pt idx="4">
                  <c:v>5</c:v>
                </c:pt>
              </c:strCache>
            </c:strRef>
          </c:cat>
          <c:val>
            <c:numRef>
              <c:f>Sheet1!$B$2:$B$6</c:f>
              <c:numCache>
                <c:formatCode>General</c:formatCode>
                <c:ptCount val="5"/>
                <c:pt idx="0">
                  <c:v>11.11</c:v>
                </c:pt>
                <c:pt idx="1">
                  <c:v>11.11</c:v>
                </c:pt>
                <c:pt idx="2">
                  <c:v>20</c:v>
                </c:pt>
                <c:pt idx="3">
                  <c:v>20</c:v>
                </c:pt>
                <c:pt idx="4">
                  <c:v>11.11</c:v>
                </c:pt>
              </c:numCache>
            </c:numRef>
          </c:val>
          <c:extLst>
            <c:ext xmlns:c16="http://schemas.microsoft.com/office/drawing/2014/chart" uri="{C3380CC4-5D6E-409C-BE32-E72D297353CC}">
              <c16:uniqueId val="{0000000A-76CC-43BB-8563-10109A6D0CA4}"/>
            </c:ext>
          </c:extLst>
        </c:ser>
        <c:dLbls>
          <c:showLegendKey val="0"/>
          <c:showVal val="0"/>
          <c:showCatName val="0"/>
          <c:showSerName val="0"/>
          <c:showPercent val="0"/>
          <c:showBubbleSize val="0"/>
          <c:showLeaderLines val="1"/>
        </c:dLbls>
        <c:firstSliceAng val="0"/>
        <c:holeSize val="4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70795677864899"/>
          <c:y val="9.3526957120199886E-2"/>
          <c:w val="0.67258464033534882"/>
          <c:h val="0.81294608575960026"/>
        </c:manualLayout>
      </c:layout>
      <c:doughnutChart>
        <c:varyColors val="1"/>
        <c:ser>
          <c:idx val="0"/>
          <c:order val="0"/>
          <c:tx>
            <c:strRef>
              <c:f>Sheet1!$B$1</c:f>
              <c:strCache>
                <c:ptCount val="1"/>
                <c:pt idx="0">
                  <c:v>Sales</c:v>
                </c:pt>
              </c:strCache>
            </c:strRef>
          </c:tx>
          <c:spPr>
            <a:ln>
              <a:noFill/>
            </a:ln>
          </c:spPr>
          <c:dPt>
            <c:idx val="0"/>
            <c:bubble3D val="0"/>
            <c:spPr>
              <a:noFill/>
              <a:ln w="19050">
                <a:noFill/>
              </a:ln>
              <a:effectLst/>
            </c:spPr>
            <c:extLst>
              <c:ext xmlns:c16="http://schemas.microsoft.com/office/drawing/2014/chart" uri="{C3380CC4-5D6E-409C-BE32-E72D297353CC}">
                <c16:uniqueId val="{00000001-A339-43A9-B1AE-DDF8AE25439D}"/>
              </c:ext>
            </c:extLst>
          </c:dPt>
          <c:dPt>
            <c:idx val="1"/>
            <c:bubble3D val="0"/>
            <c:spPr>
              <a:noFill/>
              <a:ln w="19050">
                <a:noFill/>
              </a:ln>
              <a:effectLst/>
            </c:spPr>
            <c:extLst>
              <c:ext xmlns:c16="http://schemas.microsoft.com/office/drawing/2014/chart" uri="{C3380CC4-5D6E-409C-BE32-E72D297353CC}">
                <c16:uniqueId val="{00000003-A339-43A9-B1AE-DDF8AE25439D}"/>
              </c:ext>
            </c:extLst>
          </c:dPt>
          <c:dPt>
            <c:idx val="2"/>
            <c:bubble3D val="0"/>
            <c:spPr>
              <a:noFill/>
              <a:ln w="19050">
                <a:noFill/>
              </a:ln>
              <a:effectLst/>
            </c:spPr>
            <c:extLst>
              <c:ext xmlns:c16="http://schemas.microsoft.com/office/drawing/2014/chart" uri="{C3380CC4-5D6E-409C-BE32-E72D297353CC}">
                <c16:uniqueId val="{00000005-A339-43A9-B1AE-DDF8AE25439D}"/>
              </c:ext>
            </c:extLst>
          </c:dPt>
          <c:dPt>
            <c:idx val="3"/>
            <c:bubble3D val="0"/>
            <c:spPr>
              <a:solidFill>
                <a:srgbClr val="67C04D"/>
              </a:solidFill>
              <a:ln w="19050">
                <a:noFill/>
              </a:ln>
              <a:effectLst/>
            </c:spPr>
            <c:extLst>
              <c:ext xmlns:c16="http://schemas.microsoft.com/office/drawing/2014/chart" uri="{C3380CC4-5D6E-409C-BE32-E72D297353CC}">
                <c16:uniqueId val="{00000007-A339-43A9-B1AE-DDF8AE25439D}"/>
              </c:ext>
            </c:extLst>
          </c:dPt>
          <c:dPt>
            <c:idx val="4"/>
            <c:bubble3D val="0"/>
            <c:spPr>
              <a:noFill/>
              <a:ln w="19050">
                <a:noFill/>
              </a:ln>
              <a:effectLst/>
            </c:spPr>
            <c:extLst>
              <c:ext xmlns:c16="http://schemas.microsoft.com/office/drawing/2014/chart" uri="{C3380CC4-5D6E-409C-BE32-E72D297353CC}">
                <c16:uniqueId val="{00000009-A339-43A9-B1AE-DDF8AE25439D}"/>
              </c:ext>
            </c:extLst>
          </c:dPt>
          <c:cat>
            <c:strRef>
              <c:f>Sheet1!$A$2:$A$6</c:f>
              <c:strCache>
                <c:ptCount val="5"/>
                <c:pt idx="0">
                  <c:v>1st Qtr</c:v>
                </c:pt>
                <c:pt idx="1">
                  <c:v>2nd Qtr</c:v>
                </c:pt>
                <c:pt idx="2">
                  <c:v>3rd Qtr</c:v>
                </c:pt>
                <c:pt idx="3">
                  <c:v>4th Qtr</c:v>
                </c:pt>
                <c:pt idx="4">
                  <c:v>5</c:v>
                </c:pt>
              </c:strCache>
            </c:strRef>
          </c:cat>
          <c:val>
            <c:numRef>
              <c:f>Sheet1!$B$2:$B$6</c:f>
              <c:numCache>
                <c:formatCode>General</c:formatCode>
                <c:ptCount val="5"/>
                <c:pt idx="0">
                  <c:v>11.11</c:v>
                </c:pt>
                <c:pt idx="1">
                  <c:v>11.11</c:v>
                </c:pt>
                <c:pt idx="2">
                  <c:v>20</c:v>
                </c:pt>
                <c:pt idx="3">
                  <c:v>20</c:v>
                </c:pt>
                <c:pt idx="4">
                  <c:v>11.11</c:v>
                </c:pt>
              </c:numCache>
            </c:numRef>
          </c:val>
          <c:extLst>
            <c:ext xmlns:c16="http://schemas.microsoft.com/office/drawing/2014/chart" uri="{C3380CC4-5D6E-409C-BE32-E72D297353CC}">
              <c16:uniqueId val="{0000000A-A339-43A9-B1AE-DDF8AE25439D}"/>
            </c:ext>
          </c:extLst>
        </c:ser>
        <c:dLbls>
          <c:showLegendKey val="0"/>
          <c:showVal val="0"/>
          <c:showCatName val="0"/>
          <c:showSerName val="0"/>
          <c:showPercent val="0"/>
          <c:showBubbleSize val="0"/>
          <c:showLeaderLines val="1"/>
        </c:dLbls>
        <c:firstSliceAng val="0"/>
        <c:holeSize val="4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70795677864899"/>
          <c:y val="9.3526957120199886E-2"/>
          <c:w val="0.67258464033534882"/>
          <c:h val="0.81294608575960026"/>
        </c:manualLayout>
      </c:layout>
      <c:doughnutChart>
        <c:varyColors val="1"/>
        <c:ser>
          <c:idx val="0"/>
          <c:order val="0"/>
          <c:tx>
            <c:strRef>
              <c:f>Sheet1!$B$1</c:f>
              <c:strCache>
                <c:ptCount val="1"/>
                <c:pt idx="0">
                  <c:v>Sales</c:v>
                </c:pt>
              </c:strCache>
            </c:strRef>
          </c:tx>
          <c:spPr>
            <a:ln>
              <a:noFill/>
            </a:ln>
          </c:spPr>
          <c:dPt>
            <c:idx val="0"/>
            <c:bubble3D val="0"/>
            <c:spPr>
              <a:noFill/>
              <a:ln w="19050">
                <a:noFill/>
              </a:ln>
              <a:effectLst/>
            </c:spPr>
            <c:extLst>
              <c:ext xmlns:c16="http://schemas.microsoft.com/office/drawing/2014/chart" uri="{C3380CC4-5D6E-409C-BE32-E72D297353CC}">
                <c16:uniqueId val="{00000001-9C51-4A1B-8EF5-A079D1164A66}"/>
              </c:ext>
            </c:extLst>
          </c:dPt>
          <c:dPt>
            <c:idx val="1"/>
            <c:bubble3D val="0"/>
            <c:spPr>
              <a:noFill/>
              <a:ln w="19050">
                <a:noFill/>
              </a:ln>
              <a:effectLst/>
            </c:spPr>
            <c:extLst>
              <c:ext xmlns:c16="http://schemas.microsoft.com/office/drawing/2014/chart" uri="{C3380CC4-5D6E-409C-BE32-E72D297353CC}">
                <c16:uniqueId val="{00000003-9C51-4A1B-8EF5-A079D1164A66}"/>
              </c:ext>
            </c:extLst>
          </c:dPt>
          <c:dPt>
            <c:idx val="2"/>
            <c:bubble3D val="0"/>
            <c:spPr>
              <a:noFill/>
              <a:ln w="19050">
                <a:noFill/>
              </a:ln>
              <a:effectLst/>
            </c:spPr>
            <c:extLst>
              <c:ext xmlns:c16="http://schemas.microsoft.com/office/drawing/2014/chart" uri="{C3380CC4-5D6E-409C-BE32-E72D297353CC}">
                <c16:uniqueId val="{00000005-9C51-4A1B-8EF5-A079D1164A66}"/>
              </c:ext>
            </c:extLst>
          </c:dPt>
          <c:dPt>
            <c:idx val="3"/>
            <c:bubble3D val="0"/>
            <c:spPr>
              <a:solidFill>
                <a:srgbClr val="67C04D"/>
              </a:solidFill>
              <a:ln w="19050">
                <a:noFill/>
              </a:ln>
              <a:effectLst/>
            </c:spPr>
            <c:extLst>
              <c:ext xmlns:c16="http://schemas.microsoft.com/office/drawing/2014/chart" uri="{C3380CC4-5D6E-409C-BE32-E72D297353CC}">
                <c16:uniqueId val="{00000007-9C51-4A1B-8EF5-A079D1164A66}"/>
              </c:ext>
            </c:extLst>
          </c:dPt>
          <c:dPt>
            <c:idx val="4"/>
            <c:bubble3D val="0"/>
            <c:spPr>
              <a:noFill/>
              <a:ln w="19050">
                <a:noFill/>
              </a:ln>
              <a:effectLst/>
            </c:spPr>
            <c:extLst>
              <c:ext xmlns:c16="http://schemas.microsoft.com/office/drawing/2014/chart" uri="{C3380CC4-5D6E-409C-BE32-E72D297353CC}">
                <c16:uniqueId val="{00000009-9C51-4A1B-8EF5-A079D1164A66}"/>
              </c:ext>
            </c:extLst>
          </c:dPt>
          <c:cat>
            <c:strRef>
              <c:f>Sheet1!$A$2:$A$6</c:f>
              <c:strCache>
                <c:ptCount val="5"/>
                <c:pt idx="0">
                  <c:v>1st Qtr</c:v>
                </c:pt>
                <c:pt idx="1">
                  <c:v>2nd Qtr</c:v>
                </c:pt>
                <c:pt idx="2">
                  <c:v>3rd Qtr</c:v>
                </c:pt>
                <c:pt idx="3">
                  <c:v>4th Qtr</c:v>
                </c:pt>
                <c:pt idx="4">
                  <c:v>5</c:v>
                </c:pt>
              </c:strCache>
            </c:strRef>
          </c:cat>
          <c:val>
            <c:numRef>
              <c:f>Sheet1!$B$2:$B$6</c:f>
              <c:numCache>
                <c:formatCode>General</c:formatCode>
                <c:ptCount val="5"/>
                <c:pt idx="0">
                  <c:v>11.11</c:v>
                </c:pt>
                <c:pt idx="1">
                  <c:v>11.11</c:v>
                </c:pt>
                <c:pt idx="2">
                  <c:v>20</c:v>
                </c:pt>
                <c:pt idx="3">
                  <c:v>20</c:v>
                </c:pt>
                <c:pt idx="4">
                  <c:v>11.11</c:v>
                </c:pt>
              </c:numCache>
            </c:numRef>
          </c:val>
          <c:extLst>
            <c:ext xmlns:c16="http://schemas.microsoft.com/office/drawing/2014/chart" uri="{C3380CC4-5D6E-409C-BE32-E72D297353CC}">
              <c16:uniqueId val="{0000000A-9C51-4A1B-8EF5-A079D1164A66}"/>
            </c:ext>
          </c:extLst>
        </c:ser>
        <c:dLbls>
          <c:showLegendKey val="0"/>
          <c:showVal val="0"/>
          <c:showCatName val="0"/>
          <c:showSerName val="0"/>
          <c:showPercent val="0"/>
          <c:showBubbleSize val="0"/>
          <c:showLeaderLines val="1"/>
        </c:dLbls>
        <c:firstSliceAng val="0"/>
        <c:holeSize val="4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240243603784"/>
          <c:y val="0.10080365115586863"/>
          <c:w val="0.54448093505683204"/>
          <c:h val="0.89919634884413135"/>
        </c:manualLayout>
      </c:layout>
      <c:doughnutChart>
        <c:varyColors val="1"/>
        <c:ser>
          <c:idx val="0"/>
          <c:order val="0"/>
          <c:spPr>
            <a:ln>
              <a:noFill/>
            </a:ln>
          </c:spPr>
          <c:dPt>
            <c:idx val="0"/>
            <c:bubble3D val="0"/>
            <c:spPr>
              <a:solidFill>
                <a:srgbClr val="FFC000">
                  <a:alpha val="50000"/>
                </a:srgbClr>
              </a:solidFill>
              <a:ln w="19050">
                <a:noFill/>
              </a:ln>
              <a:effectLst/>
            </c:spPr>
            <c:extLst>
              <c:ext xmlns:c16="http://schemas.microsoft.com/office/drawing/2014/chart" uri="{C3380CC4-5D6E-409C-BE32-E72D297353CC}">
                <c16:uniqueId val="{00000001-723F-4430-B380-B516BB922064}"/>
              </c:ext>
            </c:extLst>
          </c:dPt>
          <c:dPt>
            <c:idx val="1"/>
            <c:bubble3D val="0"/>
            <c:spPr>
              <a:solidFill>
                <a:srgbClr val="00B0F0">
                  <a:alpha val="50000"/>
                </a:srgbClr>
              </a:solidFill>
              <a:ln w="19050">
                <a:noFill/>
              </a:ln>
              <a:effectLst/>
            </c:spPr>
            <c:extLst>
              <c:ext xmlns:c16="http://schemas.microsoft.com/office/drawing/2014/chart" uri="{C3380CC4-5D6E-409C-BE32-E72D297353CC}">
                <c16:uniqueId val="{00000003-723F-4430-B380-B516BB922064}"/>
              </c:ext>
            </c:extLst>
          </c:dPt>
          <c:dPt>
            <c:idx val="2"/>
            <c:bubble3D val="0"/>
            <c:spPr>
              <a:solidFill>
                <a:srgbClr val="ED7D31">
                  <a:alpha val="50000"/>
                </a:srgbClr>
              </a:solidFill>
              <a:ln w="19050">
                <a:noFill/>
              </a:ln>
              <a:effectLst/>
            </c:spPr>
            <c:extLst>
              <c:ext xmlns:c16="http://schemas.microsoft.com/office/drawing/2014/chart" uri="{C3380CC4-5D6E-409C-BE32-E72D297353CC}">
                <c16:uniqueId val="{00000005-723F-4430-B380-B516BB922064}"/>
              </c:ext>
            </c:extLst>
          </c:dPt>
          <c:cat>
            <c:strRef>
              <c:f>Sheet3!$V$43:$V$45</c:f>
              <c:strCache>
                <c:ptCount val="3"/>
                <c:pt idx="0">
                  <c:v>Unii</c:v>
                </c:pt>
                <c:pt idx="1">
                  <c:v>LA</c:v>
                </c:pt>
                <c:pt idx="2">
                  <c:v>GH</c:v>
                </c:pt>
              </c:strCache>
            </c:strRef>
          </c:cat>
          <c:val>
            <c:numRef>
              <c:f>Sheet3!$W$43:$W$45</c:f>
              <c:numCache>
                <c:formatCode>General</c:formatCode>
                <c:ptCount val="3"/>
                <c:pt idx="0">
                  <c:v>100</c:v>
                </c:pt>
                <c:pt idx="1">
                  <c:v>100</c:v>
                </c:pt>
                <c:pt idx="2">
                  <c:v>100</c:v>
                </c:pt>
              </c:numCache>
            </c:numRef>
          </c:val>
          <c:extLst>
            <c:ext xmlns:c16="http://schemas.microsoft.com/office/drawing/2014/chart" uri="{C3380CC4-5D6E-409C-BE32-E72D297353CC}">
              <c16:uniqueId val="{00000006-723F-4430-B380-B516BB922064}"/>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ln>
              <a:noFill/>
            </a:ln>
          </c:spPr>
          <c:dPt>
            <c:idx val="0"/>
            <c:bubble3D val="0"/>
            <c:spPr>
              <a:solidFill>
                <a:srgbClr val="FFC000"/>
              </a:solidFill>
              <a:ln w="19050">
                <a:noFill/>
              </a:ln>
              <a:effectLst/>
            </c:spPr>
            <c:extLst>
              <c:ext xmlns:c16="http://schemas.microsoft.com/office/drawing/2014/chart" uri="{C3380CC4-5D6E-409C-BE32-E72D297353CC}">
                <c16:uniqueId val="{00000001-D7B8-48CC-8BE8-17F81218D2F2}"/>
              </c:ext>
            </c:extLst>
          </c:dPt>
          <c:dPt>
            <c:idx val="1"/>
            <c:bubble3D val="0"/>
            <c:spPr>
              <a:noFill/>
              <a:ln w="19050">
                <a:noFill/>
              </a:ln>
              <a:effectLst/>
            </c:spPr>
            <c:extLst>
              <c:ext xmlns:c16="http://schemas.microsoft.com/office/drawing/2014/chart" uri="{C3380CC4-5D6E-409C-BE32-E72D297353CC}">
                <c16:uniqueId val="{00000003-D7B8-48CC-8BE8-17F81218D2F2}"/>
              </c:ext>
            </c:extLst>
          </c:dPt>
          <c:dPt>
            <c:idx val="2"/>
            <c:bubble3D val="0"/>
            <c:spPr>
              <a:solidFill>
                <a:srgbClr val="00B0F0"/>
              </a:solidFill>
              <a:ln w="19050">
                <a:noFill/>
              </a:ln>
              <a:effectLst/>
            </c:spPr>
            <c:extLst>
              <c:ext xmlns:c16="http://schemas.microsoft.com/office/drawing/2014/chart" uri="{C3380CC4-5D6E-409C-BE32-E72D297353CC}">
                <c16:uniqueId val="{00000005-D7B8-48CC-8BE8-17F81218D2F2}"/>
              </c:ext>
            </c:extLst>
          </c:dPt>
          <c:dPt>
            <c:idx val="3"/>
            <c:bubble3D val="0"/>
            <c:spPr>
              <a:noFill/>
              <a:ln w="19050">
                <a:noFill/>
              </a:ln>
              <a:effectLst/>
            </c:spPr>
            <c:extLst>
              <c:ext xmlns:c16="http://schemas.microsoft.com/office/drawing/2014/chart" uri="{C3380CC4-5D6E-409C-BE32-E72D297353CC}">
                <c16:uniqueId val="{00000007-D7B8-48CC-8BE8-17F81218D2F2}"/>
              </c:ext>
            </c:extLst>
          </c:dPt>
          <c:dPt>
            <c:idx val="4"/>
            <c:bubble3D val="0"/>
            <c:spPr>
              <a:noFill/>
              <a:ln w="19050">
                <a:noFill/>
              </a:ln>
              <a:effectLst/>
            </c:spPr>
            <c:extLst>
              <c:ext xmlns:c16="http://schemas.microsoft.com/office/drawing/2014/chart" uri="{C3380CC4-5D6E-409C-BE32-E72D297353CC}">
                <c16:uniqueId val="{00000009-D7B8-48CC-8BE8-17F81218D2F2}"/>
              </c:ext>
            </c:extLst>
          </c:dPt>
          <c:dPt>
            <c:idx val="5"/>
            <c:bubble3D val="0"/>
            <c:spPr>
              <a:solidFill>
                <a:schemeClr val="accent2"/>
              </a:solidFill>
              <a:ln w="19050">
                <a:noFill/>
              </a:ln>
              <a:effectLst/>
            </c:spPr>
            <c:extLst>
              <c:ext xmlns:c16="http://schemas.microsoft.com/office/drawing/2014/chart" uri="{C3380CC4-5D6E-409C-BE32-E72D297353CC}">
                <c16:uniqueId val="{0000000B-D7B8-48CC-8BE8-17F81218D2F2}"/>
              </c:ext>
            </c:extLst>
          </c:dPt>
          <c:dPt>
            <c:idx val="6"/>
            <c:bubble3D val="0"/>
            <c:spPr>
              <a:noFill/>
              <a:ln w="19050">
                <a:noFill/>
              </a:ln>
              <a:effectLst/>
            </c:spPr>
            <c:extLst>
              <c:ext xmlns:c16="http://schemas.microsoft.com/office/drawing/2014/chart" uri="{C3380CC4-5D6E-409C-BE32-E72D297353CC}">
                <c16:uniqueId val="{0000000D-D7B8-48CC-8BE8-17F81218D2F2}"/>
              </c:ext>
            </c:extLst>
          </c:dPt>
          <c:cat>
            <c:strRef>
              <c:f>Sheet3!$AC$43:$AC$49</c:f>
              <c:strCache>
                <c:ptCount val="7"/>
                <c:pt idx="0">
                  <c:v>Unii</c:v>
                </c:pt>
                <c:pt idx="1">
                  <c:v>Blank</c:v>
                </c:pt>
                <c:pt idx="2">
                  <c:v>LA</c:v>
                </c:pt>
                <c:pt idx="3">
                  <c:v>Blank</c:v>
                </c:pt>
                <c:pt idx="4">
                  <c:v>Blank</c:v>
                </c:pt>
                <c:pt idx="5">
                  <c:v>GH</c:v>
                </c:pt>
                <c:pt idx="6">
                  <c:v>Blank</c:v>
                </c:pt>
              </c:strCache>
            </c:strRef>
          </c:cat>
          <c:val>
            <c:numRef>
              <c:f>Sheet3!$AD$43:$AD$49</c:f>
              <c:numCache>
                <c:formatCode>General</c:formatCode>
                <c:ptCount val="7"/>
                <c:pt idx="0">
                  <c:v>108</c:v>
                </c:pt>
                <c:pt idx="1">
                  <c:v>14</c:v>
                </c:pt>
                <c:pt idx="2">
                  <c:v>72</c:v>
                </c:pt>
                <c:pt idx="3">
                  <c:v>14</c:v>
                </c:pt>
                <c:pt idx="4">
                  <c:v>10</c:v>
                </c:pt>
                <c:pt idx="5">
                  <c:v>108</c:v>
                </c:pt>
                <c:pt idx="6">
                  <c:v>0</c:v>
                </c:pt>
              </c:numCache>
            </c:numRef>
          </c:val>
          <c:extLst>
            <c:ext xmlns:c16="http://schemas.microsoft.com/office/drawing/2014/chart" uri="{C3380CC4-5D6E-409C-BE32-E72D297353CC}">
              <c16:uniqueId val="{0000000E-D7B8-48CC-8BE8-17F81218D2F2}"/>
            </c:ext>
          </c:extLst>
        </c:ser>
        <c:dLbls>
          <c:showLegendKey val="0"/>
          <c:showVal val="0"/>
          <c:showCatName val="0"/>
          <c:showSerName val="0"/>
          <c:showPercent val="0"/>
          <c:showBubbleSize val="0"/>
          <c:showLeaderLines val="1"/>
        </c:dLbls>
        <c:firstSliceAng val="360"/>
        <c:holeSize val="6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BCCC0-094D-4060-AFCB-59E818957460}" type="datetimeFigureOut">
              <a:rPr lang="en-GB" smtClean="0"/>
              <a:t>19/09/2025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5D770-719F-402B-B861-A9A5F1C08419}" type="slidenum">
              <a:rPr lang="en-GB" smtClean="0"/>
              <a:t>‹#›</a:t>
            </a:fld>
            <a:endParaRPr lang="en-GB"/>
          </a:p>
        </p:txBody>
      </p:sp>
    </p:spTree>
    <p:extLst>
      <p:ext uri="{BB962C8B-B14F-4D97-AF65-F5344CB8AC3E}">
        <p14:creationId xmlns:p14="http://schemas.microsoft.com/office/powerpoint/2010/main" val="2168589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1051502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3BA1D-A00F-DB41-84DA-BE26C4853B35}" type="slidenum">
              <a:rPr lang="en-US" smtClean="0"/>
              <a:t>12</a:t>
            </a:fld>
            <a:endParaRPr lang="en-US"/>
          </a:p>
        </p:txBody>
      </p:sp>
    </p:spTree>
    <p:extLst>
      <p:ext uri="{BB962C8B-B14F-4D97-AF65-F5344CB8AC3E}">
        <p14:creationId xmlns:p14="http://schemas.microsoft.com/office/powerpoint/2010/main" val="2680256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spc="0">
                <a:solidFill>
                  <a:schemeClr val="tx2"/>
                </a:solidFill>
                <a:latin typeface="+mj-lt"/>
                <a:cs typeface="Arial"/>
              </a:rPr>
              <a:t>The initiatives build knowledge and skills, increase connectivity and extend capacities for </a:t>
            </a:r>
            <a:r>
              <a:rPr lang="en-GB" sz="1800">
                <a:solidFill>
                  <a:schemeClr val="tx2"/>
                </a:solidFill>
                <a:latin typeface="+mj-lt"/>
                <a:cs typeface="Arial"/>
              </a:rPr>
              <a:t>innovation and R&amp;D</a:t>
            </a:r>
            <a:r>
              <a:rPr lang="en-GB" sz="1800" b="0" spc="0">
                <a:solidFill>
                  <a:schemeClr val="tx2"/>
                </a:solidFill>
                <a:latin typeface="+mj-lt"/>
                <a:cs typeface="Arial"/>
              </a:rPr>
              <a:t>.</a:t>
            </a:r>
            <a:endParaRPr lang="en-GB"/>
          </a:p>
        </p:txBody>
      </p:sp>
      <p:sp>
        <p:nvSpPr>
          <p:cNvPr id="4" name="Slide Number Placeholder 3"/>
          <p:cNvSpPr>
            <a:spLocks noGrp="1"/>
          </p:cNvSpPr>
          <p:nvPr>
            <p:ph type="sldNum" sz="quarter" idx="5"/>
          </p:nvPr>
        </p:nvSpPr>
        <p:spPr/>
        <p:txBody>
          <a:bodyPr/>
          <a:lstStyle/>
          <a:p>
            <a:fld id="{C0F3BA1D-A00F-DB41-84DA-BE26C4853B35}" type="slidenum">
              <a:rPr lang="en-US" smtClean="0"/>
              <a:t>13</a:t>
            </a:fld>
            <a:endParaRPr lang="en-US"/>
          </a:p>
        </p:txBody>
      </p:sp>
    </p:spTree>
    <p:extLst>
      <p:ext uri="{BB962C8B-B14F-4D97-AF65-F5344CB8AC3E}">
        <p14:creationId xmlns:p14="http://schemas.microsoft.com/office/powerpoint/2010/main" val="97314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note, this is radically simplified for illustration only. Some parts of the system might span support and/or funding types.</a:t>
            </a:r>
          </a:p>
        </p:txBody>
      </p:sp>
      <p:sp>
        <p:nvSpPr>
          <p:cNvPr id="4" name="Slide Number Placeholder 3"/>
          <p:cNvSpPr>
            <a:spLocks noGrp="1"/>
          </p:cNvSpPr>
          <p:nvPr>
            <p:ph type="sldNum" sz="quarter" idx="5"/>
          </p:nvPr>
        </p:nvSpPr>
        <p:spPr/>
        <p:txBody>
          <a:bodyPr/>
          <a:lstStyle/>
          <a:p>
            <a:fld id="{6D45D770-719F-402B-B861-A9A5F1C08419}" type="slidenum">
              <a:rPr lang="en-GB" smtClean="0"/>
              <a:t>14</a:t>
            </a:fld>
            <a:endParaRPr lang="en-GB"/>
          </a:p>
        </p:txBody>
      </p:sp>
    </p:spTree>
    <p:extLst>
      <p:ext uri="{BB962C8B-B14F-4D97-AF65-F5344CB8AC3E}">
        <p14:creationId xmlns:p14="http://schemas.microsoft.com/office/powerpoint/2010/main" val="3422993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
                <a:srgbClr val="8A1A9B"/>
              </a:buClr>
              <a:buSzTx/>
              <a:buFont typeface="Wingdings" pitchFamily="2" charset="2"/>
              <a:buNone/>
              <a:tabLst/>
              <a:defRPr/>
            </a:pPr>
            <a:r>
              <a:rPr kumimoji="0" lang="en-GB" sz="1200" b="0" i="0" u="none" strike="noStrike" kern="1200" cap="none" spc="0" normalizeH="0" baseline="0" noProof="0">
                <a:ln>
                  <a:noFill/>
                </a:ln>
                <a:solidFill>
                  <a:srgbClr val="2E2C61"/>
                </a:solidFill>
                <a:effectLst/>
                <a:uLnTx/>
                <a:uFillTx/>
                <a:latin typeface="Arial" panose="020B0604020202020204"/>
                <a:ea typeface="+mn-ea"/>
                <a:cs typeface="Arial"/>
              </a:rPr>
              <a:t>Our clients can benefit from a range of initiatives from Innovate UK Global, in addition to activities related to our collaboration with the Enterprise Europe Network (EEN).</a:t>
            </a:r>
          </a:p>
          <a:p>
            <a:pPr marL="0" marR="0" lvl="0" indent="0" algn="l" defTabSz="914400" rtl="0" eaLnBrk="1" fontAlgn="base" latinLnBrk="0" hangingPunct="1">
              <a:lnSpc>
                <a:spcPct val="100000"/>
              </a:lnSpc>
              <a:spcBef>
                <a:spcPct val="0"/>
              </a:spcBef>
              <a:spcAft>
                <a:spcPct val="0"/>
              </a:spcAft>
              <a:buClr>
                <a:srgbClr val="8A1A9B"/>
              </a:buClr>
              <a:buSzTx/>
              <a:buFont typeface="Wingdings" pitchFamily="2" charset="2"/>
              <a:buNone/>
              <a:tabLst/>
              <a:defRPr/>
            </a:pPr>
            <a:endParaRPr kumimoji="0" lang="en-GB" sz="1200" b="0" i="0" u="none" strike="noStrike" kern="1200" cap="none" spc="0" normalizeH="0" baseline="0" noProof="0">
              <a:ln>
                <a:noFill/>
              </a:ln>
              <a:solidFill>
                <a:srgbClr val="2E2C61"/>
              </a:solidFill>
              <a:effectLst/>
              <a:uLnTx/>
              <a:uFillTx/>
              <a:latin typeface="Arial" panose="020B0604020202020204"/>
              <a:ea typeface="+mn-ea"/>
              <a:cs typeface="Arial"/>
            </a:endParaRPr>
          </a:p>
          <a:p>
            <a:pPr marL="0" marR="0" lvl="0" indent="0" algn="l" defTabSz="914400" rtl="0" eaLnBrk="1" fontAlgn="base" latinLnBrk="0" hangingPunct="1">
              <a:lnSpc>
                <a:spcPct val="100000"/>
              </a:lnSpc>
              <a:spcBef>
                <a:spcPct val="0"/>
              </a:spcBef>
              <a:spcAft>
                <a:spcPct val="0"/>
              </a:spcAft>
              <a:buClr>
                <a:srgbClr val="8A1A9B"/>
              </a:buClr>
              <a:buSzTx/>
              <a:buFont typeface="Wingdings" pitchFamily="2" charset="2"/>
              <a:buNone/>
              <a:tabLst/>
              <a:defRPr/>
            </a:pPr>
            <a:r>
              <a:rPr kumimoji="0" lang="en-GB" sz="1200" b="0" i="0" u="none" strike="noStrike" kern="1200" cap="none" spc="0" normalizeH="0" baseline="0" noProof="0">
                <a:ln>
                  <a:noFill/>
                </a:ln>
                <a:solidFill>
                  <a:srgbClr val="2E2C61"/>
                </a:solidFill>
                <a:effectLst/>
                <a:uLnTx/>
                <a:uFillTx/>
                <a:latin typeface="Arial" panose="020B0604020202020204"/>
                <a:ea typeface="+mn-ea"/>
                <a:cs typeface="Arial"/>
              </a:rPr>
              <a:t>This is in the context of help we provide to clients to capitalise on international opportunities, from R&amp;D activities and access to partnerships globally, to explorations of future target markets.</a:t>
            </a:r>
          </a:p>
          <a:p>
            <a:pPr marL="0" marR="0" lvl="0" indent="0" algn="l" defTabSz="914400" rtl="0" eaLnBrk="1" fontAlgn="base" latinLnBrk="0" hangingPunct="1">
              <a:lnSpc>
                <a:spcPct val="100000"/>
              </a:lnSpc>
              <a:spcBef>
                <a:spcPct val="0"/>
              </a:spcBef>
              <a:spcAft>
                <a:spcPct val="0"/>
              </a:spcAft>
              <a:buClr>
                <a:srgbClr val="8A1A9B"/>
              </a:buClr>
              <a:buSzTx/>
              <a:buFont typeface="Wingdings" pitchFamily="2" charset="2"/>
              <a:buNone/>
              <a:tabLst/>
              <a:defRPr/>
            </a:pPr>
            <a:endParaRPr kumimoji="0" lang="en-GB" sz="1200" b="0" i="0" u="none" strike="noStrike" kern="1200" cap="none" spc="0" normalizeH="0" baseline="0" noProof="0">
              <a:ln>
                <a:noFill/>
              </a:ln>
              <a:solidFill>
                <a:srgbClr val="2E2C61"/>
              </a:solidFill>
              <a:effectLst/>
              <a:uLnTx/>
              <a:uFillTx/>
              <a:latin typeface="Arial" panose="020B0604020202020204"/>
              <a:ea typeface="+mn-ea"/>
              <a:cs typeface="Arial"/>
            </a:endParaRPr>
          </a:p>
          <a:p>
            <a:pPr marL="0" marR="0" lvl="0" indent="0" algn="l" defTabSz="914400" rtl="0" eaLnBrk="1" fontAlgn="base" latinLnBrk="0" hangingPunct="1">
              <a:lnSpc>
                <a:spcPct val="100000"/>
              </a:lnSpc>
              <a:spcBef>
                <a:spcPct val="0"/>
              </a:spcBef>
              <a:spcAft>
                <a:spcPct val="0"/>
              </a:spcAft>
              <a:buClr>
                <a:srgbClr val="8A1A9B"/>
              </a:buClr>
              <a:buSzTx/>
              <a:buFont typeface="Wingdings" pitchFamily="2" charset="2"/>
              <a:buNone/>
              <a:tabLst/>
              <a:defRPr/>
            </a:pPr>
            <a:r>
              <a:rPr kumimoji="0" lang="en-GB" sz="1200" b="0" i="0" u="none" strike="noStrike" kern="1200" cap="none" spc="0" normalizeH="0" baseline="0" noProof="0">
                <a:ln>
                  <a:noFill/>
                </a:ln>
                <a:solidFill>
                  <a:schemeClr val="tx1"/>
                </a:solidFill>
                <a:effectLst/>
                <a:uLnTx/>
                <a:uFillTx/>
                <a:latin typeface="Arial" panose="020B0604020202020204"/>
                <a:ea typeface="+mn-ea"/>
                <a:cs typeface="Arial"/>
              </a:rPr>
              <a:t>By fostering connections and collaboration, we create valuable opportunities for international growth.</a:t>
            </a:r>
          </a:p>
          <a:p>
            <a:endParaRPr lang="en-GB"/>
          </a:p>
        </p:txBody>
      </p:sp>
      <p:sp>
        <p:nvSpPr>
          <p:cNvPr id="4" name="Slide Number Placeholder 3"/>
          <p:cNvSpPr>
            <a:spLocks noGrp="1"/>
          </p:cNvSpPr>
          <p:nvPr>
            <p:ph type="sldNum" sz="quarter" idx="5"/>
          </p:nvPr>
        </p:nvSpPr>
        <p:spPr/>
        <p:txBody>
          <a:bodyPr/>
          <a:lstStyle/>
          <a:p>
            <a:fld id="{C0F3BA1D-A00F-DB41-84DA-BE26C4853B35}" type="slidenum">
              <a:rPr lang="en-US" smtClean="0"/>
              <a:t>16</a:t>
            </a:fld>
            <a:endParaRPr lang="en-US"/>
          </a:p>
        </p:txBody>
      </p:sp>
    </p:spTree>
    <p:extLst>
      <p:ext uri="{BB962C8B-B14F-4D97-AF65-F5344CB8AC3E}">
        <p14:creationId xmlns:p14="http://schemas.microsoft.com/office/powerpoint/2010/main" val="3603465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ABC7CF-4854-458D-82E8-5A04609D9405}" type="slidenum">
              <a:rPr lang="en-GB" smtClean="0"/>
              <a:t>17</a:t>
            </a:fld>
            <a:endParaRPr lang="en-GB"/>
          </a:p>
        </p:txBody>
      </p:sp>
    </p:spTree>
    <p:extLst>
      <p:ext uri="{BB962C8B-B14F-4D97-AF65-F5344CB8AC3E}">
        <p14:creationId xmlns:p14="http://schemas.microsoft.com/office/powerpoint/2010/main" val="403578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30F19-BB74-CED7-39CF-823EC25BA0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5FA6D3-7A69-D65C-1856-8F763A506C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C37740-7DBE-25B5-C522-7AC3F69832B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334AA51-4FF7-C6C7-FC4C-4CB80494AEC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4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EE7E1-B94F-3D10-D83A-BE566603E9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195683-CA79-55B5-358E-D2491AFE71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EE04CA-C8E3-98E0-E63B-7AAA41C3CC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1DF76D-AAD5-77E4-DD2D-84D5C63EE4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298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EE7E1-B94F-3D10-D83A-BE566603E9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195683-CA79-55B5-358E-D2491AFE71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EE04CA-C8E3-98E0-E63B-7AAA41C3CC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1DF76D-AAD5-77E4-DD2D-84D5C63EE4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298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398463"/>
            <a:ext cx="3198813" cy="1800225"/>
          </a:xfrm>
        </p:spPr>
      </p:sp>
      <p:sp>
        <p:nvSpPr>
          <p:cNvPr id="3" name="Notes Placeholder 2"/>
          <p:cNvSpPr>
            <a:spLocks noGrp="1"/>
          </p:cNvSpPr>
          <p:nvPr>
            <p:ph type="body" idx="1"/>
          </p:nvPr>
        </p:nvSpPr>
        <p:spPr>
          <a:xfrm>
            <a:off x="710406" y="2198688"/>
            <a:ext cx="5683250" cy="7258821"/>
          </a:xfrm>
        </p:spPr>
        <p:txBody>
          <a:bodyPr/>
          <a:lstStyle/>
          <a:p>
            <a:pPr algn="l"/>
            <a:endParaRPr lang="en-GB">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90752">
              <a:defRPr/>
            </a:pPr>
            <a:fld id="{C416D95C-2B75-40E4-8E28-A325B372A886}" type="slidenum">
              <a:rPr lang="en-GB">
                <a:solidFill>
                  <a:prstClr val="black"/>
                </a:solidFill>
                <a:latin typeface="Calibri" panose="020F0502020204030204"/>
              </a:rPr>
              <a:pPr defTabSz="990752">
                <a:defRPr/>
              </a:pPr>
              <a:t>23</a:t>
            </a:fld>
            <a:endParaRPr lang="en-GB">
              <a:solidFill>
                <a:prstClr val="black"/>
              </a:solidFill>
              <a:latin typeface="Calibri" panose="020F0502020204030204"/>
            </a:endParaRPr>
          </a:p>
        </p:txBody>
      </p:sp>
    </p:spTree>
    <p:extLst>
      <p:ext uri="{BB962C8B-B14F-4D97-AF65-F5344CB8AC3E}">
        <p14:creationId xmlns:p14="http://schemas.microsoft.com/office/powerpoint/2010/main" val="4015167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468313"/>
            <a:ext cx="3263900" cy="1836737"/>
          </a:xfrm>
        </p:spPr>
      </p:sp>
      <p:sp>
        <p:nvSpPr>
          <p:cNvPr id="3" name="Notes Placeholder 2"/>
          <p:cNvSpPr>
            <a:spLocks noGrp="1"/>
          </p:cNvSpPr>
          <p:nvPr>
            <p:ph type="body" idx="1"/>
          </p:nvPr>
        </p:nvSpPr>
        <p:spPr>
          <a:xfrm>
            <a:off x="710406" y="2305050"/>
            <a:ext cx="5683250" cy="7416058"/>
          </a:xfrm>
        </p:spPr>
        <p:txBody>
          <a:bodyPr/>
          <a:lstStyle/>
          <a:p>
            <a:pPr algn="l"/>
            <a:endParaRPr lang="en-GB" b="0" i="0">
              <a:solidFill>
                <a:srgbClr val="212529"/>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C416D95C-2B75-40E4-8E28-A325B372A886}"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287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https://youtu.be/q0UXxgsVp44?si=NULI1MN5IjtU87lM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16D95C-2B75-40E4-8E28-A325B372A88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0282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2B6EE5-A699-8E40-B9DE-1520246310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6609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468313"/>
            <a:ext cx="3200400" cy="1800225"/>
          </a:xfrm>
        </p:spPr>
      </p:sp>
      <p:sp>
        <p:nvSpPr>
          <p:cNvPr id="3" name="Notes Placeholder 2"/>
          <p:cNvSpPr>
            <a:spLocks noGrp="1"/>
          </p:cNvSpPr>
          <p:nvPr>
            <p:ph type="body" idx="1"/>
          </p:nvPr>
        </p:nvSpPr>
        <p:spPr>
          <a:xfrm>
            <a:off x="709613" y="2268537"/>
            <a:ext cx="5683250" cy="7452569"/>
          </a:xfrm>
        </p:spPr>
        <p:txBody>
          <a:bodyPr/>
          <a:lstStyle/>
          <a:p>
            <a:pPr algn="l"/>
            <a:endParaRPr lang="en-GB">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90752">
              <a:defRPr/>
            </a:pPr>
            <a:fld id="{C416D95C-2B75-40E4-8E28-A325B372A886}" type="slidenum">
              <a:rPr lang="en-GB">
                <a:solidFill>
                  <a:prstClr val="black"/>
                </a:solidFill>
                <a:latin typeface="Calibri" panose="020F0502020204030204"/>
              </a:rPr>
              <a:pPr defTabSz="990752">
                <a:defRPr/>
              </a:pPr>
              <a:t>26</a:t>
            </a:fld>
            <a:endParaRPr lang="en-GB">
              <a:solidFill>
                <a:prstClr val="black"/>
              </a:solidFill>
              <a:latin typeface="Calibri" panose="020F0502020204030204"/>
            </a:endParaRPr>
          </a:p>
        </p:txBody>
      </p:sp>
    </p:spTree>
    <p:extLst>
      <p:ext uri="{BB962C8B-B14F-4D97-AF65-F5344CB8AC3E}">
        <p14:creationId xmlns:p14="http://schemas.microsoft.com/office/powerpoint/2010/main" val="1929239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16D95C-2B75-40E4-8E28-A325B372A88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8313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Please replace photo of presenter with a portrait of your own. You can use your own photo in whatever shape it comes in, instead of the way this example is presented. Or to match the example of this slide </a:t>
            </a:r>
            <a:r>
              <a:rPr lang="en-US" b="1"/>
              <a:t>1)</a:t>
            </a:r>
            <a:r>
              <a:rPr lang="en-US"/>
              <a:t> Send the geometric shape overlay to the back – </a:t>
            </a:r>
            <a:r>
              <a:rPr lang="en-US" i="1"/>
              <a:t>Right-Click &gt; Send to Back &gt; Send to Back</a:t>
            </a:r>
            <a:r>
              <a:rPr lang="en-US"/>
              <a:t>. </a:t>
            </a:r>
            <a:r>
              <a:rPr lang="en-US" b="1"/>
              <a:t>2) </a:t>
            </a:r>
            <a:r>
              <a:rPr lang="en-US"/>
              <a:t>Replace image – use the guides provided to correctly position it. </a:t>
            </a:r>
            <a:r>
              <a:rPr lang="en-US" b="1"/>
              <a:t>3) </a:t>
            </a:r>
            <a:r>
              <a:rPr lang="en-US"/>
              <a:t>Send your portrait to the back so that the geometric overlay re-appears over the portrait.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505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5702F-6723-2F42-A2A4-87964E51400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4890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5702F-6723-2F42-A2A4-87964E51400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53302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45D770-719F-402B-B861-A9A5F1C08419}" type="slidenum">
              <a:rPr lang="en-GB" smtClean="0"/>
              <a:t>7</a:t>
            </a:fld>
            <a:endParaRPr lang="en-GB"/>
          </a:p>
        </p:txBody>
      </p:sp>
    </p:spTree>
    <p:extLst>
      <p:ext uri="{BB962C8B-B14F-4D97-AF65-F5344CB8AC3E}">
        <p14:creationId xmlns:p14="http://schemas.microsoft.com/office/powerpoint/2010/main" val="1944548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GB" sz="1200" b="1">
                <a:effectLst/>
                <a:latin typeface="Calibri" panose="020F0502020204030204" pitchFamily="34" charset="0"/>
                <a:ea typeface="Calibri" panose="020F0502020204030204" pitchFamily="34" charset="0"/>
                <a:cs typeface="Times New Roman" panose="02020603050405020304" pitchFamily="18" charset="0"/>
              </a:rPr>
              <a:t>Feature 1: It offers clients a comprehensive spectrum of innovation and commercial expertise via o</a:t>
            </a:r>
            <a:r>
              <a:rPr lang="en-GB" sz="1200">
                <a:effectLst/>
                <a:latin typeface="Calibri" panose="020F0502020204030204" pitchFamily="34" charset="0"/>
                <a:ea typeface="Calibri" panose="020F0502020204030204" pitchFamily="34" charset="0"/>
                <a:cs typeface="Times New Roman" panose="02020603050405020304" pitchFamily="18" charset="0"/>
              </a:rPr>
              <a:t>ur specialists, the lynchpin of the service. Their professional backgrounds qualify them to help</a:t>
            </a:r>
            <a:r>
              <a:rPr lang="en-GB" sz="1200" b="1">
                <a:effectLst/>
                <a:latin typeface="Calibri" panose="020F0502020204030204" pitchFamily="34" charset="0"/>
                <a:ea typeface="Calibri" panose="020F0502020204030204" pitchFamily="34" charset="0"/>
                <a:cs typeface="Times New Roman" panose="02020603050405020304" pitchFamily="18" charset="0"/>
              </a:rPr>
              <a:t> </a:t>
            </a:r>
            <a:r>
              <a:rPr lang="en-GB" sz="1200">
                <a:effectLst/>
                <a:latin typeface="Calibri" panose="020F0502020204030204" pitchFamily="34" charset="0"/>
                <a:ea typeface="Calibri" panose="020F0502020204030204" pitchFamily="34" charset="0"/>
                <a:cs typeface="Times New Roman" panose="02020603050405020304" pitchFamily="18" charset="0"/>
              </a:rPr>
              <a:t>clients tackle priorities ranging from improving the innovation process and forging international business collaborations, through to becoming investment ready and structuring for growth.</a:t>
            </a:r>
            <a:r>
              <a:rPr lang="en-GB" sz="1200" b="1">
                <a:effectLst/>
                <a:latin typeface="Calibri" panose="020F0502020204030204" pitchFamily="34" charset="0"/>
                <a:ea typeface="Calibri" panose="020F0502020204030204" pitchFamily="34" charset="0"/>
                <a:cs typeface="Times New Roman" panose="02020603050405020304" pitchFamily="18" charset="0"/>
              </a:rPr>
              <a:t> </a:t>
            </a:r>
            <a:r>
              <a:rPr lang="en-GB" sz="1200">
                <a:effectLst/>
                <a:latin typeface="Calibri" panose="020F0502020204030204" pitchFamily="34" charset="0"/>
                <a:ea typeface="Calibri" panose="020F0502020204030204" pitchFamily="34" charset="0"/>
                <a:cs typeface="Times New Roman" panose="02020603050405020304" pitchFamily="18" charset="0"/>
              </a:rPr>
              <a:t>They can also tap an unrivalled breadth of expertise across Innovate UK, when supplementary input is required</a:t>
            </a:r>
          </a:p>
          <a:p>
            <a:pPr marL="0" lvl="0" indent="0">
              <a:lnSpc>
                <a:spcPct val="107000"/>
              </a:lnSpc>
              <a:buFont typeface="Symbol" panose="05050102010706020507" pitchFamily="18" charset="2"/>
              <a:buNone/>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GB" sz="1200">
                <a:effectLst/>
                <a:latin typeface="Calibri" panose="020F0502020204030204" pitchFamily="34" charset="0"/>
                <a:ea typeface="Calibri" panose="020F0502020204030204" pitchFamily="34" charset="0"/>
                <a:cs typeface="Times New Roman" panose="02020603050405020304" pitchFamily="18" charset="0"/>
              </a:rPr>
              <a:t>Investment readiness</a:t>
            </a:r>
          </a:p>
          <a:p>
            <a:pPr marL="0" lvl="0" indent="0">
              <a:lnSpc>
                <a:spcPct val="107000"/>
              </a:lnSpc>
              <a:buFont typeface="Symbol" panose="05050102010706020507" pitchFamily="18" charset="2"/>
              <a:buNone/>
            </a:pPr>
            <a:r>
              <a:rPr lang="en-GB" sz="1200">
                <a:effectLst/>
                <a:latin typeface="Calibri" panose="020F0502020204030204" pitchFamily="34" charset="0"/>
                <a:ea typeface="Calibri" panose="020F0502020204030204" pitchFamily="34" charset="0"/>
                <a:cs typeface="Times New Roman" panose="02020603050405020304" pitchFamily="18" charset="0"/>
              </a:rPr>
              <a:t>R&amp;D collaborations</a:t>
            </a:r>
          </a:p>
          <a:p>
            <a:pPr marL="0" lvl="0" indent="0">
              <a:lnSpc>
                <a:spcPct val="107000"/>
              </a:lnSpc>
              <a:buFont typeface="Symbol" panose="05050102010706020507" pitchFamily="18" charset="2"/>
              <a:buNone/>
            </a:pPr>
            <a:r>
              <a:rPr lang="en-GB" sz="1200">
                <a:effectLst/>
                <a:latin typeface="Calibri" panose="020F0502020204030204" pitchFamily="34" charset="0"/>
                <a:ea typeface="Calibri" panose="020F0502020204030204" pitchFamily="34" charset="0"/>
                <a:cs typeface="Times New Roman" panose="02020603050405020304" pitchFamily="18" charset="0"/>
              </a:rPr>
              <a:t>IP protection</a:t>
            </a:r>
          </a:p>
          <a:p>
            <a:pPr marL="0" lvl="0" indent="0">
              <a:lnSpc>
                <a:spcPct val="107000"/>
              </a:lnSpc>
              <a:buFont typeface="Symbol" panose="05050102010706020507" pitchFamily="18" charset="2"/>
              <a:buNone/>
            </a:pPr>
            <a:r>
              <a:rPr lang="en-GB" sz="1200">
                <a:effectLst/>
                <a:latin typeface="Calibri" panose="020F0502020204030204" pitchFamily="34" charset="0"/>
                <a:ea typeface="Calibri" panose="020F0502020204030204" pitchFamily="34" charset="0"/>
                <a:cs typeface="Times New Roman" panose="02020603050405020304" pitchFamily="18" charset="0"/>
              </a:rPr>
              <a:t>Innovation management</a:t>
            </a:r>
          </a:p>
          <a:p>
            <a:pPr marL="0" lvl="0" indent="0">
              <a:lnSpc>
                <a:spcPct val="107000"/>
              </a:lnSpc>
              <a:buFont typeface="Symbol" panose="05050102010706020507" pitchFamily="18" charset="2"/>
              <a:buNone/>
            </a:pPr>
            <a:r>
              <a:rPr lang="en-GB" sz="1200">
                <a:effectLst/>
                <a:latin typeface="Calibri" panose="020F0502020204030204" pitchFamily="34" charset="0"/>
                <a:ea typeface="Calibri" panose="020F0502020204030204" pitchFamily="34" charset="0"/>
                <a:cs typeface="Times New Roman" panose="02020603050405020304" pitchFamily="18" charset="0"/>
              </a:rPr>
              <a:t>Market readiness</a:t>
            </a:r>
          </a:p>
          <a:p>
            <a:pPr marL="0" lvl="0" indent="0">
              <a:lnSpc>
                <a:spcPct val="107000"/>
              </a:lnSpc>
              <a:buFont typeface="Symbol" panose="05050102010706020507" pitchFamily="18" charset="2"/>
              <a:buNone/>
            </a:pPr>
            <a:r>
              <a:rPr lang="en-GB" sz="1200">
                <a:effectLst/>
                <a:latin typeface="Calibri" panose="020F0502020204030204" pitchFamily="34" charset="0"/>
                <a:ea typeface="Calibri" panose="020F0502020204030204" pitchFamily="34" charset="0"/>
                <a:cs typeface="Times New Roman" panose="02020603050405020304" pitchFamily="18" charset="0"/>
              </a:rPr>
              <a:t>Commercial skills</a:t>
            </a:r>
          </a:p>
          <a:p>
            <a:pPr marL="0" lvl="0" indent="0">
              <a:lnSpc>
                <a:spcPct val="107000"/>
              </a:lnSpc>
              <a:buFont typeface="Symbol" panose="05050102010706020507" pitchFamily="18" charset="2"/>
              <a:buNone/>
            </a:pPr>
            <a:r>
              <a:rPr lang="en-GB" sz="1200">
                <a:effectLst/>
                <a:latin typeface="Calibri" panose="020F0502020204030204" pitchFamily="34" charset="0"/>
                <a:ea typeface="Calibri" panose="020F0502020204030204" pitchFamily="34" charset="0"/>
                <a:cs typeface="Times New Roman" panose="02020603050405020304" pitchFamily="18" charset="0"/>
              </a:rPr>
              <a:t>Design capabilities</a:t>
            </a:r>
          </a:p>
          <a:p>
            <a:pPr marL="0" lvl="0" indent="0">
              <a:lnSpc>
                <a:spcPct val="107000"/>
              </a:lnSpc>
              <a:buFont typeface="Symbol" panose="05050102010706020507" pitchFamily="18" charset="2"/>
              <a:buNone/>
            </a:pPr>
            <a:r>
              <a:rPr lang="en-GB" sz="1200">
                <a:effectLst/>
                <a:latin typeface="Calibri" panose="020F0502020204030204" pitchFamily="34" charset="0"/>
                <a:ea typeface="Calibri" panose="020F0502020204030204" pitchFamily="34" charset="0"/>
                <a:cs typeface="Times New Roman" panose="02020603050405020304" pitchFamily="18" charset="0"/>
              </a:rPr>
              <a:t>Scaling production</a:t>
            </a:r>
          </a:p>
          <a:p>
            <a:pPr marL="0" lvl="0" indent="0">
              <a:lnSpc>
                <a:spcPct val="107000"/>
              </a:lnSpc>
              <a:buFont typeface="Symbol" panose="05050102010706020507" pitchFamily="18" charset="2"/>
              <a:buNone/>
            </a:pPr>
            <a:r>
              <a:rPr lang="en-GB" sz="1200">
                <a:effectLst/>
                <a:latin typeface="Calibri" panose="020F0502020204030204" pitchFamily="34" charset="0"/>
                <a:ea typeface="Calibri" panose="020F0502020204030204" pitchFamily="34" charset="0"/>
                <a:cs typeface="Times New Roman" panose="02020603050405020304" pitchFamily="18" charset="0"/>
              </a:rPr>
              <a:t>Business models</a:t>
            </a:r>
          </a:p>
          <a:p>
            <a:pPr marL="0" lvl="0" indent="0">
              <a:lnSpc>
                <a:spcPct val="107000"/>
              </a:lnSpc>
              <a:buFont typeface="Symbol" panose="05050102010706020507" pitchFamily="18" charset="2"/>
              <a:buNone/>
            </a:pPr>
            <a:r>
              <a:rPr lang="en-GB" sz="1200">
                <a:effectLst/>
                <a:latin typeface="Calibri" panose="020F0502020204030204" pitchFamily="34" charset="0"/>
                <a:ea typeface="Calibri" panose="020F0502020204030204" pitchFamily="34" charset="0"/>
                <a:cs typeface="Times New Roman" panose="02020603050405020304" pitchFamily="18" charset="0"/>
              </a:rPr>
              <a:t>International market entry</a:t>
            </a:r>
          </a:p>
          <a:p>
            <a:pPr marL="0" lvl="0" indent="0">
              <a:lnSpc>
                <a:spcPct val="107000"/>
              </a:lnSpc>
              <a:buFont typeface="Symbol" panose="05050102010706020507" pitchFamily="18" charset="2"/>
              <a:buNone/>
            </a:pPr>
            <a:r>
              <a:rPr lang="en-GB" sz="1200">
                <a:effectLst/>
                <a:latin typeface="Calibri" panose="020F0502020204030204" pitchFamily="34" charset="0"/>
                <a:ea typeface="Calibri" panose="020F0502020204030204" pitchFamily="34" charset="0"/>
                <a:cs typeface="Times New Roman" panose="02020603050405020304" pitchFamily="18" charset="0"/>
              </a:rPr>
              <a:t>Build supply chains</a:t>
            </a:r>
          </a:p>
          <a:p>
            <a:pPr marL="0" lvl="0" indent="0">
              <a:lnSpc>
                <a:spcPct val="107000"/>
              </a:lnSpc>
              <a:buFont typeface="Symbol" panose="05050102010706020507" pitchFamily="18" charset="2"/>
              <a:buNone/>
            </a:pPr>
            <a:r>
              <a:rPr lang="en-GB" sz="1200">
                <a:effectLst/>
                <a:latin typeface="Calibri" panose="020F0502020204030204" pitchFamily="34" charset="0"/>
                <a:ea typeface="Calibri" panose="020F0502020204030204" pitchFamily="34" charset="0"/>
                <a:cs typeface="Times New Roman" panose="02020603050405020304" pitchFamily="18" charset="0"/>
              </a:rPr>
              <a:t>Responsible innovation </a:t>
            </a:r>
          </a:p>
          <a:p>
            <a:pPr marL="0" lvl="0" indent="0">
              <a:lnSpc>
                <a:spcPct val="107000"/>
              </a:lnSpc>
              <a:buFont typeface="Symbol" panose="05050102010706020507" pitchFamily="18" charset="2"/>
              <a:buNone/>
            </a:pPr>
            <a:r>
              <a:rPr lang="en-GB" sz="1200">
                <a:effectLst/>
                <a:latin typeface="Calibri" panose="020F0502020204030204" pitchFamily="34" charset="0"/>
                <a:ea typeface="Calibri" panose="020F0502020204030204" pitchFamily="34" charset="0"/>
                <a:cs typeface="Times New Roman" panose="02020603050405020304" pitchFamily="18" charset="0"/>
              </a:rPr>
              <a:t>Finance new facilities </a:t>
            </a:r>
          </a:p>
          <a:p>
            <a:pPr marL="0" lvl="0" indent="0">
              <a:lnSpc>
                <a:spcPct val="107000"/>
              </a:lnSpc>
              <a:buFont typeface="Symbol" panose="05050102010706020507" pitchFamily="18" charset="2"/>
              <a:buNone/>
            </a:pPr>
            <a:r>
              <a:rPr lang="en-GB" sz="1200">
                <a:effectLst/>
                <a:latin typeface="Calibri" panose="020F0502020204030204" pitchFamily="34" charset="0"/>
                <a:ea typeface="Calibri" panose="020F0502020204030204" pitchFamily="34" charset="0"/>
                <a:cs typeface="Times New Roman" panose="02020603050405020304" pitchFamily="18" charset="0"/>
              </a:rPr>
              <a:t>Testing prototypes</a:t>
            </a:r>
          </a:p>
          <a:p>
            <a:pPr marL="0" lvl="0" indent="0">
              <a:lnSpc>
                <a:spcPct val="107000"/>
              </a:lnSpc>
              <a:buFont typeface="Symbol" panose="05050102010706020507" pitchFamily="18" charset="2"/>
              <a:buNone/>
            </a:pPr>
            <a:r>
              <a:rPr lang="en-GB" sz="1200">
                <a:effectLst/>
                <a:latin typeface="Calibri" panose="020F0502020204030204" pitchFamily="34" charset="0"/>
                <a:ea typeface="Calibri" panose="020F0502020204030204" pitchFamily="34" charset="0"/>
                <a:cs typeface="Times New Roman" panose="02020603050405020304" pitchFamily="18" charset="0"/>
              </a:rPr>
              <a:t>https://www.wordclouds.co.uk/</a:t>
            </a:r>
          </a:p>
        </p:txBody>
      </p:sp>
      <p:sp>
        <p:nvSpPr>
          <p:cNvPr id="4" name="Slide Number Placeholder 3"/>
          <p:cNvSpPr>
            <a:spLocks noGrp="1"/>
          </p:cNvSpPr>
          <p:nvPr>
            <p:ph type="sldNum" sz="quarter" idx="5"/>
          </p:nvPr>
        </p:nvSpPr>
        <p:spPr/>
        <p:txBody>
          <a:bodyPr/>
          <a:lstStyle/>
          <a:p>
            <a:fld id="{C0F3BA1D-A00F-DB41-84DA-BE26C4853B35}" type="slidenum">
              <a:rPr lang="en-US" smtClean="0"/>
              <a:t>8</a:t>
            </a:fld>
            <a:endParaRPr lang="en-US"/>
          </a:p>
        </p:txBody>
      </p:sp>
    </p:spTree>
    <p:extLst>
      <p:ext uri="{BB962C8B-B14F-4D97-AF65-F5344CB8AC3E}">
        <p14:creationId xmlns:p14="http://schemas.microsoft.com/office/powerpoint/2010/main" val="96072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Steph, expanding on the important qualities:</a:t>
            </a:r>
          </a:p>
          <a:p>
            <a:endParaRPr lang="en-GB"/>
          </a:p>
          <a:p>
            <a:r>
              <a:rPr lang="en-GB"/>
              <a:t>Passion for coaching – Driven to actively support innovative businesses from startup to scaleup, in a collaborative coaching environment</a:t>
            </a:r>
          </a:p>
          <a:p>
            <a:endParaRPr lang="en-GB"/>
          </a:p>
          <a:p>
            <a:r>
              <a:rPr lang="en-GB"/>
              <a:t>Lived experience – An understanding of the challenges and rewards of entrepreneurship</a:t>
            </a:r>
          </a:p>
          <a:p>
            <a:endParaRPr lang="en-GB"/>
          </a:p>
          <a:p>
            <a:r>
              <a:rPr lang="en-GB"/>
              <a:t>Business experience – A robust understanding of business principles, essential to high quality mentorship, empowering SMEs to achieve their ambitions  </a:t>
            </a:r>
          </a:p>
        </p:txBody>
      </p:sp>
      <p:sp>
        <p:nvSpPr>
          <p:cNvPr id="4" name="Slide Number Placeholder 3"/>
          <p:cNvSpPr>
            <a:spLocks noGrp="1"/>
          </p:cNvSpPr>
          <p:nvPr>
            <p:ph type="sldNum" sz="quarter" idx="5"/>
          </p:nvPr>
        </p:nvSpPr>
        <p:spPr/>
        <p:txBody>
          <a:bodyPr/>
          <a:lstStyle/>
          <a:p>
            <a:fld id="{6D45D770-719F-402B-B861-A9A5F1C08419}" type="slidenum">
              <a:rPr lang="en-GB" smtClean="0"/>
              <a:t>9</a:t>
            </a:fld>
            <a:endParaRPr lang="en-GB"/>
          </a:p>
        </p:txBody>
      </p:sp>
    </p:spTree>
    <p:extLst>
      <p:ext uri="{BB962C8B-B14F-4D97-AF65-F5344CB8AC3E}">
        <p14:creationId xmlns:p14="http://schemas.microsoft.com/office/powerpoint/2010/main" val="2274503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GB" sz="1200" b="1" dirty="0">
                <a:effectLst/>
                <a:latin typeface="Calibri"/>
                <a:ea typeface="Calibri"/>
                <a:cs typeface="Calibri"/>
              </a:rPr>
              <a:t>Feature 2: The service offers a single gateway to the most significant regional, national and international innovation resources. </a:t>
            </a:r>
            <a:r>
              <a:rPr lang="en-GB" sz="1200" dirty="0">
                <a:effectLst/>
                <a:latin typeface="Calibri"/>
                <a:ea typeface="Calibri"/>
                <a:cs typeface="Calibri"/>
              </a:rPr>
              <a:t>Our specialists and the diverse consortium of delivery partners who host them have substantial connections into their local R&amp;D and growth resources. This is combined with access to Innovate UK’s own products &amp; services, and opportunities presented by Innovate UK’s </a:t>
            </a:r>
            <a:r>
              <a:rPr lang="en-GB" sz="1200" dirty="0">
                <a:solidFill>
                  <a:srgbClr val="000000"/>
                </a:solidFill>
                <a:effectLst/>
                <a:latin typeface="Calibri"/>
                <a:ea typeface="Calibri"/>
                <a:cs typeface="Calibri"/>
              </a:rPr>
              <a:t>national &amp; international strategic partnerships.</a:t>
            </a:r>
            <a:r>
              <a:rPr lang="en-GB" dirty="0">
                <a:solidFill>
                  <a:srgbClr val="000000"/>
                </a:solidFill>
                <a:latin typeface="Calibri"/>
                <a:ea typeface="Calibri"/>
                <a:cs typeface="Calibri"/>
              </a:rPr>
              <a:t> Let’s take a look at these three levels in a bit more detail.</a:t>
            </a:r>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11</a:t>
            </a:fld>
            <a:endParaRPr lang="en-US"/>
          </a:p>
        </p:txBody>
      </p:sp>
    </p:spTree>
    <p:extLst>
      <p:ext uri="{BB962C8B-B14F-4D97-AF65-F5344CB8AC3E}">
        <p14:creationId xmlns:p14="http://schemas.microsoft.com/office/powerpoint/2010/main" val="3514976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4B1D-5B0E-E140-A273-2B3CBD8E09E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10F6E72-494B-EE41-940A-5363759F9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FA055EE-3429-4747-85D7-E80F416B632A}"/>
              </a:ext>
            </a:extLst>
          </p:cNvPr>
          <p:cNvSpPr>
            <a:spLocks noGrp="1"/>
          </p:cNvSpPr>
          <p:nvPr>
            <p:ph type="dt" sz="half" idx="10"/>
          </p:nvPr>
        </p:nvSpPr>
        <p:spPr/>
        <p:txBody>
          <a:bodyPr/>
          <a:lstStyle/>
          <a:p>
            <a:fld id="{7B6A0524-B680-4FE9-BE27-6117655B2789}" type="datetimeFigureOut">
              <a:rPr lang="en-GB" smtClean="0"/>
              <a:t>19/09/2025</a:t>
            </a:fld>
            <a:endParaRPr lang="en-GB"/>
          </a:p>
        </p:txBody>
      </p:sp>
      <p:sp>
        <p:nvSpPr>
          <p:cNvPr id="5" name="Footer Placeholder 4">
            <a:extLst>
              <a:ext uri="{FF2B5EF4-FFF2-40B4-BE49-F238E27FC236}">
                <a16:creationId xmlns:a16="http://schemas.microsoft.com/office/drawing/2014/main" id="{816810BD-6E3C-2A44-98CD-199F950EF5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36FB78-E2B9-6443-B2AB-3819D09E9D8A}"/>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3462768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DB4E-3208-3942-818F-5C45E00661D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2E12F27-7C78-8C4D-A651-A634C083C6B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D044B7-3965-9D40-9CFB-B376EE6F385E}"/>
              </a:ext>
            </a:extLst>
          </p:cNvPr>
          <p:cNvSpPr>
            <a:spLocks noGrp="1"/>
          </p:cNvSpPr>
          <p:nvPr>
            <p:ph type="dt" sz="half" idx="10"/>
          </p:nvPr>
        </p:nvSpPr>
        <p:spPr/>
        <p:txBody>
          <a:bodyPr/>
          <a:lstStyle/>
          <a:p>
            <a:fld id="{7B6A0524-B680-4FE9-BE27-6117655B2789}" type="datetimeFigureOut">
              <a:rPr lang="en-GB" smtClean="0"/>
              <a:t>19/09/2025</a:t>
            </a:fld>
            <a:endParaRPr lang="en-GB"/>
          </a:p>
        </p:txBody>
      </p:sp>
      <p:sp>
        <p:nvSpPr>
          <p:cNvPr id="5" name="Footer Placeholder 4">
            <a:extLst>
              <a:ext uri="{FF2B5EF4-FFF2-40B4-BE49-F238E27FC236}">
                <a16:creationId xmlns:a16="http://schemas.microsoft.com/office/drawing/2014/main" id="{F16B57D9-A0EA-2A45-A965-DBA30B49F8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493EE2-3FB8-2341-BC3D-B9BBFB5EE76F}"/>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3956008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D3FB39-29BA-2F42-9438-6405954A7BB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8D7D58E-BAED-2941-B30F-167494BC5C2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171C3A-2239-054D-973E-5EF18FAC0D81}"/>
              </a:ext>
            </a:extLst>
          </p:cNvPr>
          <p:cNvSpPr>
            <a:spLocks noGrp="1"/>
          </p:cNvSpPr>
          <p:nvPr>
            <p:ph type="dt" sz="half" idx="10"/>
          </p:nvPr>
        </p:nvSpPr>
        <p:spPr/>
        <p:txBody>
          <a:bodyPr/>
          <a:lstStyle/>
          <a:p>
            <a:fld id="{7B6A0524-B680-4FE9-BE27-6117655B2789}" type="datetimeFigureOut">
              <a:rPr lang="en-GB" smtClean="0"/>
              <a:t>19/09/2025</a:t>
            </a:fld>
            <a:endParaRPr lang="en-GB"/>
          </a:p>
        </p:txBody>
      </p:sp>
      <p:sp>
        <p:nvSpPr>
          <p:cNvPr id="5" name="Footer Placeholder 4">
            <a:extLst>
              <a:ext uri="{FF2B5EF4-FFF2-40B4-BE49-F238E27FC236}">
                <a16:creationId xmlns:a16="http://schemas.microsoft.com/office/drawing/2014/main" id="{3DADA16F-4ADD-6443-9509-212D1EFF4D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89A274-3B0A-624C-AB37-77810D5A8217}"/>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4211959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Three Conten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hasCustomPrompt="1"/>
          </p:nvPr>
        </p:nvSpPr>
        <p:spPr>
          <a:xfrm>
            <a:off x="4440795" y="3905882"/>
            <a:ext cx="3310411" cy="2119471"/>
          </a:xfrm>
        </p:spPr>
        <p:txBody>
          <a:bodyPr>
            <a:normAutofit/>
          </a:bodyPr>
          <a:lstStyle>
            <a:lvl1pPr marL="0" indent="0">
              <a:buNone/>
              <a:defRPr sz="140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7" name="Slide Number Placeholder 6"/>
          <p:cNvSpPr>
            <a:spLocks noGrp="1"/>
          </p:cNvSpPr>
          <p:nvPr>
            <p:ph type="sldNum" sz="quarter" idx="12"/>
          </p:nvPr>
        </p:nvSpPr>
        <p:spPr/>
        <p:txBody>
          <a:bodyPr/>
          <a:lstStyle/>
          <a:p>
            <a:fld id="{0E82A7A5-65BC-42DB-B10F-D7B07009C79A}" type="slidenum">
              <a:rPr lang="en-GB" smtClean="0"/>
              <a:t>‹#›</a:t>
            </a:fld>
            <a:endParaRPr lang="en-GB"/>
          </a:p>
        </p:txBody>
      </p:sp>
      <p:sp>
        <p:nvSpPr>
          <p:cNvPr id="9" name="Content Placeholder 3"/>
          <p:cNvSpPr>
            <a:spLocks noGrp="1"/>
          </p:cNvSpPr>
          <p:nvPr>
            <p:ph sz="half" idx="13" hasCustomPrompt="1"/>
          </p:nvPr>
        </p:nvSpPr>
        <p:spPr>
          <a:xfrm>
            <a:off x="624000" y="3905882"/>
            <a:ext cx="3310411" cy="2119471"/>
          </a:xfrm>
        </p:spPr>
        <p:txBody>
          <a:bodyPr>
            <a:normAutofit/>
          </a:bodyPr>
          <a:lstStyle>
            <a:lvl1pPr marL="0" indent="0">
              <a:buNone/>
              <a:defRPr sz="140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10" name="Content Placeholder 3"/>
          <p:cNvSpPr>
            <a:spLocks noGrp="1"/>
          </p:cNvSpPr>
          <p:nvPr>
            <p:ph sz="half" idx="14" hasCustomPrompt="1"/>
          </p:nvPr>
        </p:nvSpPr>
        <p:spPr>
          <a:xfrm>
            <a:off x="8291341" y="3905882"/>
            <a:ext cx="3310411" cy="2119471"/>
          </a:xfrm>
        </p:spPr>
        <p:txBody>
          <a:bodyPr>
            <a:normAutofit/>
          </a:bodyPr>
          <a:lstStyle>
            <a:lvl1pPr marL="0" indent="0">
              <a:buNone/>
              <a:defRPr sz="140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13" name="Content Placeholder 3"/>
          <p:cNvSpPr>
            <a:spLocks noGrp="1"/>
          </p:cNvSpPr>
          <p:nvPr>
            <p:ph sz="half" idx="15"/>
          </p:nvPr>
        </p:nvSpPr>
        <p:spPr>
          <a:xfrm>
            <a:off x="624000" y="1368000"/>
            <a:ext cx="10977752" cy="2368323"/>
          </a:xfrm>
        </p:spPr>
        <p:txBody>
          <a:bodyPr>
            <a:normAutofit/>
          </a:bodyPr>
          <a:lstStyle>
            <a:lvl1pPr marL="0" indent="0">
              <a:buNone/>
              <a:defRPr sz="1800"/>
            </a:lvl1pPr>
          </a:lstStyle>
          <a:p>
            <a:pPr lvl="0"/>
            <a:endParaRPr lang="en-US"/>
          </a:p>
        </p:txBody>
      </p:sp>
    </p:spTree>
    <p:extLst>
      <p:ext uri="{BB962C8B-B14F-4D97-AF65-F5344CB8AC3E}">
        <p14:creationId xmlns:p14="http://schemas.microsoft.com/office/powerpoint/2010/main" val="306240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BLANK TEMPLATE 2 PURPLE">
    <p:spTree>
      <p:nvGrpSpPr>
        <p:cNvPr id="1" name=""/>
        <p:cNvGrpSpPr/>
        <p:nvPr/>
      </p:nvGrpSpPr>
      <p:grpSpPr>
        <a:xfrm>
          <a:off x="0" y="0"/>
          <a:ext cx="0" cy="0"/>
          <a:chOff x="0" y="0"/>
          <a:chExt cx="0" cy="0"/>
        </a:xfrm>
      </p:grpSpPr>
      <p:sp>
        <p:nvSpPr>
          <p:cNvPr id="63" name="Picture Placeholder 62">
            <a:extLst>
              <a:ext uri="{FF2B5EF4-FFF2-40B4-BE49-F238E27FC236}">
                <a16:creationId xmlns:a16="http://schemas.microsoft.com/office/drawing/2014/main" id="{D24BD18C-6FCB-1852-74A4-CD12A6DC4E8A}"/>
              </a:ext>
            </a:extLst>
          </p:cNvPr>
          <p:cNvSpPr>
            <a:spLocks noGrp="1"/>
          </p:cNvSpPr>
          <p:nvPr>
            <p:ph type="pic" sz="quarter" idx="11"/>
          </p:nvPr>
        </p:nvSpPr>
        <p:spPr>
          <a:xfrm>
            <a:off x="4935538" y="1490598"/>
            <a:ext cx="6851650" cy="4258850"/>
          </a:xfrm>
        </p:spPr>
        <p:txBody>
          <a:bodyPr/>
          <a:lstStyle/>
          <a:p>
            <a:endParaRPr lang="en-GB"/>
          </a:p>
        </p:txBody>
      </p:sp>
      <p:pic>
        <p:nvPicPr>
          <p:cNvPr id="2" name="_PPT_GRID_338.7x190.5_960x540.png" hidden="1">
            <a:extLst>
              <a:ext uri="{FF2B5EF4-FFF2-40B4-BE49-F238E27FC236}">
                <a16:creationId xmlns:a16="http://schemas.microsoft.com/office/drawing/2014/main" id="{02C70AB2-25B2-830D-B24A-7398EDC1273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3588"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ID BLOCKS  TOP" hidden="1">
            <a:extLst>
              <a:ext uri="{FF2B5EF4-FFF2-40B4-BE49-F238E27FC236}">
                <a16:creationId xmlns:a16="http://schemas.microsoft.com/office/drawing/2014/main" id="{BF2F22B9-8E39-9E78-0174-915CF326BE6F}"/>
              </a:ext>
            </a:extLst>
          </p:cNvPr>
          <p:cNvGrpSpPr/>
          <p:nvPr/>
        </p:nvGrpSpPr>
        <p:grpSpPr>
          <a:xfrm>
            <a:off x="0" y="-1642341"/>
            <a:ext cx="11887200" cy="342000"/>
            <a:chOff x="0" y="-1440000"/>
            <a:chExt cx="11887200" cy="342000"/>
          </a:xfrm>
          <a:solidFill>
            <a:schemeClr val="bg1">
              <a:alpha val="10000"/>
            </a:schemeClr>
          </a:solidFill>
        </p:grpSpPr>
        <p:sp>
          <p:nvSpPr>
            <p:cNvPr id="6" name="Rectangle 5">
              <a:extLst>
                <a:ext uri="{FF2B5EF4-FFF2-40B4-BE49-F238E27FC236}">
                  <a16:creationId xmlns:a16="http://schemas.microsoft.com/office/drawing/2014/main" id="{7C284220-6883-3A48-D72F-5CC2AADBD795}"/>
                </a:ext>
              </a:extLst>
            </p:cNvPr>
            <p:cNvSpPr/>
            <p:nvPr/>
          </p:nvSpPr>
          <p:spPr>
            <a:xfrm>
              <a:off x="0"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0C5F04E-D5A3-39CB-17FD-198217B6E57B}"/>
                </a:ext>
              </a:extLst>
            </p:cNvPr>
            <p:cNvSpPr/>
            <p:nvPr/>
          </p:nvSpPr>
          <p:spPr>
            <a:xfrm>
              <a:off x="609537"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761D3305-4235-CF7A-0669-4053D89C170D}"/>
                </a:ext>
              </a:extLst>
            </p:cNvPr>
            <p:cNvSpPr/>
            <p:nvPr/>
          </p:nvSpPr>
          <p:spPr>
            <a:xfrm>
              <a:off x="1219074"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D4579D1B-0826-D5C5-5B21-F0703D37CFF9}"/>
                </a:ext>
              </a:extLst>
            </p:cNvPr>
            <p:cNvSpPr/>
            <p:nvPr/>
          </p:nvSpPr>
          <p:spPr>
            <a:xfrm>
              <a:off x="1828611"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A0AC7DC9-F5CB-46C6-4FBB-704A1BE731AD}"/>
                </a:ext>
              </a:extLst>
            </p:cNvPr>
            <p:cNvSpPr/>
            <p:nvPr/>
          </p:nvSpPr>
          <p:spPr>
            <a:xfrm>
              <a:off x="2438148"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3476E94E-6E8A-3578-20BA-D89FD31D7CC4}"/>
                </a:ext>
              </a:extLst>
            </p:cNvPr>
            <p:cNvSpPr/>
            <p:nvPr/>
          </p:nvSpPr>
          <p:spPr>
            <a:xfrm>
              <a:off x="3047685"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98539EE0-D9C5-A848-BD98-DEC177D80EE3}"/>
                </a:ext>
              </a:extLst>
            </p:cNvPr>
            <p:cNvSpPr/>
            <p:nvPr/>
          </p:nvSpPr>
          <p:spPr>
            <a:xfrm>
              <a:off x="3657222"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E2A2ACC2-17C5-E6FD-0CBA-4DF3232C520A}"/>
                </a:ext>
              </a:extLst>
            </p:cNvPr>
            <p:cNvSpPr/>
            <p:nvPr/>
          </p:nvSpPr>
          <p:spPr>
            <a:xfrm>
              <a:off x="4266759"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930163C6-1223-8531-DEF4-A0F790E817B9}"/>
                </a:ext>
              </a:extLst>
            </p:cNvPr>
            <p:cNvSpPr/>
            <p:nvPr/>
          </p:nvSpPr>
          <p:spPr>
            <a:xfrm>
              <a:off x="4876296"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8C107435-2C47-3035-1918-D13F5CB9A680}"/>
                </a:ext>
              </a:extLst>
            </p:cNvPr>
            <p:cNvSpPr/>
            <p:nvPr/>
          </p:nvSpPr>
          <p:spPr>
            <a:xfrm>
              <a:off x="5485833"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16" name="Rectangle 15">
              <a:extLst>
                <a:ext uri="{FF2B5EF4-FFF2-40B4-BE49-F238E27FC236}">
                  <a16:creationId xmlns:a16="http://schemas.microsoft.com/office/drawing/2014/main" id="{4B70CE2E-B4DE-3DB4-F87A-A30055082A81}"/>
                </a:ext>
              </a:extLst>
            </p:cNvPr>
            <p:cNvSpPr/>
            <p:nvPr/>
          </p:nvSpPr>
          <p:spPr>
            <a:xfrm>
              <a:off x="6095370"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17" name="Rectangle 16">
              <a:extLst>
                <a:ext uri="{FF2B5EF4-FFF2-40B4-BE49-F238E27FC236}">
                  <a16:creationId xmlns:a16="http://schemas.microsoft.com/office/drawing/2014/main" id="{143F9835-0774-E9B8-D1FD-F419A2500B98}"/>
                </a:ext>
              </a:extLst>
            </p:cNvPr>
            <p:cNvSpPr/>
            <p:nvPr/>
          </p:nvSpPr>
          <p:spPr>
            <a:xfrm>
              <a:off x="6704907"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D5EFDE79-591A-C2FF-0E79-F99ED675F77C}"/>
                </a:ext>
              </a:extLst>
            </p:cNvPr>
            <p:cNvSpPr/>
            <p:nvPr/>
          </p:nvSpPr>
          <p:spPr>
            <a:xfrm>
              <a:off x="7314444"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FEF4CA35-6AEF-1F32-4F2A-F10E6BCCDCAB}"/>
                </a:ext>
              </a:extLst>
            </p:cNvPr>
            <p:cNvSpPr/>
            <p:nvPr/>
          </p:nvSpPr>
          <p:spPr>
            <a:xfrm>
              <a:off x="7923981"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20" name="Rectangle 19">
              <a:extLst>
                <a:ext uri="{FF2B5EF4-FFF2-40B4-BE49-F238E27FC236}">
                  <a16:creationId xmlns:a16="http://schemas.microsoft.com/office/drawing/2014/main" id="{2AA9C456-561A-9737-2D31-5F4BF2D4FA32}"/>
                </a:ext>
              </a:extLst>
            </p:cNvPr>
            <p:cNvSpPr/>
            <p:nvPr/>
          </p:nvSpPr>
          <p:spPr>
            <a:xfrm>
              <a:off x="8533518"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4A126EB7-9985-09EC-5A3C-CF04723F54D5}"/>
                </a:ext>
              </a:extLst>
            </p:cNvPr>
            <p:cNvSpPr/>
            <p:nvPr/>
          </p:nvSpPr>
          <p:spPr>
            <a:xfrm>
              <a:off x="9143055"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22" name="Rectangle 21">
              <a:extLst>
                <a:ext uri="{FF2B5EF4-FFF2-40B4-BE49-F238E27FC236}">
                  <a16:creationId xmlns:a16="http://schemas.microsoft.com/office/drawing/2014/main" id="{CA4FA0A6-7217-FC39-FB97-0E5B86FF46CA}"/>
                </a:ext>
              </a:extLst>
            </p:cNvPr>
            <p:cNvSpPr/>
            <p:nvPr/>
          </p:nvSpPr>
          <p:spPr>
            <a:xfrm>
              <a:off x="9752592"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23" name="Rectangle 22">
              <a:extLst>
                <a:ext uri="{FF2B5EF4-FFF2-40B4-BE49-F238E27FC236}">
                  <a16:creationId xmlns:a16="http://schemas.microsoft.com/office/drawing/2014/main" id="{EF196D09-A2B7-299A-0B6B-DE84244BAF2E}"/>
                </a:ext>
              </a:extLst>
            </p:cNvPr>
            <p:cNvSpPr/>
            <p:nvPr/>
          </p:nvSpPr>
          <p:spPr>
            <a:xfrm>
              <a:off x="10362129"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24" name="Rectangle 23">
              <a:extLst>
                <a:ext uri="{FF2B5EF4-FFF2-40B4-BE49-F238E27FC236}">
                  <a16:creationId xmlns:a16="http://schemas.microsoft.com/office/drawing/2014/main" id="{0073AE65-31CF-32DF-D78A-1D0208C37387}"/>
                </a:ext>
              </a:extLst>
            </p:cNvPr>
            <p:cNvSpPr/>
            <p:nvPr/>
          </p:nvSpPr>
          <p:spPr>
            <a:xfrm>
              <a:off x="10971666"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25" name="Rectangle 24">
              <a:extLst>
                <a:ext uri="{FF2B5EF4-FFF2-40B4-BE49-F238E27FC236}">
                  <a16:creationId xmlns:a16="http://schemas.microsoft.com/office/drawing/2014/main" id="{BAC3E98C-B362-F01A-D101-FA346C31573B}"/>
                </a:ext>
              </a:extLst>
            </p:cNvPr>
            <p:cNvSpPr/>
            <p:nvPr/>
          </p:nvSpPr>
          <p:spPr>
            <a:xfrm>
              <a:off x="11581200"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grpSp>
      <p:grpSp>
        <p:nvGrpSpPr>
          <p:cNvPr id="26" name="GRID BLOCKS RIGHT" hidden="1">
            <a:extLst>
              <a:ext uri="{FF2B5EF4-FFF2-40B4-BE49-F238E27FC236}">
                <a16:creationId xmlns:a16="http://schemas.microsoft.com/office/drawing/2014/main" id="{D728801F-8D42-B8CC-03F4-FE63109E59B7}"/>
              </a:ext>
            </a:extLst>
          </p:cNvPr>
          <p:cNvGrpSpPr/>
          <p:nvPr/>
        </p:nvGrpSpPr>
        <p:grpSpPr>
          <a:xfrm>
            <a:off x="13401639" y="0"/>
            <a:ext cx="306000" cy="6516000"/>
            <a:chOff x="12298980" y="0"/>
            <a:chExt cx="306000" cy="6516000"/>
          </a:xfrm>
          <a:solidFill>
            <a:schemeClr val="bg1">
              <a:alpha val="10000"/>
            </a:schemeClr>
          </a:solidFill>
        </p:grpSpPr>
        <p:sp>
          <p:nvSpPr>
            <p:cNvPr id="27" name="Rectangle 26">
              <a:extLst>
                <a:ext uri="{FF2B5EF4-FFF2-40B4-BE49-F238E27FC236}">
                  <a16:creationId xmlns:a16="http://schemas.microsoft.com/office/drawing/2014/main" id="{87050AF2-F7C6-76C0-C6E1-53BE9E76DEFD}"/>
                </a:ext>
              </a:extLst>
            </p:cNvPr>
            <p:cNvSpPr/>
            <p:nvPr/>
          </p:nvSpPr>
          <p:spPr>
            <a:xfrm>
              <a:off x="12298980" y="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28" name="Rectangle 27">
              <a:extLst>
                <a:ext uri="{FF2B5EF4-FFF2-40B4-BE49-F238E27FC236}">
                  <a16:creationId xmlns:a16="http://schemas.microsoft.com/office/drawing/2014/main" id="{ABDBFC5D-C0A3-989D-048E-387A152A84F2}"/>
                </a:ext>
              </a:extLst>
            </p:cNvPr>
            <p:cNvSpPr/>
            <p:nvPr/>
          </p:nvSpPr>
          <p:spPr>
            <a:xfrm>
              <a:off x="12298980" y="686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29" name="Rectangle 28">
              <a:extLst>
                <a:ext uri="{FF2B5EF4-FFF2-40B4-BE49-F238E27FC236}">
                  <a16:creationId xmlns:a16="http://schemas.microsoft.com/office/drawing/2014/main" id="{BEEE1E4B-C230-5206-974C-80B321EB5B5F}"/>
                </a:ext>
              </a:extLst>
            </p:cNvPr>
            <p:cNvSpPr/>
            <p:nvPr/>
          </p:nvSpPr>
          <p:spPr>
            <a:xfrm>
              <a:off x="12298980" y="1372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30" name="Rectangle 29">
              <a:extLst>
                <a:ext uri="{FF2B5EF4-FFF2-40B4-BE49-F238E27FC236}">
                  <a16:creationId xmlns:a16="http://schemas.microsoft.com/office/drawing/2014/main" id="{ED0E2A58-388D-3609-D845-EE5CF12A16CF}"/>
                </a:ext>
              </a:extLst>
            </p:cNvPr>
            <p:cNvSpPr/>
            <p:nvPr/>
          </p:nvSpPr>
          <p:spPr>
            <a:xfrm>
              <a:off x="12298980" y="2058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31" name="Rectangle 30">
              <a:extLst>
                <a:ext uri="{FF2B5EF4-FFF2-40B4-BE49-F238E27FC236}">
                  <a16:creationId xmlns:a16="http://schemas.microsoft.com/office/drawing/2014/main" id="{E7825B1C-654E-CB4F-9BD2-A8CF0F5C38B3}"/>
                </a:ext>
              </a:extLst>
            </p:cNvPr>
            <p:cNvSpPr/>
            <p:nvPr/>
          </p:nvSpPr>
          <p:spPr>
            <a:xfrm>
              <a:off x="12298980" y="2744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32" name="Rectangle 31">
              <a:extLst>
                <a:ext uri="{FF2B5EF4-FFF2-40B4-BE49-F238E27FC236}">
                  <a16:creationId xmlns:a16="http://schemas.microsoft.com/office/drawing/2014/main" id="{B0A09528-F76A-E335-4F94-3204D56FF6DC}"/>
                </a:ext>
              </a:extLst>
            </p:cNvPr>
            <p:cNvSpPr/>
            <p:nvPr/>
          </p:nvSpPr>
          <p:spPr>
            <a:xfrm>
              <a:off x="12298980" y="343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33" name="Rectangle 32">
              <a:extLst>
                <a:ext uri="{FF2B5EF4-FFF2-40B4-BE49-F238E27FC236}">
                  <a16:creationId xmlns:a16="http://schemas.microsoft.com/office/drawing/2014/main" id="{9F8BBD13-BAA3-EFDB-68A6-24C23ACC340E}"/>
                </a:ext>
              </a:extLst>
            </p:cNvPr>
            <p:cNvSpPr/>
            <p:nvPr/>
          </p:nvSpPr>
          <p:spPr>
            <a:xfrm>
              <a:off x="12298980" y="4116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34" name="Rectangle 33">
              <a:extLst>
                <a:ext uri="{FF2B5EF4-FFF2-40B4-BE49-F238E27FC236}">
                  <a16:creationId xmlns:a16="http://schemas.microsoft.com/office/drawing/2014/main" id="{E2C31BE7-00F6-1BE8-F6A3-217414225E19}"/>
                </a:ext>
              </a:extLst>
            </p:cNvPr>
            <p:cNvSpPr/>
            <p:nvPr/>
          </p:nvSpPr>
          <p:spPr>
            <a:xfrm>
              <a:off x="12298980" y="4802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35" name="Rectangle 34">
              <a:extLst>
                <a:ext uri="{FF2B5EF4-FFF2-40B4-BE49-F238E27FC236}">
                  <a16:creationId xmlns:a16="http://schemas.microsoft.com/office/drawing/2014/main" id="{9AA050DD-9FD2-B257-9CBD-3DCEAE452DAD}"/>
                </a:ext>
              </a:extLst>
            </p:cNvPr>
            <p:cNvSpPr/>
            <p:nvPr/>
          </p:nvSpPr>
          <p:spPr>
            <a:xfrm>
              <a:off x="12298980" y="5488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36" name="Rectangle 35">
              <a:extLst>
                <a:ext uri="{FF2B5EF4-FFF2-40B4-BE49-F238E27FC236}">
                  <a16:creationId xmlns:a16="http://schemas.microsoft.com/office/drawing/2014/main" id="{CB4E48C8-66C6-C84D-C56D-8093EB83F2FB}"/>
                </a:ext>
              </a:extLst>
            </p:cNvPr>
            <p:cNvSpPr/>
            <p:nvPr/>
          </p:nvSpPr>
          <p:spPr>
            <a:xfrm>
              <a:off x="12298980" y="6174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grpSp>
      <p:sp>
        <p:nvSpPr>
          <p:cNvPr id="48" name="Rectangle 47">
            <a:extLst>
              <a:ext uri="{FF2B5EF4-FFF2-40B4-BE49-F238E27FC236}">
                <a16:creationId xmlns:a16="http://schemas.microsoft.com/office/drawing/2014/main" id="{CD7C9B02-FA56-FA93-1C07-EB0645560CD8}"/>
              </a:ext>
            </a:extLst>
          </p:cNvPr>
          <p:cNvSpPr/>
          <p:nvPr/>
        </p:nvSpPr>
        <p:spPr>
          <a:xfrm>
            <a:off x="0" y="0"/>
            <a:ext cx="67524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49" name="Rectangle 48">
            <a:extLst>
              <a:ext uri="{FF2B5EF4-FFF2-40B4-BE49-F238E27FC236}">
                <a16:creationId xmlns:a16="http://schemas.microsoft.com/office/drawing/2014/main" id="{11D7D6FE-018F-A218-1FD9-283D559BF729}"/>
              </a:ext>
            </a:extLst>
          </p:cNvPr>
          <p:cNvSpPr/>
          <p:nvPr/>
        </p:nvSpPr>
        <p:spPr>
          <a:xfrm>
            <a:off x="452511" y="1223887"/>
            <a:ext cx="431409" cy="44450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Arial" panose="020B0604020202020204" pitchFamily="34" charset="0"/>
              <a:cs typeface="Arial" panose="020B0604020202020204" pitchFamily="34" charset="0"/>
            </a:endParaRPr>
          </a:p>
        </p:txBody>
      </p:sp>
      <p:sp>
        <p:nvSpPr>
          <p:cNvPr id="53" name="Title 52">
            <a:extLst>
              <a:ext uri="{FF2B5EF4-FFF2-40B4-BE49-F238E27FC236}">
                <a16:creationId xmlns:a16="http://schemas.microsoft.com/office/drawing/2014/main" id="{12F2A942-F7BC-AD18-7C78-6EC23CD192C3}"/>
              </a:ext>
            </a:extLst>
          </p:cNvPr>
          <p:cNvSpPr>
            <a:spLocks noGrp="1"/>
          </p:cNvSpPr>
          <p:nvPr>
            <p:ph type="title"/>
          </p:nvPr>
        </p:nvSpPr>
        <p:spPr>
          <a:xfrm>
            <a:off x="1212562" y="172507"/>
            <a:ext cx="10515600" cy="1325563"/>
          </a:xfrm>
          <a:prstGeom prst="rect">
            <a:avLst/>
          </a:prstGeom>
        </p:spPr>
        <p:txBody>
          <a:bodyPr/>
          <a:lstStyle/>
          <a:p>
            <a:r>
              <a:rPr lang="en-GB"/>
              <a:t>Click to edit Master title style</a:t>
            </a:r>
          </a:p>
        </p:txBody>
      </p:sp>
      <p:sp>
        <p:nvSpPr>
          <p:cNvPr id="61" name="Text Placeholder 60">
            <a:extLst>
              <a:ext uri="{FF2B5EF4-FFF2-40B4-BE49-F238E27FC236}">
                <a16:creationId xmlns:a16="http://schemas.microsoft.com/office/drawing/2014/main" id="{CEA9B69A-1EEA-78FE-8230-8CAF63524EFA}"/>
              </a:ext>
            </a:extLst>
          </p:cNvPr>
          <p:cNvSpPr>
            <a:spLocks noGrp="1"/>
          </p:cNvSpPr>
          <p:nvPr>
            <p:ph type="body" sz="quarter" idx="10" hasCustomPrompt="1"/>
          </p:nvPr>
        </p:nvSpPr>
        <p:spPr>
          <a:xfrm>
            <a:off x="1041314" y="1520616"/>
            <a:ext cx="3707703" cy="4146550"/>
          </a:xfrm>
        </p:spPr>
        <p:txBody>
          <a:bodyPr/>
          <a:lstStyle/>
          <a:p>
            <a:pPr lvl="1"/>
            <a:r>
              <a:rPr lang="en-GB"/>
              <a:t>bullet point in 20pt arial all lower case</a:t>
            </a:r>
          </a:p>
          <a:p>
            <a:pPr lvl="1"/>
            <a:endParaRPr lang="en-GB"/>
          </a:p>
          <a:p>
            <a:pPr lvl="1"/>
            <a:r>
              <a:rPr lang="en-GB"/>
              <a:t>bullet point in 20pt arial all lower case</a:t>
            </a:r>
          </a:p>
          <a:p>
            <a:pPr lvl="1"/>
            <a:endParaRPr lang="en-GB"/>
          </a:p>
          <a:p>
            <a:pPr lvl="1"/>
            <a:r>
              <a:rPr lang="en-GB"/>
              <a:t>bullet point in 20pt arial all lower case</a:t>
            </a:r>
          </a:p>
          <a:p>
            <a:pPr lvl="1"/>
            <a:endParaRPr lang="en-GB"/>
          </a:p>
          <a:p>
            <a:pPr lvl="1"/>
            <a:r>
              <a:rPr lang="en-GB"/>
              <a:t>bullet point in 20pt arial all lower case</a:t>
            </a:r>
          </a:p>
          <a:p>
            <a:pPr lvl="1"/>
            <a:endParaRPr lang="en-GB"/>
          </a:p>
          <a:p>
            <a:pPr lvl="1"/>
            <a:r>
              <a:rPr lang="en-GB"/>
              <a:t>bullet point in 20pt arial all lower case</a:t>
            </a:r>
          </a:p>
          <a:p>
            <a:pPr lvl="1"/>
            <a:endParaRPr lang="en-GB"/>
          </a:p>
          <a:p>
            <a:pPr lvl="1"/>
            <a:endParaRPr lang="en-GB"/>
          </a:p>
        </p:txBody>
      </p:sp>
    </p:spTree>
    <p:extLst>
      <p:ext uri="{BB962C8B-B14F-4D97-AF65-F5344CB8AC3E}">
        <p14:creationId xmlns:p14="http://schemas.microsoft.com/office/powerpoint/2010/main" val="211927986"/>
      </p:ext>
    </p:extLst>
  </p:cSld>
  <p:clrMapOvr>
    <a:masterClrMapping/>
  </p:clrMapOvr>
  <p:transition>
    <p:fade/>
  </p:transition>
  <p:extLst>
    <p:ext uri="{DCECCB84-F9BA-43D5-87BE-67443E8EF086}">
      <p15:sldGuideLst xmlns:p15="http://schemas.microsoft.com/office/powerpoint/2012/main">
        <p15:guide id="1" orient="horz" pos="414">
          <p15:clr>
            <a:srgbClr val="FBAE40"/>
          </p15:clr>
        </p15:guide>
        <p15:guide id="2" pos="84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820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4B1D-5B0E-E140-A273-2B3CBD8E09E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10F6E72-494B-EE41-940A-5363759F9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FA055EE-3429-4747-85D7-E80F416B632A}"/>
              </a:ext>
            </a:extLst>
          </p:cNvPr>
          <p:cNvSpPr>
            <a:spLocks noGrp="1"/>
          </p:cNvSpPr>
          <p:nvPr>
            <p:ph type="dt" sz="half" idx="10"/>
          </p:nvPr>
        </p:nvSpPr>
        <p:spPr/>
        <p:txBody>
          <a:bodyPr/>
          <a:lstStyle/>
          <a:p>
            <a:fld id="{7B6A0524-B680-4FE9-BE27-6117655B2789}" type="datetimeFigureOut">
              <a:rPr lang="en-GB" smtClean="0"/>
              <a:t>19/09/2025</a:t>
            </a:fld>
            <a:endParaRPr lang="en-GB"/>
          </a:p>
        </p:txBody>
      </p:sp>
      <p:sp>
        <p:nvSpPr>
          <p:cNvPr id="5" name="Footer Placeholder 4">
            <a:extLst>
              <a:ext uri="{FF2B5EF4-FFF2-40B4-BE49-F238E27FC236}">
                <a16:creationId xmlns:a16="http://schemas.microsoft.com/office/drawing/2014/main" id="{816810BD-6E3C-2A44-98CD-199F950EF5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36FB78-E2B9-6443-B2AB-3819D09E9D8A}"/>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3831433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66B3-45DD-AE47-8A7F-22703B07234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DB9A7D0-6314-F748-972F-DD19307ECD2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BA09D9-F3C6-AA43-B0C0-C1AFACC55E52}"/>
              </a:ext>
            </a:extLst>
          </p:cNvPr>
          <p:cNvSpPr>
            <a:spLocks noGrp="1"/>
          </p:cNvSpPr>
          <p:nvPr>
            <p:ph type="dt" sz="half" idx="10"/>
          </p:nvPr>
        </p:nvSpPr>
        <p:spPr/>
        <p:txBody>
          <a:bodyPr/>
          <a:lstStyle/>
          <a:p>
            <a:fld id="{7B6A0524-B680-4FE9-BE27-6117655B2789}" type="datetimeFigureOut">
              <a:rPr lang="en-GB" smtClean="0"/>
              <a:t>19/09/2025</a:t>
            </a:fld>
            <a:endParaRPr lang="en-GB"/>
          </a:p>
        </p:txBody>
      </p:sp>
      <p:sp>
        <p:nvSpPr>
          <p:cNvPr id="5" name="Footer Placeholder 4">
            <a:extLst>
              <a:ext uri="{FF2B5EF4-FFF2-40B4-BE49-F238E27FC236}">
                <a16:creationId xmlns:a16="http://schemas.microsoft.com/office/drawing/2014/main" id="{7C4EE94B-A617-5E4C-A6C4-6D9909BDCD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1440FB-F1D4-854C-97A7-77E67012B897}"/>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1566415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6C4-79A9-0541-8A29-9FD07C150065}"/>
              </a:ext>
            </a:extLst>
          </p:cNvPr>
          <p:cNvSpPr>
            <a:spLocks noGrp="1"/>
          </p:cNvSpPr>
          <p:nvPr>
            <p:ph type="title"/>
          </p:nvPr>
        </p:nvSpPr>
        <p:spPr>
          <a:xfrm>
            <a:off x="831850" y="1518669"/>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3713EA2-ECE6-AA41-9591-66C02587E2A3}"/>
              </a:ext>
            </a:extLst>
          </p:cNvPr>
          <p:cNvSpPr>
            <a:spLocks noGrp="1"/>
          </p:cNvSpPr>
          <p:nvPr>
            <p:ph type="body" idx="1"/>
          </p:nvPr>
        </p:nvSpPr>
        <p:spPr>
          <a:xfrm>
            <a:off x="831850" y="4398394"/>
            <a:ext cx="10515600" cy="1006119"/>
          </a:xfrm>
        </p:spPr>
        <p:txBody>
          <a:bodyPr/>
          <a:lstStyle>
            <a:lvl1pPr marL="0" indent="0">
              <a:lnSpc>
                <a:spcPct val="100000"/>
              </a:lnSpc>
              <a:buNone/>
              <a:defRPr sz="2400" baseline="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455C20-2252-EC41-82AA-6F63D12B9AE6}"/>
              </a:ext>
            </a:extLst>
          </p:cNvPr>
          <p:cNvSpPr>
            <a:spLocks noGrp="1"/>
          </p:cNvSpPr>
          <p:nvPr>
            <p:ph type="dt" sz="half" idx="10"/>
          </p:nvPr>
        </p:nvSpPr>
        <p:spPr/>
        <p:txBody>
          <a:bodyPr/>
          <a:lstStyle/>
          <a:p>
            <a:fld id="{7B6A0524-B680-4FE9-BE27-6117655B2789}" type="datetimeFigureOut">
              <a:rPr lang="en-GB" smtClean="0"/>
              <a:t>19/09/2025</a:t>
            </a:fld>
            <a:endParaRPr lang="en-GB"/>
          </a:p>
        </p:txBody>
      </p:sp>
      <p:sp>
        <p:nvSpPr>
          <p:cNvPr id="5" name="Footer Placeholder 4">
            <a:extLst>
              <a:ext uri="{FF2B5EF4-FFF2-40B4-BE49-F238E27FC236}">
                <a16:creationId xmlns:a16="http://schemas.microsoft.com/office/drawing/2014/main" id="{94829631-0877-204F-BDE8-860D02189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7CEE0D-98FF-BB4B-853C-6692C3AD4B3D}"/>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30986186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3EB1-78A0-504E-9E77-D495AD57B52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4F508F2-78EE-7A47-8A5D-6F90242A49B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D7ED035-F7B3-004B-9659-A34DF25D7C1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635E0D5-A459-DC42-B607-51C3396F6A53}"/>
              </a:ext>
            </a:extLst>
          </p:cNvPr>
          <p:cNvSpPr>
            <a:spLocks noGrp="1"/>
          </p:cNvSpPr>
          <p:nvPr>
            <p:ph type="dt" sz="half" idx="10"/>
          </p:nvPr>
        </p:nvSpPr>
        <p:spPr/>
        <p:txBody>
          <a:bodyPr/>
          <a:lstStyle/>
          <a:p>
            <a:fld id="{7B6A0524-B680-4FE9-BE27-6117655B2789}" type="datetimeFigureOut">
              <a:rPr lang="en-GB" smtClean="0"/>
              <a:t>19/09/2025</a:t>
            </a:fld>
            <a:endParaRPr lang="en-GB"/>
          </a:p>
        </p:txBody>
      </p:sp>
      <p:sp>
        <p:nvSpPr>
          <p:cNvPr id="6" name="Footer Placeholder 5">
            <a:extLst>
              <a:ext uri="{FF2B5EF4-FFF2-40B4-BE49-F238E27FC236}">
                <a16:creationId xmlns:a16="http://schemas.microsoft.com/office/drawing/2014/main" id="{52B1E39C-47D9-8B49-AF18-F126DB7373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660C60-A2DB-9042-B2C8-5DD498CEF246}"/>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1973565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7597-8A65-5D48-91B9-6296BF0C566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011A31-A233-EE43-8CEA-A5A1E92D8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BF125B4-47DF-1E43-A944-92881DC81D0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E7C9C73-8EA0-934E-B04E-E87C76572F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A3D45EB-5F0A-1F42-B324-7E8D57ADC41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04EC4AB-2EBA-7047-A9B5-AC6045A528B6}"/>
              </a:ext>
            </a:extLst>
          </p:cNvPr>
          <p:cNvSpPr>
            <a:spLocks noGrp="1"/>
          </p:cNvSpPr>
          <p:nvPr>
            <p:ph type="dt" sz="half" idx="10"/>
          </p:nvPr>
        </p:nvSpPr>
        <p:spPr/>
        <p:txBody>
          <a:bodyPr/>
          <a:lstStyle/>
          <a:p>
            <a:fld id="{7B6A0524-B680-4FE9-BE27-6117655B2789}" type="datetimeFigureOut">
              <a:rPr lang="en-GB" smtClean="0"/>
              <a:t>19/09/2025</a:t>
            </a:fld>
            <a:endParaRPr lang="en-GB"/>
          </a:p>
        </p:txBody>
      </p:sp>
      <p:sp>
        <p:nvSpPr>
          <p:cNvPr id="8" name="Footer Placeholder 7">
            <a:extLst>
              <a:ext uri="{FF2B5EF4-FFF2-40B4-BE49-F238E27FC236}">
                <a16:creationId xmlns:a16="http://schemas.microsoft.com/office/drawing/2014/main" id="{661F4608-83CE-AA47-8413-CA2690BC0EA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3A2C2E-1A95-A94B-9B21-CE6CC5EC6495}"/>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354632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66B3-45DD-AE47-8A7F-22703B07234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DB9A7D0-6314-F748-972F-DD19307ECD2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BA09D9-F3C6-AA43-B0C0-C1AFACC55E52}"/>
              </a:ext>
            </a:extLst>
          </p:cNvPr>
          <p:cNvSpPr>
            <a:spLocks noGrp="1"/>
          </p:cNvSpPr>
          <p:nvPr>
            <p:ph type="dt" sz="half" idx="10"/>
          </p:nvPr>
        </p:nvSpPr>
        <p:spPr/>
        <p:txBody>
          <a:bodyPr/>
          <a:lstStyle/>
          <a:p>
            <a:fld id="{7B6A0524-B680-4FE9-BE27-6117655B2789}" type="datetimeFigureOut">
              <a:rPr lang="en-GB" smtClean="0"/>
              <a:t>19/09/2025</a:t>
            </a:fld>
            <a:endParaRPr lang="en-GB"/>
          </a:p>
        </p:txBody>
      </p:sp>
      <p:sp>
        <p:nvSpPr>
          <p:cNvPr id="5" name="Footer Placeholder 4">
            <a:extLst>
              <a:ext uri="{FF2B5EF4-FFF2-40B4-BE49-F238E27FC236}">
                <a16:creationId xmlns:a16="http://schemas.microsoft.com/office/drawing/2014/main" id="{7C4EE94B-A617-5E4C-A6C4-6D9909BDCD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1440FB-F1D4-854C-97A7-77E67012B897}"/>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33962206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EC25-5F90-3440-9E19-681839FAC16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6BC4AC2-36DD-3F4F-B86B-362D11CDC5D8}"/>
              </a:ext>
            </a:extLst>
          </p:cNvPr>
          <p:cNvSpPr>
            <a:spLocks noGrp="1"/>
          </p:cNvSpPr>
          <p:nvPr>
            <p:ph type="dt" sz="half" idx="10"/>
          </p:nvPr>
        </p:nvSpPr>
        <p:spPr/>
        <p:txBody>
          <a:bodyPr/>
          <a:lstStyle/>
          <a:p>
            <a:fld id="{7B6A0524-B680-4FE9-BE27-6117655B2789}" type="datetimeFigureOut">
              <a:rPr lang="en-GB" smtClean="0"/>
              <a:t>19/09/2025</a:t>
            </a:fld>
            <a:endParaRPr lang="en-GB"/>
          </a:p>
        </p:txBody>
      </p:sp>
      <p:sp>
        <p:nvSpPr>
          <p:cNvPr id="4" name="Footer Placeholder 3">
            <a:extLst>
              <a:ext uri="{FF2B5EF4-FFF2-40B4-BE49-F238E27FC236}">
                <a16:creationId xmlns:a16="http://schemas.microsoft.com/office/drawing/2014/main" id="{F8F41334-BDDF-2642-ACBD-97768E503E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E166AB-DA97-3A48-9493-CBE7BC234DB2}"/>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1495354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5A395B-9780-D646-802E-99D88446328A}"/>
              </a:ext>
            </a:extLst>
          </p:cNvPr>
          <p:cNvSpPr>
            <a:spLocks noGrp="1"/>
          </p:cNvSpPr>
          <p:nvPr>
            <p:ph type="dt" sz="half" idx="10"/>
          </p:nvPr>
        </p:nvSpPr>
        <p:spPr/>
        <p:txBody>
          <a:bodyPr/>
          <a:lstStyle/>
          <a:p>
            <a:fld id="{7B6A0524-B680-4FE9-BE27-6117655B2789}" type="datetimeFigureOut">
              <a:rPr lang="en-GB" smtClean="0"/>
              <a:t>19/09/2025</a:t>
            </a:fld>
            <a:endParaRPr lang="en-GB"/>
          </a:p>
        </p:txBody>
      </p:sp>
      <p:sp>
        <p:nvSpPr>
          <p:cNvPr id="3" name="Footer Placeholder 2">
            <a:extLst>
              <a:ext uri="{FF2B5EF4-FFF2-40B4-BE49-F238E27FC236}">
                <a16:creationId xmlns:a16="http://schemas.microsoft.com/office/drawing/2014/main" id="{4DDAC869-2240-1F4F-95BE-1DD38CB77B7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F500DF4-390D-A049-9FC1-CD4E7D1AF404}"/>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2300349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0434-FE9A-984C-8827-8A6A2B8923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FEDFF3E-E98E-1044-9368-202B430B6A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D0CB937-C1A0-6B40-9A83-C921DC9CD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7FD0FD-B0D0-EA40-8A0B-A50152A442F8}"/>
              </a:ext>
            </a:extLst>
          </p:cNvPr>
          <p:cNvSpPr>
            <a:spLocks noGrp="1"/>
          </p:cNvSpPr>
          <p:nvPr>
            <p:ph type="dt" sz="half" idx="10"/>
          </p:nvPr>
        </p:nvSpPr>
        <p:spPr/>
        <p:txBody>
          <a:bodyPr/>
          <a:lstStyle/>
          <a:p>
            <a:fld id="{7B6A0524-B680-4FE9-BE27-6117655B2789}" type="datetimeFigureOut">
              <a:rPr lang="en-GB" smtClean="0"/>
              <a:t>19/09/2025</a:t>
            </a:fld>
            <a:endParaRPr lang="en-GB"/>
          </a:p>
        </p:txBody>
      </p:sp>
      <p:sp>
        <p:nvSpPr>
          <p:cNvPr id="6" name="Footer Placeholder 5">
            <a:extLst>
              <a:ext uri="{FF2B5EF4-FFF2-40B4-BE49-F238E27FC236}">
                <a16:creationId xmlns:a16="http://schemas.microsoft.com/office/drawing/2014/main" id="{FDC93C4A-B984-2B4C-9A75-F8A30115BD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432133-8FEE-D74C-A61F-1DE4F5BD3FDB}"/>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511787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D351-B6E8-3D4B-8D40-CDA874F344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551DAD1-65E4-164A-B1FA-0F88B3C6D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FA5BB7-6B2A-4E4A-991E-3885FF200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384D25-6268-D740-AD8D-E967A6D7B08C}"/>
              </a:ext>
            </a:extLst>
          </p:cNvPr>
          <p:cNvSpPr>
            <a:spLocks noGrp="1"/>
          </p:cNvSpPr>
          <p:nvPr>
            <p:ph type="dt" sz="half" idx="10"/>
          </p:nvPr>
        </p:nvSpPr>
        <p:spPr/>
        <p:txBody>
          <a:bodyPr/>
          <a:lstStyle/>
          <a:p>
            <a:fld id="{7B6A0524-B680-4FE9-BE27-6117655B2789}" type="datetimeFigureOut">
              <a:rPr lang="en-GB" smtClean="0"/>
              <a:t>19/09/2025</a:t>
            </a:fld>
            <a:endParaRPr lang="en-GB"/>
          </a:p>
        </p:txBody>
      </p:sp>
      <p:sp>
        <p:nvSpPr>
          <p:cNvPr id="6" name="Footer Placeholder 5">
            <a:extLst>
              <a:ext uri="{FF2B5EF4-FFF2-40B4-BE49-F238E27FC236}">
                <a16:creationId xmlns:a16="http://schemas.microsoft.com/office/drawing/2014/main" id="{16F4F8D7-D392-3C47-A98B-76265E339E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19E9D9-D984-9A4D-A327-D28DF7A6B209}"/>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473343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DB4E-3208-3942-818F-5C45E00661D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2E12F27-7C78-8C4D-A651-A634C083C6B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D044B7-3965-9D40-9CFB-B376EE6F385E}"/>
              </a:ext>
            </a:extLst>
          </p:cNvPr>
          <p:cNvSpPr>
            <a:spLocks noGrp="1"/>
          </p:cNvSpPr>
          <p:nvPr>
            <p:ph type="dt" sz="half" idx="10"/>
          </p:nvPr>
        </p:nvSpPr>
        <p:spPr/>
        <p:txBody>
          <a:bodyPr/>
          <a:lstStyle/>
          <a:p>
            <a:fld id="{7B6A0524-B680-4FE9-BE27-6117655B2789}" type="datetimeFigureOut">
              <a:rPr lang="en-GB" smtClean="0"/>
              <a:t>19/09/2025</a:t>
            </a:fld>
            <a:endParaRPr lang="en-GB"/>
          </a:p>
        </p:txBody>
      </p:sp>
      <p:sp>
        <p:nvSpPr>
          <p:cNvPr id="5" name="Footer Placeholder 4">
            <a:extLst>
              <a:ext uri="{FF2B5EF4-FFF2-40B4-BE49-F238E27FC236}">
                <a16:creationId xmlns:a16="http://schemas.microsoft.com/office/drawing/2014/main" id="{F16B57D9-A0EA-2A45-A965-DBA30B49F8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493EE2-3FB8-2341-BC3D-B9BBFB5EE76F}"/>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13757112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D3FB39-29BA-2F42-9438-6405954A7BB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8D7D58E-BAED-2941-B30F-167494BC5C2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171C3A-2239-054D-973E-5EF18FAC0D81}"/>
              </a:ext>
            </a:extLst>
          </p:cNvPr>
          <p:cNvSpPr>
            <a:spLocks noGrp="1"/>
          </p:cNvSpPr>
          <p:nvPr>
            <p:ph type="dt" sz="half" idx="10"/>
          </p:nvPr>
        </p:nvSpPr>
        <p:spPr/>
        <p:txBody>
          <a:bodyPr/>
          <a:lstStyle/>
          <a:p>
            <a:fld id="{7B6A0524-B680-4FE9-BE27-6117655B2789}" type="datetimeFigureOut">
              <a:rPr lang="en-GB" smtClean="0"/>
              <a:t>19/09/2025</a:t>
            </a:fld>
            <a:endParaRPr lang="en-GB"/>
          </a:p>
        </p:txBody>
      </p:sp>
      <p:sp>
        <p:nvSpPr>
          <p:cNvPr id="5" name="Footer Placeholder 4">
            <a:extLst>
              <a:ext uri="{FF2B5EF4-FFF2-40B4-BE49-F238E27FC236}">
                <a16:creationId xmlns:a16="http://schemas.microsoft.com/office/drawing/2014/main" id="{3DADA16F-4ADD-6443-9509-212D1EFF4D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89A274-3B0A-624C-AB37-77810D5A8217}"/>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13050854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_Three Conten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hasCustomPrompt="1"/>
          </p:nvPr>
        </p:nvSpPr>
        <p:spPr>
          <a:xfrm>
            <a:off x="4440795" y="3905882"/>
            <a:ext cx="3310411" cy="2119471"/>
          </a:xfrm>
        </p:spPr>
        <p:txBody>
          <a:bodyPr>
            <a:normAutofit/>
          </a:bodyPr>
          <a:lstStyle>
            <a:lvl1pPr marL="0" indent="0">
              <a:buNone/>
              <a:defRPr sz="140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7" name="Slide Number Placeholder 6"/>
          <p:cNvSpPr>
            <a:spLocks noGrp="1"/>
          </p:cNvSpPr>
          <p:nvPr>
            <p:ph type="sldNum" sz="quarter" idx="12"/>
          </p:nvPr>
        </p:nvSpPr>
        <p:spPr/>
        <p:txBody>
          <a:bodyPr/>
          <a:lstStyle/>
          <a:p>
            <a:fld id="{0E82A7A5-65BC-42DB-B10F-D7B07009C79A}" type="slidenum">
              <a:rPr lang="en-GB" smtClean="0"/>
              <a:t>‹#›</a:t>
            </a:fld>
            <a:endParaRPr lang="en-GB"/>
          </a:p>
        </p:txBody>
      </p:sp>
      <p:sp>
        <p:nvSpPr>
          <p:cNvPr id="9" name="Content Placeholder 3"/>
          <p:cNvSpPr>
            <a:spLocks noGrp="1"/>
          </p:cNvSpPr>
          <p:nvPr>
            <p:ph sz="half" idx="13" hasCustomPrompt="1"/>
          </p:nvPr>
        </p:nvSpPr>
        <p:spPr>
          <a:xfrm>
            <a:off x="624000" y="3905882"/>
            <a:ext cx="3310411" cy="2119471"/>
          </a:xfrm>
        </p:spPr>
        <p:txBody>
          <a:bodyPr>
            <a:normAutofit/>
          </a:bodyPr>
          <a:lstStyle>
            <a:lvl1pPr marL="0" indent="0">
              <a:buNone/>
              <a:defRPr sz="140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10" name="Content Placeholder 3"/>
          <p:cNvSpPr>
            <a:spLocks noGrp="1"/>
          </p:cNvSpPr>
          <p:nvPr>
            <p:ph sz="half" idx="14" hasCustomPrompt="1"/>
          </p:nvPr>
        </p:nvSpPr>
        <p:spPr>
          <a:xfrm>
            <a:off x="8291341" y="3905882"/>
            <a:ext cx="3310411" cy="2119471"/>
          </a:xfrm>
        </p:spPr>
        <p:txBody>
          <a:bodyPr>
            <a:normAutofit/>
          </a:bodyPr>
          <a:lstStyle>
            <a:lvl1pPr marL="0" indent="0">
              <a:buNone/>
              <a:defRPr sz="140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13" name="Content Placeholder 3"/>
          <p:cNvSpPr>
            <a:spLocks noGrp="1"/>
          </p:cNvSpPr>
          <p:nvPr>
            <p:ph sz="half" idx="15"/>
          </p:nvPr>
        </p:nvSpPr>
        <p:spPr>
          <a:xfrm>
            <a:off x="624000" y="1368000"/>
            <a:ext cx="10977752" cy="2368323"/>
          </a:xfrm>
        </p:spPr>
        <p:txBody>
          <a:bodyPr>
            <a:normAutofit/>
          </a:bodyPr>
          <a:lstStyle>
            <a:lvl1pPr marL="0" indent="0">
              <a:buNone/>
              <a:defRPr sz="1800"/>
            </a:lvl1pPr>
          </a:lstStyle>
          <a:p>
            <a:pPr lvl="0"/>
            <a:endParaRPr lang="en-US"/>
          </a:p>
        </p:txBody>
      </p:sp>
    </p:spTree>
    <p:extLst>
      <p:ext uri="{BB962C8B-B14F-4D97-AF65-F5344CB8AC3E}">
        <p14:creationId xmlns:p14="http://schemas.microsoft.com/office/powerpoint/2010/main" val="22223218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0E82A7A5-65BC-42DB-B10F-D7B07009C79A}" type="slidenum">
              <a:rPr lang="en-GB" smtClean="0"/>
              <a:t>‹#›</a:t>
            </a:fld>
            <a:endParaRPr lang="en-GB"/>
          </a:p>
        </p:txBody>
      </p:sp>
      <p:sp>
        <p:nvSpPr>
          <p:cNvPr id="10" name="Content Placeholder 2"/>
          <p:cNvSpPr>
            <a:spLocks noGrp="1"/>
          </p:cNvSpPr>
          <p:nvPr>
            <p:ph idx="1"/>
          </p:nvPr>
        </p:nvSpPr>
        <p:spPr>
          <a:xfrm>
            <a:off x="624000" y="1702471"/>
            <a:ext cx="10910019" cy="4590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812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6C4-79A9-0541-8A29-9FD07C150065}"/>
              </a:ext>
            </a:extLst>
          </p:cNvPr>
          <p:cNvSpPr>
            <a:spLocks noGrp="1"/>
          </p:cNvSpPr>
          <p:nvPr>
            <p:ph type="title"/>
          </p:nvPr>
        </p:nvSpPr>
        <p:spPr>
          <a:xfrm>
            <a:off x="831850" y="1518669"/>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3713EA2-ECE6-AA41-9591-66C02587E2A3}"/>
              </a:ext>
            </a:extLst>
          </p:cNvPr>
          <p:cNvSpPr>
            <a:spLocks noGrp="1"/>
          </p:cNvSpPr>
          <p:nvPr>
            <p:ph type="body" idx="1"/>
          </p:nvPr>
        </p:nvSpPr>
        <p:spPr>
          <a:xfrm>
            <a:off x="831850" y="4398394"/>
            <a:ext cx="10515600" cy="1006119"/>
          </a:xfrm>
        </p:spPr>
        <p:txBody>
          <a:bodyPr/>
          <a:lstStyle>
            <a:lvl1pPr marL="0" indent="0">
              <a:lnSpc>
                <a:spcPct val="100000"/>
              </a:lnSpc>
              <a:buNone/>
              <a:defRPr sz="2400" baseline="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455C20-2252-EC41-82AA-6F63D12B9AE6}"/>
              </a:ext>
            </a:extLst>
          </p:cNvPr>
          <p:cNvSpPr>
            <a:spLocks noGrp="1"/>
          </p:cNvSpPr>
          <p:nvPr>
            <p:ph type="dt" sz="half" idx="10"/>
          </p:nvPr>
        </p:nvSpPr>
        <p:spPr/>
        <p:txBody>
          <a:bodyPr/>
          <a:lstStyle/>
          <a:p>
            <a:fld id="{7B6A0524-B680-4FE9-BE27-6117655B2789}" type="datetimeFigureOut">
              <a:rPr lang="en-GB" smtClean="0"/>
              <a:t>19/09/2025</a:t>
            </a:fld>
            <a:endParaRPr lang="en-GB"/>
          </a:p>
        </p:txBody>
      </p:sp>
      <p:sp>
        <p:nvSpPr>
          <p:cNvPr id="5" name="Footer Placeholder 4">
            <a:extLst>
              <a:ext uri="{FF2B5EF4-FFF2-40B4-BE49-F238E27FC236}">
                <a16:creationId xmlns:a16="http://schemas.microsoft.com/office/drawing/2014/main" id="{94829631-0877-204F-BDE8-860D02189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7CEE0D-98FF-BB4B-853C-6692C3AD4B3D}"/>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305833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3EB1-78A0-504E-9E77-D495AD57B52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4F508F2-78EE-7A47-8A5D-6F90242A49B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D7ED035-F7B3-004B-9659-A34DF25D7C1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635E0D5-A459-DC42-B607-51C3396F6A53}"/>
              </a:ext>
            </a:extLst>
          </p:cNvPr>
          <p:cNvSpPr>
            <a:spLocks noGrp="1"/>
          </p:cNvSpPr>
          <p:nvPr>
            <p:ph type="dt" sz="half" idx="10"/>
          </p:nvPr>
        </p:nvSpPr>
        <p:spPr/>
        <p:txBody>
          <a:bodyPr/>
          <a:lstStyle/>
          <a:p>
            <a:fld id="{7B6A0524-B680-4FE9-BE27-6117655B2789}" type="datetimeFigureOut">
              <a:rPr lang="en-GB" smtClean="0"/>
              <a:t>19/09/2025</a:t>
            </a:fld>
            <a:endParaRPr lang="en-GB"/>
          </a:p>
        </p:txBody>
      </p:sp>
      <p:sp>
        <p:nvSpPr>
          <p:cNvPr id="6" name="Footer Placeholder 5">
            <a:extLst>
              <a:ext uri="{FF2B5EF4-FFF2-40B4-BE49-F238E27FC236}">
                <a16:creationId xmlns:a16="http://schemas.microsoft.com/office/drawing/2014/main" id="{52B1E39C-47D9-8B49-AF18-F126DB7373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660C60-A2DB-9042-B2C8-5DD498CEF246}"/>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3973383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7597-8A65-5D48-91B9-6296BF0C566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011A31-A233-EE43-8CEA-A5A1E92D8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BF125B4-47DF-1E43-A944-92881DC81D0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E7C9C73-8EA0-934E-B04E-E87C76572F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A3D45EB-5F0A-1F42-B324-7E8D57ADC41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04EC4AB-2EBA-7047-A9B5-AC6045A528B6}"/>
              </a:ext>
            </a:extLst>
          </p:cNvPr>
          <p:cNvSpPr>
            <a:spLocks noGrp="1"/>
          </p:cNvSpPr>
          <p:nvPr>
            <p:ph type="dt" sz="half" idx="10"/>
          </p:nvPr>
        </p:nvSpPr>
        <p:spPr/>
        <p:txBody>
          <a:bodyPr/>
          <a:lstStyle/>
          <a:p>
            <a:fld id="{7B6A0524-B680-4FE9-BE27-6117655B2789}" type="datetimeFigureOut">
              <a:rPr lang="en-GB" smtClean="0"/>
              <a:t>19/09/2025</a:t>
            </a:fld>
            <a:endParaRPr lang="en-GB"/>
          </a:p>
        </p:txBody>
      </p:sp>
      <p:sp>
        <p:nvSpPr>
          <p:cNvPr id="8" name="Footer Placeholder 7">
            <a:extLst>
              <a:ext uri="{FF2B5EF4-FFF2-40B4-BE49-F238E27FC236}">
                <a16:creationId xmlns:a16="http://schemas.microsoft.com/office/drawing/2014/main" id="{661F4608-83CE-AA47-8413-CA2690BC0EA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3A2C2E-1A95-A94B-9B21-CE6CC5EC6495}"/>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3616026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EC25-5F90-3440-9E19-681839FAC16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6BC4AC2-36DD-3F4F-B86B-362D11CDC5D8}"/>
              </a:ext>
            </a:extLst>
          </p:cNvPr>
          <p:cNvSpPr>
            <a:spLocks noGrp="1"/>
          </p:cNvSpPr>
          <p:nvPr>
            <p:ph type="dt" sz="half" idx="10"/>
          </p:nvPr>
        </p:nvSpPr>
        <p:spPr/>
        <p:txBody>
          <a:bodyPr/>
          <a:lstStyle/>
          <a:p>
            <a:fld id="{7B6A0524-B680-4FE9-BE27-6117655B2789}" type="datetimeFigureOut">
              <a:rPr lang="en-GB" smtClean="0"/>
              <a:t>19/09/2025</a:t>
            </a:fld>
            <a:endParaRPr lang="en-GB"/>
          </a:p>
        </p:txBody>
      </p:sp>
      <p:sp>
        <p:nvSpPr>
          <p:cNvPr id="4" name="Footer Placeholder 3">
            <a:extLst>
              <a:ext uri="{FF2B5EF4-FFF2-40B4-BE49-F238E27FC236}">
                <a16:creationId xmlns:a16="http://schemas.microsoft.com/office/drawing/2014/main" id="{F8F41334-BDDF-2642-ACBD-97768E503E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E166AB-DA97-3A48-9493-CBE7BC234DB2}"/>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2462055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5A395B-9780-D646-802E-99D88446328A}"/>
              </a:ext>
            </a:extLst>
          </p:cNvPr>
          <p:cNvSpPr>
            <a:spLocks noGrp="1"/>
          </p:cNvSpPr>
          <p:nvPr>
            <p:ph type="dt" sz="half" idx="10"/>
          </p:nvPr>
        </p:nvSpPr>
        <p:spPr/>
        <p:txBody>
          <a:bodyPr/>
          <a:lstStyle/>
          <a:p>
            <a:fld id="{7B6A0524-B680-4FE9-BE27-6117655B2789}" type="datetimeFigureOut">
              <a:rPr lang="en-GB" smtClean="0"/>
              <a:t>19/09/2025</a:t>
            </a:fld>
            <a:endParaRPr lang="en-GB"/>
          </a:p>
        </p:txBody>
      </p:sp>
      <p:sp>
        <p:nvSpPr>
          <p:cNvPr id="3" name="Footer Placeholder 2">
            <a:extLst>
              <a:ext uri="{FF2B5EF4-FFF2-40B4-BE49-F238E27FC236}">
                <a16:creationId xmlns:a16="http://schemas.microsoft.com/office/drawing/2014/main" id="{4DDAC869-2240-1F4F-95BE-1DD38CB77B7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F500DF4-390D-A049-9FC1-CD4E7D1AF404}"/>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1686133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0434-FE9A-984C-8827-8A6A2B8923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FEDFF3E-E98E-1044-9368-202B430B6A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D0CB937-C1A0-6B40-9A83-C921DC9CD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7FD0FD-B0D0-EA40-8A0B-A50152A442F8}"/>
              </a:ext>
            </a:extLst>
          </p:cNvPr>
          <p:cNvSpPr>
            <a:spLocks noGrp="1"/>
          </p:cNvSpPr>
          <p:nvPr>
            <p:ph type="dt" sz="half" idx="10"/>
          </p:nvPr>
        </p:nvSpPr>
        <p:spPr/>
        <p:txBody>
          <a:bodyPr/>
          <a:lstStyle/>
          <a:p>
            <a:fld id="{7B6A0524-B680-4FE9-BE27-6117655B2789}" type="datetimeFigureOut">
              <a:rPr lang="en-GB" smtClean="0"/>
              <a:t>19/09/2025</a:t>
            </a:fld>
            <a:endParaRPr lang="en-GB"/>
          </a:p>
        </p:txBody>
      </p:sp>
      <p:sp>
        <p:nvSpPr>
          <p:cNvPr id="6" name="Footer Placeholder 5">
            <a:extLst>
              <a:ext uri="{FF2B5EF4-FFF2-40B4-BE49-F238E27FC236}">
                <a16:creationId xmlns:a16="http://schemas.microsoft.com/office/drawing/2014/main" id="{FDC93C4A-B984-2B4C-9A75-F8A30115BD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432133-8FEE-D74C-A61F-1DE4F5BD3FDB}"/>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2244608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D351-B6E8-3D4B-8D40-CDA874F344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551DAD1-65E4-164A-B1FA-0F88B3C6D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FA5BB7-6B2A-4E4A-991E-3885FF200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384D25-6268-D740-AD8D-E967A6D7B08C}"/>
              </a:ext>
            </a:extLst>
          </p:cNvPr>
          <p:cNvSpPr>
            <a:spLocks noGrp="1"/>
          </p:cNvSpPr>
          <p:nvPr>
            <p:ph type="dt" sz="half" idx="10"/>
          </p:nvPr>
        </p:nvSpPr>
        <p:spPr/>
        <p:txBody>
          <a:bodyPr/>
          <a:lstStyle/>
          <a:p>
            <a:fld id="{7B6A0524-B680-4FE9-BE27-6117655B2789}" type="datetimeFigureOut">
              <a:rPr lang="en-GB" smtClean="0"/>
              <a:t>19/09/2025</a:t>
            </a:fld>
            <a:endParaRPr lang="en-GB"/>
          </a:p>
        </p:txBody>
      </p:sp>
      <p:sp>
        <p:nvSpPr>
          <p:cNvPr id="6" name="Footer Placeholder 5">
            <a:extLst>
              <a:ext uri="{FF2B5EF4-FFF2-40B4-BE49-F238E27FC236}">
                <a16:creationId xmlns:a16="http://schemas.microsoft.com/office/drawing/2014/main" id="{16F4F8D7-D392-3C47-A98B-76265E339E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19E9D9-D984-9A4D-A327-D28DF7A6B209}"/>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1551428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F3F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744D-6DC8-704C-B870-A53B9A0D8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97C6620-124B-3F4E-9BE1-8EDED693E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30E18B-CE68-B34E-96A5-879ACEB931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A0524-B680-4FE9-BE27-6117655B2789}" type="datetimeFigureOut">
              <a:rPr lang="en-GB" smtClean="0"/>
              <a:t>19/09/2025</a:t>
            </a:fld>
            <a:endParaRPr lang="en-GB"/>
          </a:p>
        </p:txBody>
      </p:sp>
      <p:sp>
        <p:nvSpPr>
          <p:cNvPr id="5" name="Footer Placeholder 4">
            <a:extLst>
              <a:ext uri="{FF2B5EF4-FFF2-40B4-BE49-F238E27FC236}">
                <a16:creationId xmlns:a16="http://schemas.microsoft.com/office/drawing/2014/main" id="{2B7B827D-4759-8241-97EF-F3AC15C7AC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6F7701-9873-CD42-A544-2D228FF44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2A7A5-65BC-42DB-B10F-D7B07009C79A}" type="slidenum">
              <a:rPr lang="en-GB" smtClean="0"/>
              <a:t>‹#›</a:t>
            </a:fld>
            <a:endParaRPr lang="en-GB"/>
          </a:p>
        </p:txBody>
      </p:sp>
      <p:pic>
        <p:nvPicPr>
          <p:cNvPr id="7" name="Picture 6" descr="A purple and black logo&#10;&#10;Description automatically generated">
            <a:extLst>
              <a:ext uri="{FF2B5EF4-FFF2-40B4-BE49-F238E27FC236}">
                <a16:creationId xmlns:a16="http://schemas.microsoft.com/office/drawing/2014/main" id="{AF98754C-1FA2-4917-7028-7F3787010767}"/>
              </a:ext>
            </a:extLst>
          </p:cNvPr>
          <p:cNvPicPr>
            <a:picLocks noChangeAspect="1"/>
          </p:cNvPicPr>
          <p:nvPr/>
        </p:nvPicPr>
        <p:blipFill>
          <a:blip r:embed="rId16"/>
          <a:stretch>
            <a:fillRect/>
          </a:stretch>
        </p:blipFill>
        <p:spPr>
          <a:xfrm>
            <a:off x="1119150" y="6063314"/>
            <a:ext cx="2595489" cy="709293"/>
          </a:xfrm>
          <a:prstGeom prst="rect">
            <a:avLst/>
          </a:prstGeom>
        </p:spPr>
      </p:pic>
    </p:spTree>
    <p:extLst>
      <p:ext uri="{BB962C8B-B14F-4D97-AF65-F5344CB8AC3E}">
        <p14:creationId xmlns:p14="http://schemas.microsoft.com/office/powerpoint/2010/main" val="3983896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8" r:id="rId13"/>
    <p:sldLayoutId id="2147483689" r:id="rId14"/>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F3F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744D-6DC8-704C-B870-A53B9A0D8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97C6620-124B-3F4E-9BE1-8EDED693E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30E18B-CE68-B34E-96A5-879ACEB931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A0524-B680-4FE9-BE27-6117655B2789}" type="datetimeFigureOut">
              <a:rPr lang="en-GB" smtClean="0"/>
              <a:t>19/09/2025</a:t>
            </a:fld>
            <a:endParaRPr lang="en-GB"/>
          </a:p>
        </p:txBody>
      </p:sp>
      <p:sp>
        <p:nvSpPr>
          <p:cNvPr id="5" name="Footer Placeholder 4">
            <a:extLst>
              <a:ext uri="{FF2B5EF4-FFF2-40B4-BE49-F238E27FC236}">
                <a16:creationId xmlns:a16="http://schemas.microsoft.com/office/drawing/2014/main" id="{2B7B827D-4759-8241-97EF-F3AC15C7AC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6F7701-9873-CD42-A544-2D228FF44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2A7A5-65BC-42DB-B10F-D7B07009C79A}" type="slidenum">
              <a:rPr lang="en-GB" smtClean="0"/>
              <a:t>‹#›</a:t>
            </a:fld>
            <a:endParaRPr lang="en-GB"/>
          </a:p>
        </p:txBody>
      </p:sp>
      <p:pic>
        <p:nvPicPr>
          <p:cNvPr id="9" name="Picture 8" descr="A purple and black logo&#10;&#10;Description automatically generated">
            <a:extLst>
              <a:ext uri="{FF2B5EF4-FFF2-40B4-BE49-F238E27FC236}">
                <a16:creationId xmlns:a16="http://schemas.microsoft.com/office/drawing/2014/main" id="{F39F1D71-8645-1ECE-A8E4-AC551527A337}"/>
              </a:ext>
            </a:extLst>
          </p:cNvPr>
          <p:cNvPicPr>
            <a:picLocks noChangeAspect="1"/>
          </p:cNvPicPr>
          <p:nvPr/>
        </p:nvPicPr>
        <p:blipFill>
          <a:blip r:embed="rId15"/>
          <a:stretch>
            <a:fillRect/>
          </a:stretch>
        </p:blipFill>
        <p:spPr>
          <a:xfrm>
            <a:off x="375727" y="5981700"/>
            <a:ext cx="2653921" cy="725261"/>
          </a:xfrm>
          <a:prstGeom prst="rect">
            <a:avLst/>
          </a:prstGeom>
        </p:spPr>
      </p:pic>
    </p:spTree>
    <p:extLst>
      <p:ext uri="{BB962C8B-B14F-4D97-AF65-F5344CB8AC3E}">
        <p14:creationId xmlns:p14="http://schemas.microsoft.com/office/powerpoint/2010/main" val="362136786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 Id="rId9"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chart" Target="../charts/chart11.xml"/><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chart" Target="../charts/chart12.xm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6.png"/><Relationship Id="rId3" Type="http://schemas.openxmlformats.org/officeDocument/2006/relationships/image" Target="../media/image32.png"/><Relationship Id="rId21" Type="http://schemas.openxmlformats.org/officeDocument/2006/relationships/chart" Target="../charts/chart15.xml"/><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chart" Target="../charts/chart13.xml"/><Relationship Id="rId2" Type="http://schemas.openxmlformats.org/officeDocument/2006/relationships/image" Target="../media/image31.png"/><Relationship Id="rId16" Type="http://schemas.openxmlformats.org/officeDocument/2006/relationships/image" Target="../media/image45.png"/><Relationship Id="rId20" Type="http://schemas.openxmlformats.org/officeDocument/2006/relationships/chart" Target="../charts/chart14.xml"/><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23" Type="http://schemas.openxmlformats.org/officeDocument/2006/relationships/chart" Target="../charts/chart17.xml"/><Relationship Id="rId10" Type="http://schemas.openxmlformats.org/officeDocument/2006/relationships/image" Target="../media/image39.png"/><Relationship Id="rId19" Type="http://schemas.openxmlformats.org/officeDocument/2006/relationships/image" Target="../media/image47.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chart" Target="../charts/char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svg"/><Relationship Id="rId3" Type="http://schemas.openxmlformats.org/officeDocument/2006/relationships/image" Target="../media/image14.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svg"/><Relationship Id="rId10" Type="http://schemas.openxmlformats.org/officeDocument/2006/relationships/image" Target="../media/image54.svg"/><Relationship Id="rId4" Type="http://schemas.openxmlformats.org/officeDocument/2006/relationships/image" Target="../media/image15.svg"/><Relationship Id="rId9" Type="http://schemas.openxmlformats.org/officeDocument/2006/relationships/image" Target="../media/image53.png"/><Relationship Id="rId1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62.emf"/><Relationship Id="rId5" Type="http://schemas.openxmlformats.org/officeDocument/2006/relationships/hyperlink" Target="https://iuk-business-connect.org.uk/casestudy/scaling-success-quantum-science-grows-with-innovate-uk/" TargetMode="External"/><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https://www.youtube.com/embed/q0UXxgsVp44?feature=oembed" TargetMode="External"/><Relationship Id="rId1" Type="http://schemas.openxmlformats.org/officeDocument/2006/relationships/themeOverride" Target="../theme/themeOverride1.xml"/><Relationship Id="rId5" Type="http://schemas.openxmlformats.org/officeDocument/2006/relationships/image" Target="../media/image5.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image" Target="../media/image63.jpeg"/><Relationship Id="rId7" Type="http://schemas.openxmlformats.org/officeDocument/2006/relationships/image" Target="../media/image65.emf"/><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64.emf"/><Relationship Id="rId5" Type="http://schemas.openxmlformats.org/officeDocument/2006/relationships/hyperlink" Target="https://iuk-business-connect.org.uk/casestudy/chemicals-innovator-puts-right-elements-in-place-for-business-growth/" TargetMode="External"/><Relationship Id="rId4" Type="http://schemas.openxmlformats.org/officeDocument/2006/relationships/image" Target="../media/image61.png"/><Relationship Id="rId9" Type="http://schemas.openxmlformats.org/officeDocument/2006/relationships/image" Target="../media/image67.emf"/></Relationships>
</file>

<file path=ppt/slides/_rels/slide21.x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image" Target="../media/image68.jpeg"/><Relationship Id="rId7" Type="http://schemas.openxmlformats.org/officeDocument/2006/relationships/image" Target="../media/image69.emf"/><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65.emf"/><Relationship Id="rId5" Type="http://schemas.openxmlformats.org/officeDocument/2006/relationships/hyperlink" Target="https://iuk-business-connect.org.uk/casestudy/biotech-business-stembond-nurtures-growth-with-regenerative-innovation/" TargetMode="External"/><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1.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hyperlink" Target="https://www.innovateukedge.ukri.org/Build-your-capacity-innovation-to-grow-and-scale/Funded-access-to-Catapults-and-RTOs-to-support"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2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iuk-business-connect.org.uk/programme/european/horizon-europe/pump-priming/" TargetMode="External"/><Relationship Id="rId5" Type="http://schemas.openxmlformats.org/officeDocument/2006/relationships/hyperlink" Target="https://iuk.ktn-uk.org/programme/global-business-innovation/" TargetMode="External"/><Relationship Id="rId4" Type="http://schemas.openxmlformats.org/officeDocument/2006/relationships/hyperlink" Target="https://iuk.ktn-uk.org/business-growth/enter-new-markets/partnership-opportunitie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iuk.ktn-uk.org/programme/scaleup/"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75.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hemeOverride" Target="../theme/themeOverride3.xml"/><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linkedin.com/in/wendy-smith-94a210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hyperlink" Target="http://www.iukbg.ukri.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16.jpe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www.youtube.com/watch?v=q0UXxgsVp4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blue design with wavy lines and dots">
            <a:extLst>
              <a:ext uri="{FF2B5EF4-FFF2-40B4-BE49-F238E27FC236}">
                <a16:creationId xmlns:a16="http://schemas.microsoft.com/office/drawing/2014/main" id="{7B9D78A1-094F-6D75-1248-CBC518BD28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72994" y="0"/>
            <a:ext cx="8136237" cy="6858000"/>
          </a:xfrm>
          <a:prstGeom prst="rect">
            <a:avLst/>
          </a:prstGeom>
        </p:spPr>
      </p:pic>
      <p:sp>
        <p:nvSpPr>
          <p:cNvPr id="4" name="Rectangle 3">
            <a:extLst>
              <a:ext uri="{FF2B5EF4-FFF2-40B4-BE49-F238E27FC236}">
                <a16:creationId xmlns:a16="http://schemas.microsoft.com/office/drawing/2014/main" id="{E79669EB-ED42-8E44-F875-424868E59E2B}"/>
              </a:ext>
            </a:extLst>
          </p:cNvPr>
          <p:cNvSpPr/>
          <p:nvPr/>
        </p:nvSpPr>
        <p:spPr>
          <a:xfrm>
            <a:off x="642425" y="6059488"/>
            <a:ext cx="3346450" cy="79851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EEDE922-C0C6-14D8-C8F7-E9C28CC1BB00}"/>
              </a:ext>
            </a:extLst>
          </p:cNvPr>
          <p:cNvSpPr/>
          <p:nvPr/>
        </p:nvSpPr>
        <p:spPr>
          <a:xfrm>
            <a:off x="647114" y="679450"/>
            <a:ext cx="6724358" cy="549433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6A933A9-8FA6-3ABD-DE72-B70E862951C1}"/>
              </a:ext>
            </a:extLst>
          </p:cNvPr>
          <p:cNvSpPr/>
          <p:nvPr/>
        </p:nvSpPr>
        <p:spPr>
          <a:xfrm>
            <a:off x="647113" y="0"/>
            <a:ext cx="3657600" cy="170973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46B3E32-B9C2-BD5E-FEC4-DF9CCEB48465}"/>
              </a:ext>
            </a:extLst>
          </p:cNvPr>
          <p:cNvSpPr/>
          <p:nvPr/>
        </p:nvSpPr>
        <p:spPr>
          <a:xfrm>
            <a:off x="3696701" y="5148263"/>
            <a:ext cx="3674770" cy="170973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9D821D3E-35B4-60B5-AC8C-9AEA9F6A6C3A}"/>
              </a:ext>
            </a:extLst>
          </p:cNvPr>
          <p:cNvSpPr/>
          <p:nvPr/>
        </p:nvSpPr>
        <p:spPr>
          <a:xfrm>
            <a:off x="0" y="0"/>
            <a:ext cx="67524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7A6BF364-CDB3-C2D0-8D98-76C12735FF1F}"/>
              </a:ext>
            </a:extLst>
          </p:cNvPr>
          <p:cNvSpPr/>
          <p:nvPr/>
        </p:nvSpPr>
        <p:spPr>
          <a:xfrm>
            <a:off x="452511" y="1223887"/>
            <a:ext cx="431409" cy="44450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03BD67BB-A162-4897-DC37-595573312A10}"/>
              </a:ext>
            </a:extLst>
          </p:cNvPr>
          <p:cNvSpPr txBox="1">
            <a:spLocks/>
          </p:cNvSpPr>
          <p:nvPr/>
        </p:nvSpPr>
        <p:spPr>
          <a:xfrm>
            <a:off x="1202770" y="2538616"/>
            <a:ext cx="5789370" cy="1325563"/>
          </a:xfrm>
          <a:prstGeom prst="rect">
            <a:avLst/>
          </a:prstGeom>
        </p:spPr>
        <p:txBody>
          <a:bodyPr lIns="91440" tIns="45720" rIns="91440" bIns="45720" anchor="b" anchorCtr="0"/>
          <a:lstStyle>
            <a:lvl1pPr algn="l" rtl="0" eaLnBrk="1" fontAlgn="base" hangingPunct="1">
              <a:spcBef>
                <a:spcPct val="0"/>
              </a:spcBef>
              <a:spcAft>
                <a:spcPct val="0"/>
              </a:spcAft>
              <a:defRPr sz="4000" b="1" kern="1200" spc="-100">
                <a:solidFill>
                  <a:schemeClr val="bg1"/>
                </a:solidFill>
                <a:latin typeface="+mj-lt"/>
                <a:ea typeface="Arial Black" panose="020B0604020202020204" pitchFamily="34" charset="0"/>
                <a:cs typeface="Arial Black" panose="020B0604020202020204" pitchFamily="34" charset="0"/>
              </a:defRPr>
            </a:lvl1pPr>
            <a:lvl2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2pPr>
            <a:lvl3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3pPr>
            <a:lvl4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4pPr>
            <a:lvl5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5pPr>
            <a:lvl6pPr marL="4572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6pPr>
            <a:lvl7pPr marL="9144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7pPr>
            <a:lvl8pPr marL="13716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8pPr>
            <a:lvl9pPr marL="18288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9pPr>
          </a:lstStyle>
          <a:p>
            <a:r>
              <a:rPr lang="en-GB" spc="0">
                <a:cs typeface="Arial"/>
              </a:rPr>
              <a:t>Innovate UK Business Growth</a:t>
            </a:r>
          </a:p>
        </p:txBody>
      </p:sp>
      <p:sp>
        <p:nvSpPr>
          <p:cNvPr id="21" name="Text Placeholder 50">
            <a:extLst>
              <a:ext uri="{FF2B5EF4-FFF2-40B4-BE49-F238E27FC236}">
                <a16:creationId xmlns:a16="http://schemas.microsoft.com/office/drawing/2014/main" id="{0F1FEFA4-E012-1B99-9699-F62416146A2F}"/>
              </a:ext>
            </a:extLst>
          </p:cNvPr>
          <p:cNvSpPr txBox="1">
            <a:spLocks/>
          </p:cNvSpPr>
          <p:nvPr/>
        </p:nvSpPr>
        <p:spPr>
          <a:xfrm>
            <a:off x="1202770" y="2175119"/>
            <a:ext cx="5789370" cy="799266"/>
          </a:xfrm>
          <a:prstGeom prst="rect">
            <a:avLst/>
          </a:prstGeom>
        </p:spPr>
        <p:txBody>
          <a:bodyPr/>
          <a:lstStyle>
            <a:lvl1pPr marL="0" indent="0" algn="l" rtl="0" eaLnBrk="1" fontAlgn="base" hangingPunct="1">
              <a:spcBef>
                <a:spcPct val="0"/>
              </a:spcBef>
              <a:spcAft>
                <a:spcPct val="0"/>
              </a:spcAft>
              <a:buClr>
                <a:schemeClr val="accent2"/>
              </a:buClr>
              <a:buFont typeface="Wingdings" pitchFamily="2" charset="2"/>
              <a:buNone/>
              <a:defRPr sz="2400" kern="1200" spc="-100" baseline="0">
                <a:solidFill>
                  <a:schemeClr val="bg1"/>
                </a:solidFill>
                <a:latin typeface="+mn-lt"/>
                <a:ea typeface="+mn-ea"/>
                <a:cs typeface="Arial" panose="020B0604020202020204" pitchFamily="34" charset="0"/>
              </a:defRPr>
            </a:lvl1pPr>
            <a:lvl2pPr marL="358775" indent="-179388" algn="l" rtl="0" eaLnBrk="1" fontAlgn="base" hangingPunct="1">
              <a:spcBef>
                <a:spcPct val="0"/>
              </a:spcBef>
              <a:spcAft>
                <a:spcPct val="0"/>
              </a:spcAft>
              <a:buClr>
                <a:schemeClr val="accent2"/>
              </a:buClr>
              <a:buFont typeface="Wingdings" pitchFamily="2" charset="2"/>
              <a:buChar char="§"/>
              <a:defRPr sz="1600" kern="1200">
                <a:solidFill>
                  <a:schemeClr val="tx2"/>
                </a:solidFill>
                <a:latin typeface="+mn-lt"/>
                <a:ea typeface="+mn-ea"/>
                <a:cs typeface="Arial" panose="020B0604020202020204" pitchFamily="34" charset="0"/>
              </a:defRPr>
            </a:lvl2pPr>
            <a:lvl3pPr marL="539750" indent="-179388" algn="l" rtl="0" eaLnBrk="1" fontAlgn="base" hangingPunct="1">
              <a:spcBef>
                <a:spcPct val="0"/>
              </a:spcBef>
              <a:spcAft>
                <a:spcPct val="0"/>
              </a:spcAft>
              <a:buClr>
                <a:schemeClr val="accent2"/>
              </a:buClr>
              <a:buFont typeface="Wingdings" pitchFamily="2" charset="2"/>
              <a:buChar char="§"/>
              <a:defRPr sz="1400" kern="1200">
                <a:solidFill>
                  <a:schemeClr val="tx2"/>
                </a:solidFill>
                <a:latin typeface="+mn-lt"/>
                <a:ea typeface="+mn-ea"/>
                <a:cs typeface="Arial" panose="020B0604020202020204" pitchFamily="34" charset="0"/>
              </a:defRPr>
            </a:lvl3pPr>
            <a:lvl4pPr marL="719138" indent="-179388" algn="l" rtl="0" eaLnBrk="1" fontAlgn="base" hangingPunct="1">
              <a:spcBef>
                <a:spcPct val="0"/>
              </a:spcBef>
              <a:spcAft>
                <a:spcPct val="0"/>
              </a:spcAft>
              <a:buClr>
                <a:schemeClr val="accent2"/>
              </a:buClr>
              <a:buFont typeface="Wingdings" pitchFamily="2" charset="2"/>
              <a:buChar char="§"/>
              <a:defRPr sz="1200" kern="1200">
                <a:solidFill>
                  <a:schemeClr val="tx2"/>
                </a:solidFill>
                <a:latin typeface="+mn-lt"/>
                <a:ea typeface="+mn-ea"/>
                <a:cs typeface="Arial" panose="020B0604020202020204" pitchFamily="34" charset="0"/>
              </a:defRPr>
            </a:lvl4pPr>
            <a:lvl5pPr marL="2057400" indent="-228600" algn="l" rtl="0" eaLnBrk="1" fontAlgn="base" hangingPunct="1">
              <a:lnSpc>
                <a:spcPct val="90000"/>
              </a:lnSpc>
              <a:spcBef>
                <a:spcPts val="500"/>
              </a:spcBef>
              <a:spcAft>
                <a:spcPct val="0"/>
              </a:spcAft>
              <a:buClr>
                <a:schemeClr val="accent2"/>
              </a:buClr>
              <a:buFont typeface="Wingdings" pitchFamily="2" charset="2"/>
              <a:buChar char="§"/>
              <a:defRPr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pc="0">
                <a:latin typeface="Arial" panose="020B0604020202020204" pitchFamily="34" charset="0"/>
              </a:rPr>
              <a:t>Introduction to</a:t>
            </a:r>
          </a:p>
        </p:txBody>
      </p:sp>
      <p:pic>
        <p:nvPicPr>
          <p:cNvPr id="8" name="Picture 7" descr="A black and white logo&#10;&#10;Description automatically generated">
            <a:extLst>
              <a:ext uri="{FF2B5EF4-FFF2-40B4-BE49-F238E27FC236}">
                <a16:creationId xmlns:a16="http://schemas.microsoft.com/office/drawing/2014/main" id="{E5B11238-1E7B-73E0-3D91-49F166BCD8A6}"/>
              </a:ext>
            </a:extLst>
          </p:cNvPr>
          <p:cNvPicPr>
            <a:picLocks noChangeAspect="1"/>
          </p:cNvPicPr>
          <p:nvPr/>
        </p:nvPicPr>
        <p:blipFill>
          <a:blip r:embed="rId4"/>
          <a:stretch>
            <a:fillRect/>
          </a:stretch>
        </p:blipFill>
        <p:spPr>
          <a:xfrm>
            <a:off x="1068039" y="4563302"/>
            <a:ext cx="4231791" cy="1156461"/>
          </a:xfrm>
          <a:prstGeom prst="rect">
            <a:avLst/>
          </a:prstGeom>
        </p:spPr>
      </p:pic>
    </p:spTree>
    <p:extLst>
      <p:ext uri="{BB962C8B-B14F-4D97-AF65-F5344CB8AC3E}">
        <p14:creationId xmlns:p14="http://schemas.microsoft.com/office/powerpoint/2010/main" val="4103804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1B4274D-39D7-EAE2-2188-31629AED210B}"/>
              </a:ext>
            </a:extLst>
          </p:cNvPr>
          <p:cNvSpPr txBox="1"/>
          <p:nvPr/>
        </p:nvSpPr>
        <p:spPr>
          <a:xfrm>
            <a:off x="1290085" y="173563"/>
            <a:ext cx="11684581" cy="677108"/>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150" normalizeH="0" baseline="0" noProof="0" dirty="0">
                <a:ln>
                  <a:noFill/>
                </a:ln>
                <a:solidFill>
                  <a:srgbClr val="2E2C61"/>
                </a:solidFill>
                <a:effectLst/>
                <a:uLnTx/>
                <a:uFillTx/>
                <a:latin typeface="Arial" panose="020B0604020202020204" pitchFamily="34" charset="0"/>
                <a:ea typeface="+mn-ea"/>
                <a:cs typeface="Arial" panose="020B0604020202020204" pitchFamily="34" charset="0"/>
              </a:rPr>
              <a:t>Meet Scaleup Director Mark Harrison</a:t>
            </a:r>
          </a:p>
        </p:txBody>
      </p:sp>
      <p:sp>
        <p:nvSpPr>
          <p:cNvPr id="2" name="TextBox 1">
            <a:extLst>
              <a:ext uri="{FF2B5EF4-FFF2-40B4-BE49-F238E27FC236}">
                <a16:creationId xmlns:a16="http://schemas.microsoft.com/office/drawing/2014/main" id="{2279971E-83B8-849B-8AE7-D7C2F55B832C}"/>
              </a:ext>
            </a:extLst>
          </p:cNvPr>
          <p:cNvSpPr txBox="1"/>
          <p:nvPr/>
        </p:nvSpPr>
        <p:spPr>
          <a:xfrm>
            <a:off x="1199671" y="1608012"/>
            <a:ext cx="7565506" cy="3139321"/>
          </a:xfrm>
          <a:prstGeom prst="rect">
            <a:avLst/>
          </a:prstGeom>
          <a:noFill/>
        </p:spPr>
        <p:txBody>
          <a:bodyPr wrap="square" lIns="91440" tIns="45720" rIns="91440" bIns="45720" rtlCol="0" anchor="t">
            <a:spAutoFit/>
          </a:bodyPr>
          <a:lstStyle/>
          <a:p>
            <a:pPr marL="285750" lvl="0" indent="-285750">
              <a:buFont typeface="Arial" panose="020B0604020202020204" pitchFamily="34" charset="0"/>
              <a:buChar char="•"/>
            </a:pPr>
            <a:r>
              <a:rPr lang="en-GB" sz="2200" b="1" dirty="0"/>
              <a:t>Space Tech Pioneer</a:t>
            </a:r>
            <a:r>
              <a:rPr lang="en-GB" sz="2200" dirty="0"/>
              <a:t> – 10 years in European space programs; NASA award for ROSAT mission.</a:t>
            </a:r>
            <a:endParaRPr lang="en-GB" sz="2200" dirty="0">
              <a:cs typeface="Arial"/>
            </a:endParaRPr>
          </a:p>
          <a:p>
            <a:pPr marL="285750" lvl="0" indent="-285750">
              <a:buFont typeface="Arial" panose="020B0604020202020204" pitchFamily="34" charset="0"/>
              <a:buChar char="•"/>
            </a:pPr>
            <a:r>
              <a:rPr lang="en-GB" sz="2200" b="1" dirty="0"/>
              <a:t>Global Telecom Leader</a:t>
            </a:r>
            <a:r>
              <a:rPr lang="en-GB" sz="2200" dirty="0"/>
              <a:t> – Exec VP Sales &amp; Marketing; roles in Brussels, New York, and beyond.</a:t>
            </a:r>
            <a:endParaRPr lang="en-GB" sz="2200" dirty="0">
              <a:cs typeface="Arial"/>
            </a:endParaRPr>
          </a:p>
          <a:p>
            <a:pPr marL="285750" lvl="0" indent="-285750">
              <a:buFont typeface="Arial" panose="020B0604020202020204" pitchFamily="34" charset="0"/>
              <a:buChar char="•"/>
            </a:pPr>
            <a:r>
              <a:rPr lang="en-GB" sz="2200" b="1" dirty="0"/>
              <a:t>Entrepreneur &amp; Innovator</a:t>
            </a:r>
            <a:r>
              <a:rPr lang="en-GB" sz="2200" dirty="0"/>
              <a:t> – Founded software ventures; scaled revenues to €15m across 35 countries.</a:t>
            </a:r>
            <a:endParaRPr lang="en-GB" sz="2200" dirty="0">
              <a:cs typeface="Arial"/>
            </a:endParaRPr>
          </a:p>
          <a:p>
            <a:pPr marL="285750" lvl="0" indent="-285750">
              <a:buFont typeface="Arial" panose="020B0604020202020204" pitchFamily="34" charset="0"/>
              <a:buChar char="•"/>
            </a:pPr>
            <a:r>
              <a:rPr lang="en-GB" sz="2200" b="1" dirty="0"/>
              <a:t>Commercial Strategist</a:t>
            </a:r>
            <a:r>
              <a:rPr lang="en-GB" sz="2200" dirty="0"/>
              <a:t> – Led SaaS and hardware businesses; fluent in German, sharp communicator.</a:t>
            </a:r>
            <a:endParaRPr lang="en-GB" sz="220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2E2C61"/>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CC46E7CD-805F-FEEE-97D9-F610BABFECC9}"/>
              </a:ext>
            </a:extLst>
          </p:cNvPr>
          <p:cNvSpPr txBox="1"/>
          <p:nvPr/>
        </p:nvSpPr>
        <p:spPr>
          <a:xfrm>
            <a:off x="1199671" y="4764238"/>
            <a:ext cx="10868282" cy="1446550"/>
          </a:xfrm>
          <a:prstGeom prst="rect">
            <a:avLst/>
          </a:prstGeom>
          <a:noFill/>
        </p:spPr>
        <p:txBody>
          <a:bodyPr wrap="square" lIns="91440" tIns="45720" rIns="91440" bIns="45720" anchor="t">
            <a:spAutoFit/>
          </a:bodyPr>
          <a:lstStyle/>
          <a:p>
            <a:r>
              <a:rPr lang="en-GB" sz="2200" dirty="0"/>
              <a:t>Mark has been a Scaleup Director since January 2022. A technologist, specialising in Commercialisation and Productization of Innovation with a focus on SaaS based businesses.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2E2C61"/>
              </a:solidFill>
              <a:effectLst/>
              <a:uLnTx/>
              <a:uFillTx/>
              <a:latin typeface="Arial" panose="020B0604020202020204"/>
              <a:ea typeface="+mn-ea"/>
              <a:cs typeface="+mn-cs"/>
            </a:endParaRPr>
          </a:p>
        </p:txBody>
      </p:sp>
      <p:pic>
        <p:nvPicPr>
          <p:cNvPr id="3" name="Picture 2" descr="A person in a suit&#10;&#10;Description automatically generated">
            <a:extLst>
              <a:ext uri="{FF2B5EF4-FFF2-40B4-BE49-F238E27FC236}">
                <a16:creationId xmlns:a16="http://schemas.microsoft.com/office/drawing/2014/main" id="{FA930D96-0EF6-C22A-77F2-DC9054FDB2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6773" y="1535526"/>
            <a:ext cx="2819748" cy="2819748"/>
          </a:xfrm>
          <a:prstGeom prst="rect">
            <a:avLst/>
          </a:prstGeom>
        </p:spPr>
      </p:pic>
    </p:spTree>
    <p:extLst>
      <p:ext uri="{BB962C8B-B14F-4D97-AF65-F5344CB8AC3E}">
        <p14:creationId xmlns:p14="http://schemas.microsoft.com/office/powerpoint/2010/main" val="303500825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7430F453-9B93-14FE-C735-0F76A0073AF4}"/>
              </a:ext>
            </a:extLst>
          </p:cNvPr>
          <p:cNvGraphicFramePr/>
          <p:nvPr/>
        </p:nvGraphicFramePr>
        <p:xfrm>
          <a:off x="4119481" y="1765205"/>
          <a:ext cx="5033975" cy="4417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a:extLst>
              <a:ext uri="{FF2B5EF4-FFF2-40B4-BE49-F238E27FC236}">
                <a16:creationId xmlns:a16="http://schemas.microsoft.com/office/drawing/2014/main" id="{972D71B0-B0AB-408F-02CA-515FECA714BA}"/>
              </a:ext>
            </a:extLst>
          </p:cNvPr>
          <p:cNvGraphicFramePr>
            <a:graphicFrameLocks/>
          </p:cNvGraphicFramePr>
          <p:nvPr/>
        </p:nvGraphicFramePr>
        <p:xfrm>
          <a:off x="4287978" y="1933853"/>
          <a:ext cx="4657304" cy="40868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a:extLst>
              <a:ext uri="{FF2B5EF4-FFF2-40B4-BE49-F238E27FC236}">
                <a16:creationId xmlns:a16="http://schemas.microsoft.com/office/drawing/2014/main" id="{5FC52D9F-682F-58B0-DAAD-D80DEAAC7167}"/>
              </a:ext>
            </a:extLst>
          </p:cNvPr>
          <p:cNvGraphicFramePr>
            <a:graphicFrameLocks/>
          </p:cNvGraphicFramePr>
          <p:nvPr/>
        </p:nvGraphicFramePr>
        <p:xfrm>
          <a:off x="4433140" y="2088782"/>
          <a:ext cx="4313863" cy="378550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a:extLst>
              <a:ext uri="{FF2B5EF4-FFF2-40B4-BE49-F238E27FC236}">
                <a16:creationId xmlns:a16="http://schemas.microsoft.com/office/drawing/2014/main" id="{B81E28A0-F184-0DD5-46DB-E8F660B50F49}"/>
              </a:ext>
            </a:extLst>
          </p:cNvPr>
          <p:cNvGraphicFramePr>
            <a:graphicFrameLocks/>
          </p:cNvGraphicFramePr>
          <p:nvPr/>
        </p:nvGraphicFramePr>
        <p:xfrm>
          <a:off x="4524071" y="2289843"/>
          <a:ext cx="4100433" cy="339246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Chart 23">
            <a:extLst>
              <a:ext uri="{FF2B5EF4-FFF2-40B4-BE49-F238E27FC236}">
                <a16:creationId xmlns:a16="http://schemas.microsoft.com/office/drawing/2014/main" id="{23E9562A-66FF-201B-9844-01B07CE47E63}"/>
              </a:ext>
            </a:extLst>
          </p:cNvPr>
          <p:cNvGraphicFramePr>
            <a:graphicFrameLocks/>
          </p:cNvGraphicFramePr>
          <p:nvPr/>
        </p:nvGraphicFramePr>
        <p:xfrm>
          <a:off x="4259280" y="2463763"/>
          <a:ext cx="4100433" cy="3066026"/>
        </p:xfrm>
        <a:graphic>
          <a:graphicData uri="http://schemas.openxmlformats.org/drawingml/2006/chart">
            <c:chart xmlns:c="http://schemas.openxmlformats.org/drawingml/2006/chart" xmlns:r="http://schemas.openxmlformats.org/officeDocument/2006/relationships" r:id="rId7"/>
          </a:graphicData>
        </a:graphic>
      </p:graphicFrame>
      <p:sp>
        <p:nvSpPr>
          <p:cNvPr id="2" name="Title 1">
            <a:extLst>
              <a:ext uri="{FF2B5EF4-FFF2-40B4-BE49-F238E27FC236}">
                <a16:creationId xmlns:a16="http://schemas.microsoft.com/office/drawing/2014/main" id="{0C68FE42-6477-BCAC-97C1-3A2B4CB521E0}"/>
              </a:ext>
            </a:extLst>
          </p:cNvPr>
          <p:cNvSpPr txBox="1">
            <a:spLocks/>
          </p:cNvSpPr>
          <p:nvPr/>
        </p:nvSpPr>
        <p:spPr>
          <a:xfrm>
            <a:off x="2465744" y="438803"/>
            <a:ext cx="8659456" cy="1325563"/>
          </a:xfrm>
          <a:prstGeom prst="rect">
            <a:avLst/>
          </a:prstGeom>
        </p:spPr>
        <p:txBody>
          <a:bodyPr anchor="t" anchorCtr="0"/>
          <a:lstStyle>
            <a:lvl1pPr algn="l" rtl="0" eaLnBrk="1" fontAlgn="base" hangingPunct="1">
              <a:spcBef>
                <a:spcPct val="0"/>
              </a:spcBef>
              <a:spcAft>
                <a:spcPct val="0"/>
              </a:spcAft>
              <a:defRPr sz="4000" b="1" kern="1200" spc="-100">
                <a:solidFill>
                  <a:schemeClr val="tx1"/>
                </a:solidFill>
                <a:latin typeface="+mj-lt"/>
                <a:ea typeface="Arial Black" panose="020B0604020202020204" pitchFamily="34" charset="0"/>
                <a:cs typeface="Arial Black" panose="020B0604020202020204" pitchFamily="34" charset="0"/>
              </a:defRPr>
            </a:lvl1pPr>
            <a:lvl2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2pPr>
            <a:lvl3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3pPr>
            <a:lvl4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4pPr>
            <a:lvl5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5pPr>
            <a:lvl6pPr marL="4572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6pPr>
            <a:lvl7pPr marL="9144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7pPr>
            <a:lvl8pPr marL="13716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8pPr>
            <a:lvl9pPr marL="18288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9pPr>
          </a:lstStyle>
          <a:p>
            <a:r>
              <a:rPr lang="en-GB" sz="3600" spc="0"/>
              <a:t>Providing access to local, national &amp; international resources</a:t>
            </a:r>
          </a:p>
        </p:txBody>
      </p:sp>
      <p:sp>
        <p:nvSpPr>
          <p:cNvPr id="46" name="Rectangle 45">
            <a:extLst>
              <a:ext uri="{FF2B5EF4-FFF2-40B4-BE49-F238E27FC236}">
                <a16:creationId xmlns:a16="http://schemas.microsoft.com/office/drawing/2014/main" id="{87FC6D33-C7D0-E7AB-D214-3C00B2D699B8}"/>
              </a:ext>
            </a:extLst>
          </p:cNvPr>
          <p:cNvSpPr/>
          <p:nvPr/>
        </p:nvSpPr>
        <p:spPr>
          <a:xfrm>
            <a:off x="0" y="0"/>
            <a:ext cx="67524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7" name="Rectangle 46">
            <a:extLst>
              <a:ext uri="{FF2B5EF4-FFF2-40B4-BE49-F238E27FC236}">
                <a16:creationId xmlns:a16="http://schemas.microsoft.com/office/drawing/2014/main" id="{1E173A84-2432-DF6D-0C2A-1AC14CC57CCB}"/>
              </a:ext>
            </a:extLst>
          </p:cNvPr>
          <p:cNvSpPr/>
          <p:nvPr/>
        </p:nvSpPr>
        <p:spPr>
          <a:xfrm>
            <a:off x="452511" y="1223887"/>
            <a:ext cx="431409" cy="44450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50" name="Graphic 49" descr="Connections outline">
            <a:extLst>
              <a:ext uri="{FF2B5EF4-FFF2-40B4-BE49-F238E27FC236}">
                <a16:creationId xmlns:a16="http://schemas.microsoft.com/office/drawing/2014/main" id="{1D640F00-54D3-7169-501A-2C695FD88AF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1072" y="536439"/>
            <a:ext cx="1101128" cy="1101128"/>
          </a:xfrm>
          <a:prstGeom prst="rect">
            <a:avLst/>
          </a:prstGeom>
        </p:spPr>
      </p:pic>
      <p:sp>
        <p:nvSpPr>
          <p:cNvPr id="1055" name="TextBox 1054">
            <a:extLst>
              <a:ext uri="{FF2B5EF4-FFF2-40B4-BE49-F238E27FC236}">
                <a16:creationId xmlns:a16="http://schemas.microsoft.com/office/drawing/2014/main" id="{CD35DEB1-52E7-4968-DAB2-B8694C3BA579}"/>
              </a:ext>
            </a:extLst>
          </p:cNvPr>
          <p:cNvSpPr txBox="1"/>
          <p:nvPr/>
        </p:nvSpPr>
        <p:spPr>
          <a:xfrm>
            <a:off x="2418402" y="2413043"/>
            <a:ext cx="2150855" cy="646331"/>
          </a:xfrm>
          <a:prstGeom prst="rect">
            <a:avLst/>
          </a:prstGeom>
          <a:noFill/>
        </p:spPr>
        <p:txBody>
          <a:bodyPr wrap="square">
            <a:spAutoFit/>
          </a:bodyPr>
          <a:lstStyle/>
          <a:p>
            <a:pPr algn="r"/>
            <a:r>
              <a:rPr lang="en-GB" b="1"/>
              <a:t>Innovate UK</a:t>
            </a:r>
          </a:p>
          <a:p>
            <a:pPr algn="r"/>
            <a:r>
              <a:rPr lang="en-GB" b="1"/>
              <a:t>Business Growth</a:t>
            </a:r>
          </a:p>
        </p:txBody>
      </p:sp>
      <p:cxnSp>
        <p:nvCxnSpPr>
          <p:cNvPr id="1057" name="Straight Connector 1056">
            <a:extLst>
              <a:ext uri="{FF2B5EF4-FFF2-40B4-BE49-F238E27FC236}">
                <a16:creationId xmlns:a16="http://schemas.microsoft.com/office/drawing/2014/main" id="{95B7CCCC-1F2D-ED32-16FE-D574F1D1E822}"/>
              </a:ext>
            </a:extLst>
          </p:cNvPr>
          <p:cNvCxnSpPr>
            <a:cxnSpLocks/>
          </p:cNvCxnSpPr>
          <p:nvPr/>
        </p:nvCxnSpPr>
        <p:spPr>
          <a:xfrm flipV="1">
            <a:off x="4568551" y="2354866"/>
            <a:ext cx="0" cy="1006481"/>
          </a:xfrm>
          <a:prstGeom prst="line">
            <a:avLst/>
          </a:prstGeom>
          <a:ln w="19050">
            <a:solidFill>
              <a:srgbClr val="BE2BBB"/>
            </a:solidFill>
          </a:ln>
        </p:spPr>
        <p:style>
          <a:lnRef idx="1">
            <a:schemeClr val="accent1"/>
          </a:lnRef>
          <a:fillRef idx="0">
            <a:schemeClr val="accent1"/>
          </a:fillRef>
          <a:effectRef idx="0">
            <a:schemeClr val="accent1"/>
          </a:effectRef>
          <a:fontRef idx="minor">
            <a:schemeClr val="tx1"/>
          </a:fontRef>
        </p:style>
      </p:cxnSp>
      <p:cxnSp>
        <p:nvCxnSpPr>
          <p:cNvPr id="1058" name="Straight Connector 1057">
            <a:extLst>
              <a:ext uri="{FF2B5EF4-FFF2-40B4-BE49-F238E27FC236}">
                <a16:creationId xmlns:a16="http://schemas.microsoft.com/office/drawing/2014/main" id="{905E13CC-2D85-B7A2-B68D-582651A0D6A7}"/>
              </a:ext>
            </a:extLst>
          </p:cNvPr>
          <p:cNvCxnSpPr>
            <a:cxnSpLocks/>
          </p:cNvCxnSpPr>
          <p:nvPr/>
        </p:nvCxnSpPr>
        <p:spPr>
          <a:xfrm flipH="1" flipV="1">
            <a:off x="5302443" y="2724263"/>
            <a:ext cx="459647" cy="460827"/>
          </a:xfrm>
          <a:prstGeom prst="line">
            <a:avLst/>
          </a:prstGeom>
          <a:ln w="19050">
            <a:solidFill>
              <a:srgbClr val="BE2BBB"/>
            </a:solidFill>
          </a:ln>
        </p:spPr>
        <p:style>
          <a:lnRef idx="1">
            <a:schemeClr val="accent1"/>
          </a:lnRef>
          <a:fillRef idx="0">
            <a:schemeClr val="accent1"/>
          </a:fillRef>
          <a:effectRef idx="0">
            <a:schemeClr val="accent1"/>
          </a:effectRef>
          <a:fontRef idx="minor">
            <a:schemeClr val="tx1"/>
          </a:fontRef>
        </p:style>
      </p:cxnSp>
      <p:sp>
        <p:nvSpPr>
          <p:cNvPr id="1059" name="TextBox 1058">
            <a:extLst>
              <a:ext uri="{FF2B5EF4-FFF2-40B4-BE49-F238E27FC236}">
                <a16:creationId xmlns:a16="http://schemas.microsoft.com/office/drawing/2014/main" id="{2112B4B6-BCAC-3D98-C8F3-6866F8AB9E51}"/>
              </a:ext>
            </a:extLst>
          </p:cNvPr>
          <p:cNvSpPr txBox="1"/>
          <p:nvPr/>
        </p:nvSpPr>
        <p:spPr>
          <a:xfrm>
            <a:off x="2044039" y="4378127"/>
            <a:ext cx="2456023" cy="646331"/>
          </a:xfrm>
          <a:prstGeom prst="rect">
            <a:avLst/>
          </a:prstGeom>
          <a:noFill/>
        </p:spPr>
        <p:txBody>
          <a:bodyPr wrap="square">
            <a:spAutoFit/>
          </a:bodyPr>
          <a:lstStyle/>
          <a:p>
            <a:pPr algn="r"/>
            <a:r>
              <a:rPr lang="en-GB" b="1"/>
              <a:t>Resources in your region</a:t>
            </a:r>
          </a:p>
        </p:txBody>
      </p:sp>
      <p:cxnSp>
        <p:nvCxnSpPr>
          <p:cNvPr id="1061" name="Straight Connector 1060">
            <a:extLst>
              <a:ext uri="{FF2B5EF4-FFF2-40B4-BE49-F238E27FC236}">
                <a16:creationId xmlns:a16="http://schemas.microsoft.com/office/drawing/2014/main" id="{99B23980-48EE-1BEF-51A3-FA3A0B82F46D}"/>
              </a:ext>
            </a:extLst>
          </p:cNvPr>
          <p:cNvCxnSpPr>
            <a:cxnSpLocks/>
          </p:cNvCxnSpPr>
          <p:nvPr/>
        </p:nvCxnSpPr>
        <p:spPr>
          <a:xfrm flipV="1">
            <a:off x="4563225" y="4120766"/>
            <a:ext cx="0" cy="1405009"/>
          </a:xfrm>
          <a:prstGeom prst="line">
            <a:avLst/>
          </a:prstGeom>
          <a:ln w="19050">
            <a:solidFill>
              <a:srgbClr val="67C04D"/>
            </a:solidFill>
          </a:ln>
        </p:spPr>
        <p:style>
          <a:lnRef idx="1">
            <a:schemeClr val="accent1"/>
          </a:lnRef>
          <a:fillRef idx="0">
            <a:schemeClr val="accent1"/>
          </a:fillRef>
          <a:effectRef idx="0">
            <a:schemeClr val="accent1"/>
          </a:effectRef>
          <a:fontRef idx="minor">
            <a:schemeClr val="tx1"/>
          </a:fontRef>
        </p:style>
      </p:cxnSp>
      <p:cxnSp>
        <p:nvCxnSpPr>
          <p:cNvPr id="1062" name="Straight Connector 1061">
            <a:extLst>
              <a:ext uri="{FF2B5EF4-FFF2-40B4-BE49-F238E27FC236}">
                <a16:creationId xmlns:a16="http://schemas.microsoft.com/office/drawing/2014/main" id="{4C3D1AAE-EDB7-7987-2D16-A6237EB72ECE}"/>
              </a:ext>
            </a:extLst>
          </p:cNvPr>
          <p:cNvCxnSpPr>
            <a:cxnSpLocks/>
          </p:cNvCxnSpPr>
          <p:nvPr/>
        </p:nvCxnSpPr>
        <p:spPr>
          <a:xfrm flipV="1">
            <a:off x="4569962" y="4348376"/>
            <a:ext cx="768770" cy="352917"/>
          </a:xfrm>
          <a:prstGeom prst="line">
            <a:avLst/>
          </a:prstGeom>
          <a:ln w="19050">
            <a:solidFill>
              <a:srgbClr val="67C04D"/>
            </a:solidFill>
          </a:ln>
        </p:spPr>
        <p:style>
          <a:lnRef idx="1">
            <a:schemeClr val="accent1"/>
          </a:lnRef>
          <a:fillRef idx="0">
            <a:schemeClr val="accent1"/>
          </a:fillRef>
          <a:effectRef idx="0">
            <a:schemeClr val="accent1"/>
          </a:effectRef>
          <a:fontRef idx="minor">
            <a:schemeClr val="tx1"/>
          </a:fontRef>
        </p:style>
      </p:cxnSp>
      <p:sp>
        <p:nvSpPr>
          <p:cNvPr id="1069" name="TextBox 1068">
            <a:extLst>
              <a:ext uri="{FF2B5EF4-FFF2-40B4-BE49-F238E27FC236}">
                <a16:creationId xmlns:a16="http://schemas.microsoft.com/office/drawing/2014/main" id="{E4B48D7B-B599-A7F6-2FB4-1A14939D330F}"/>
              </a:ext>
            </a:extLst>
          </p:cNvPr>
          <p:cNvSpPr txBox="1"/>
          <p:nvPr/>
        </p:nvSpPr>
        <p:spPr>
          <a:xfrm>
            <a:off x="8165497" y="1965427"/>
            <a:ext cx="2150855" cy="646331"/>
          </a:xfrm>
          <a:prstGeom prst="rect">
            <a:avLst/>
          </a:prstGeom>
          <a:noFill/>
        </p:spPr>
        <p:txBody>
          <a:bodyPr wrap="square">
            <a:spAutoFit/>
          </a:bodyPr>
          <a:lstStyle/>
          <a:p>
            <a:r>
              <a:rPr lang="en-GB" b="1"/>
              <a:t>Innovate UK</a:t>
            </a:r>
          </a:p>
          <a:p>
            <a:r>
              <a:rPr lang="en-GB" b="1"/>
              <a:t>system</a:t>
            </a:r>
          </a:p>
        </p:txBody>
      </p:sp>
      <p:cxnSp>
        <p:nvCxnSpPr>
          <p:cNvPr id="1070" name="Straight Connector 1069">
            <a:extLst>
              <a:ext uri="{FF2B5EF4-FFF2-40B4-BE49-F238E27FC236}">
                <a16:creationId xmlns:a16="http://schemas.microsoft.com/office/drawing/2014/main" id="{8FB4964B-B646-389B-9577-4B3FB7952E38}"/>
              </a:ext>
            </a:extLst>
          </p:cNvPr>
          <p:cNvCxnSpPr>
            <a:cxnSpLocks/>
          </p:cNvCxnSpPr>
          <p:nvPr/>
        </p:nvCxnSpPr>
        <p:spPr>
          <a:xfrm flipV="1">
            <a:off x="8130646" y="1850230"/>
            <a:ext cx="0" cy="897889"/>
          </a:xfrm>
          <a:prstGeom prst="line">
            <a:avLst/>
          </a:prstGeom>
          <a:ln w="19050">
            <a:solidFill>
              <a:srgbClr val="932190"/>
            </a:solidFill>
          </a:ln>
        </p:spPr>
        <p:style>
          <a:lnRef idx="1">
            <a:schemeClr val="accent1"/>
          </a:lnRef>
          <a:fillRef idx="0">
            <a:schemeClr val="accent1"/>
          </a:fillRef>
          <a:effectRef idx="0">
            <a:schemeClr val="accent1"/>
          </a:effectRef>
          <a:fontRef idx="minor">
            <a:schemeClr val="tx1"/>
          </a:fontRef>
        </p:style>
      </p:cxnSp>
      <p:cxnSp>
        <p:nvCxnSpPr>
          <p:cNvPr id="1072" name="Straight Connector 1071">
            <a:extLst>
              <a:ext uri="{FF2B5EF4-FFF2-40B4-BE49-F238E27FC236}">
                <a16:creationId xmlns:a16="http://schemas.microsoft.com/office/drawing/2014/main" id="{437B9CDC-EDFB-D504-C05F-4FB6362E403C}"/>
              </a:ext>
            </a:extLst>
          </p:cNvPr>
          <p:cNvCxnSpPr>
            <a:cxnSpLocks/>
          </p:cNvCxnSpPr>
          <p:nvPr/>
        </p:nvCxnSpPr>
        <p:spPr>
          <a:xfrm flipH="1">
            <a:off x="7205085" y="2274382"/>
            <a:ext cx="925561" cy="810563"/>
          </a:xfrm>
          <a:prstGeom prst="line">
            <a:avLst/>
          </a:prstGeom>
          <a:ln w="19050">
            <a:solidFill>
              <a:srgbClr val="932190"/>
            </a:solidFill>
          </a:ln>
        </p:spPr>
        <p:style>
          <a:lnRef idx="1">
            <a:schemeClr val="accent1"/>
          </a:lnRef>
          <a:fillRef idx="0">
            <a:schemeClr val="accent1"/>
          </a:fillRef>
          <a:effectRef idx="0">
            <a:schemeClr val="accent1"/>
          </a:effectRef>
          <a:fontRef idx="minor">
            <a:schemeClr val="tx1"/>
          </a:fontRef>
        </p:style>
      </p:cxnSp>
      <p:sp>
        <p:nvSpPr>
          <p:cNvPr id="1075" name="TextBox 1074">
            <a:extLst>
              <a:ext uri="{FF2B5EF4-FFF2-40B4-BE49-F238E27FC236}">
                <a16:creationId xmlns:a16="http://schemas.microsoft.com/office/drawing/2014/main" id="{D44AA6A5-1B1E-906C-5CF8-F8C6CAD80A61}"/>
              </a:ext>
            </a:extLst>
          </p:cNvPr>
          <p:cNvSpPr txBox="1"/>
          <p:nvPr/>
        </p:nvSpPr>
        <p:spPr>
          <a:xfrm>
            <a:off x="8159910" y="3253593"/>
            <a:ext cx="2480343" cy="923330"/>
          </a:xfrm>
          <a:prstGeom prst="rect">
            <a:avLst/>
          </a:prstGeom>
          <a:noFill/>
        </p:spPr>
        <p:txBody>
          <a:bodyPr wrap="square">
            <a:spAutoFit/>
          </a:bodyPr>
          <a:lstStyle/>
          <a:p>
            <a:r>
              <a:rPr lang="en-GB" b="1"/>
              <a:t>Innovate UK</a:t>
            </a:r>
          </a:p>
          <a:p>
            <a:r>
              <a:rPr lang="en-GB" b="1"/>
              <a:t>strategic</a:t>
            </a:r>
          </a:p>
          <a:p>
            <a:r>
              <a:rPr lang="en-GB" b="1"/>
              <a:t>partnerships</a:t>
            </a:r>
          </a:p>
        </p:txBody>
      </p:sp>
      <p:cxnSp>
        <p:nvCxnSpPr>
          <p:cNvPr id="1076" name="Straight Connector 1075">
            <a:extLst>
              <a:ext uri="{FF2B5EF4-FFF2-40B4-BE49-F238E27FC236}">
                <a16:creationId xmlns:a16="http://schemas.microsoft.com/office/drawing/2014/main" id="{F7945019-58C4-AA13-9022-EED3C5241C90}"/>
              </a:ext>
            </a:extLst>
          </p:cNvPr>
          <p:cNvCxnSpPr>
            <a:cxnSpLocks/>
          </p:cNvCxnSpPr>
          <p:nvPr/>
        </p:nvCxnSpPr>
        <p:spPr>
          <a:xfrm flipV="1">
            <a:off x="8115325" y="3116158"/>
            <a:ext cx="0" cy="1303442"/>
          </a:xfrm>
          <a:prstGeom prst="line">
            <a:avLst/>
          </a:prstGeom>
          <a:ln w="19050">
            <a:solidFill>
              <a:srgbClr val="671765"/>
            </a:solidFill>
          </a:ln>
        </p:spPr>
        <p:style>
          <a:lnRef idx="1">
            <a:schemeClr val="accent1"/>
          </a:lnRef>
          <a:fillRef idx="0">
            <a:schemeClr val="accent1"/>
          </a:fillRef>
          <a:effectRef idx="0">
            <a:schemeClr val="accent1"/>
          </a:effectRef>
          <a:fontRef idx="minor">
            <a:schemeClr val="tx1"/>
          </a:fontRef>
        </p:style>
      </p:cxnSp>
      <p:cxnSp>
        <p:nvCxnSpPr>
          <p:cNvPr id="1077" name="Straight Connector 1076">
            <a:extLst>
              <a:ext uri="{FF2B5EF4-FFF2-40B4-BE49-F238E27FC236}">
                <a16:creationId xmlns:a16="http://schemas.microsoft.com/office/drawing/2014/main" id="{8F684F93-11DB-ED3A-18F3-D6A0B49B1812}"/>
              </a:ext>
            </a:extLst>
          </p:cNvPr>
          <p:cNvCxnSpPr>
            <a:cxnSpLocks/>
          </p:cNvCxnSpPr>
          <p:nvPr/>
        </p:nvCxnSpPr>
        <p:spPr>
          <a:xfrm flipH="1">
            <a:off x="7537727" y="3740206"/>
            <a:ext cx="569144" cy="0"/>
          </a:xfrm>
          <a:prstGeom prst="line">
            <a:avLst/>
          </a:prstGeom>
          <a:ln w="19050">
            <a:solidFill>
              <a:srgbClr val="671765"/>
            </a:solidFill>
          </a:ln>
        </p:spPr>
        <p:style>
          <a:lnRef idx="1">
            <a:schemeClr val="accent1"/>
          </a:lnRef>
          <a:fillRef idx="0">
            <a:schemeClr val="accent1"/>
          </a:fillRef>
          <a:effectRef idx="0">
            <a:schemeClr val="accent1"/>
          </a:effectRef>
          <a:fontRef idx="minor">
            <a:schemeClr val="tx1"/>
          </a:fontRef>
        </p:style>
      </p:cxnSp>
      <p:sp>
        <p:nvSpPr>
          <p:cNvPr id="1079" name="TextBox 1078">
            <a:extLst>
              <a:ext uri="{FF2B5EF4-FFF2-40B4-BE49-F238E27FC236}">
                <a16:creationId xmlns:a16="http://schemas.microsoft.com/office/drawing/2014/main" id="{4EF8D5FF-A51C-7D39-9E30-3D11968C2986}"/>
              </a:ext>
            </a:extLst>
          </p:cNvPr>
          <p:cNvSpPr txBox="1"/>
          <p:nvPr/>
        </p:nvSpPr>
        <p:spPr>
          <a:xfrm>
            <a:off x="8160359" y="5085394"/>
            <a:ext cx="3415492" cy="923330"/>
          </a:xfrm>
          <a:prstGeom prst="rect">
            <a:avLst/>
          </a:prstGeom>
          <a:noFill/>
        </p:spPr>
        <p:txBody>
          <a:bodyPr wrap="square">
            <a:spAutoFit/>
          </a:bodyPr>
          <a:lstStyle/>
          <a:p>
            <a:r>
              <a:rPr lang="en-GB" b="1"/>
              <a:t>Platforms for collaboration &amp; </a:t>
            </a:r>
          </a:p>
          <a:p>
            <a:r>
              <a:rPr lang="en-GB" b="1"/>
              <a:t>international growth</a:t>
            </a:r>
          </a:p>
          <a:p>
            <a:r>
              <a:rPr lang="en-GB" b="1"/>
              <a:t>(R&amp;D &amp; commercial)</a:t>
            </a:r>
          </a:p>
        </p:txBody>
      </p:sp>
      <p:cxnSp>
        <p:nvCxnSpPr>
          <p:cNvPr id="1080" name="Straight Connector 1079">
            <a:extLst>
              <a:ext uri="{FF2B5EF4-FFF2-40B4-BE49-F238E27FC236}">
                <a16:creationId xmlns:a16="http://schemas.microsoft.com/office/drawing/2014/main" id="{37C18B4F-85C9-DBF5-A366-180C0D1C9D92}"/>
              </a:ext>
            </a:extLst>
          </p:cNvPr>
          <p:cNvCxnSpPr>
            <a:cxnSpLocks/>
          </p:cNvCxnSpPr>
          <p:nvPr/>
        </p:nvCxnSpPr>
        <p:spPr>
          <a:xfrm flipV="1">
            <a:off x="8115325" y="4840456"/>
            <a:ext cx="0" cy="14533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1083" name="Straight Connector 1082">
            <a:extLst>
              <a:ext uri="{FF2B5EF4-FFF2-40B4-BE49-F238E27FC236}">
                <a16:creationId xmlns:a16="http://schemas.microsoft.com/office/drawing/2014/main" id="{9EBC5D81-6F02-18CE-E915-06464A8D5C2E}"/>
              </a:ext>
            </a:extLst>
          </p:cNvPr>
          <p:cNvCxnSpPr>
            <a:cxnSpLocks/>
          </p:cNvCxnSpPr>
          <p:nvPr/>
        </p:nvCxnSpPr>
        <p:spPr>
          <a:xfrm flipH="1" flipV="1">
            <a:off x="7205085" y="5217292"/>
            <a:ext cx="901786" cy="376393"/>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1477E0BB-AFD4-4B2C-B536-895CBE912AFD}"/>
              </a:ext>
            </a:extLst>
          </p:cNvPr>
          <p:cNvSpPr>
            <a:spLocks/>
          </p:cNvSpPr>
          <p:nvPr/>
        </p:nvSpPr>
        <p:spPr>
          <a:xfrm>
            <a:off x="5693549" y="3361347"/>
            <a:ext cx="1231897" cy="1231897"/>
          </a:xfrm>
          <a:prstGeom prst="ellipse">
            <a:avLst/>
          </a:prstGeom>
          <a:solidFill>
            <a:srgbClr val="F3F3F3"/>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b="1">
              <a:solidFill>
                <a:schemeClr val="tx2"/>
              </a:solidFill>
            </a:endParaRPr>
          </a:p>
        </p:txBody>
      </p:sp>
      <p:sp>
        <p:nvSpPr>
          <p:cNvPr id="26" name="Rectangle 25">
            <a:extLst>
              <a:ext uri="{FF2B5EF4-FFF2-40B4-BE49-F238E27FC236}">
                <a16:creationId xmlns:a16="http://schemas.microsoft.com/office/drawing/2014/main" id="{54C1A076-BAAE-68FD-DB1C-D3475CFF028C}"/>
              </a:ext>
            </a:extLst>
          </p:cNvPr>
          <p:cNvSpPr/>
          <p:nvPr/>
        </p:nvSpPr>
        <p:spPr>
          <a:xfrm rot="4523536">
            <a:off x="5086799" y="3769258"/>
            <a:ext cx="1299311" cy="771322"/>
          </a:xfrm>
          <a:prstGeom prst="rect">
            <a:avLst/>
          </a:prstGeom>
          <a:noFill/>
        </p:spPr>
        <p:txBody>
          <a:bodyPr wrap="none" lIns="91440" tIns="45720" rIns="91440" bIns="45720">
            <a:prstTxWarp prst="textArchDown">
              <a:avLst>
                <a:gd name="adj" fmla="val 105752"/>
              </a:avLst>
            </a:prstTxWarp>
            <a:spAutoFit/>
          </a:bodyPr>
          <a:lstStyle/>
          <a:p>
            <a:pPr algn="ctr"/>
            <a:r>
              <a:rPr lang="en-US" sz="3000" b="1" cap="none" spc="0">
                <a:ln w="0"/>
                <a:solidFill>
                  <a:schemeClr val="bg1"/>
                </a:solidFill>
                <a:effectLst>
                  <a:outerShdw blurRad="38100" dist="19050" dir="2700000" algn="tl" rotWithShape="0">
                    <a:schemeClr val="dk1">
                      <a:alpha val="40000"/>
                    </a:schemeClr>
                  </a:outerShdw>
                </a:effectLst>
              </a:rPr>
              <a:t>Local</a:t>
            </a:r>
          </a:p>
        </p:txBody>
      </p:sp>
      <p:sp>
        <p:nvSpPr>
          <p:cNvPr id="27" name="Rectangle 26">
            <a:extLst>
              <a:ext uri="{FF2B5EF4-FFF2-40B4-BE49-F238E27FC236}">
                <a16:creationId xmlns:a16="http://schemas.microsoft.com/office/drawing/2014/main" id="{D94EEFF3-2CC9-7295-E25B-52198F0EC712}"/>
              </a:ext>
            </a:extLst>
          </p:cNvPr>
          <p:cNvSpPr/>
          <p:nvPr/>
        </p:nvSpPr>
        <p:spPr>
          <a:xfrm rot="20183322">
            <a:off x="5591537" y="4129013"/>
            <a:ext cx="1997066" cy="1215859"/>
          </a:xfrm>
          <a:prstGeom prst="rect">
            <a:avLst/>
          </a:prstGeom>
          <a:noFill/>
        </p:spPr>
        <p:txBody>
          <a:bodyPr wrap="none" lIns="91440" tIns="45720" rIns="91440" bIns="45720">
            <a:prstTxWarp prst="textArchDown">
              <a:avLst>
                <a:gd name="adj" fmla="val 1280961"/>
              </a:avLst>
            </a:prstTxWarp>
            <a:spAutoFit/>
          </a:bodyPr>
          <a:lstStyle/>
          <a:p>
            <a:pPr algn="ctr"/>
            <a:r>
              <a:rPr lang="en-US" sz="3000" b="1" cap="none" spc="0">
                <a:ln w="0"/>
                <a:solidFill>
                  <a:schemeClr val="bg1"/>
                </a:solidFill>
                <a:effectLst>
                  <a:outerShdw blurRad="38100" dist="19050" dir="2700000" algn="tl" rotWithShape="0">
                    <a:schemeClr val="dk1">
                      <a:alpha val="40000"/>
                    </a:schemeClr>
                  </a:outerShdw>
                </a:effectLst>
              </a:rPr>
              <a:t>International</a:t>
            </a:r>
          </a:p>
        </p:txBody>
      </p:sp>
      <p:sp>
        <p:nvSpPr>
          <p:cNvPr id="28" name="Rectangle 27">
            <a:extLst>
              <a:ext uri="{FF2B5EF4-FFF2-40B4-BE49-F238E27FC236}">
                <a16:creationId xmlns:a16="http://schemas.microsoft.com/office/drawing/2014/main" id="{CAF0FE2C-0E5D-570F-5F3D-FAB3DFC1E028}"/>
              </a:ext>
            </a:extLst>
          </p:cNvPr>
          <p:cNvSpPr/>
          <p:nvPr/>
        </p:nvSpPr>
        <p:spPr>
          <a:xfrm rot="1774643">
            <a:off x="5909158" y="3167548"/>
            <a:ext cx="1292675" cy="771338"/>
          </a:xfrm>
          <a:prstGeom prst="rect">
            <a:avLst/>
          </a:prstGeom>
          <a:noFill/>
        </p:spPr>
        <p:txBody>
          <a:bodyPr wrap="none" lIns="91440" tIns="45720" rIns="91440" bIns="45720">
            <a:prstTxWarp prst="textArchUp">
              <a:avLst>
                <a:gd name="adj" fmla="val 10883826"/>
              </a:avLst>
            </a:prstTxWarp>
            <a:spAutoFit/>
          </a:bodyPr>
          <a:lstStyle/>
          <a:p>
            <a:pPr algn="ctr"/>
            <a:r>
              <a:rPr lang="en-US" sz="3000" b="1">
                <a:ln w="0"/>
                <a:solidFill>
                  <a:schemeClr val="bg1"/>
                </a:solidFill>
                <a:effectLst>
                  <a:outerShdw blurRad="38100" dist="19050" dir="2700000" algn="tl" rotWithShape="0">
                    <a:schemeClr val="dk1">
                      <a:alpha val="40000"/>
                    </a:schemeClr>
                  </a:outerShdw>
                </a:effectLst>
              </a:rPr>
              <a:t>National</a:t>
            </a:r>
            <a:endParaRPr lang="en-US" sz="3000" b="1" cap="none" spc="0">
              <a:ln w="0"/>
              <a:solidFill>
                <a:schemeClr val="bg1"/>
              </a:solidFill>
              <a:effectLst>
                <a:outerShdw blurRad="38100" dist="19050" dir="2700000" algn="tl" rotWithShape="0">
                  <a:schemeClr val="dk1">
                    <a:alpha val="40000"/>
                  </a:schemeClr>
                </a:outerShdw>
              </a:effectLst>
            </a:endParaRPr>
          </a:p>
        </p:txBody>
      </p:sp>
      <p:cxnSp>
        <p:nvCxnSpPr>
          <p:cNvPr id="39" name="Straight Connector 38">
            <a:extLst>
              <a:ext uri="{FF2B5EF4-FFF2-40B4-BE49-F238E27FC236}">
                <a16:creationId xmlns:a16="http://schemas.microsoft.com/office/drawing/2014/main" id="{2825D7A2-70B3-EBEB-05FB-9350C8F3968A}"/>
              </a:ext>
            </a:extLst>
          </p:cNvPr>
          <p:cNvCxnSpPr>
            <a:cxnSpLocks/>
          </p:cNvCxnSpPr>
          <p:nvPr/>
        </p:nvCxnSpPr>
        <p:spPr>
          <a:xfrm flipH="1">
            <a:off x="4569962" y="2724263"/>
            <a:ext cx="732481" cy="0"/>
          </a:xfrm>
          <a:prstGeom prst="line">
            <a:avLst/>
          </a:prstGeom>
          <a:ln w="19050">
            <a:solidFill>
              <a:srgbClr val="BE2BB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008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F03CF2-88BF-AD28-4F96-5D349D733645}"/>
              </a:ext>
            </a:extLst>
          </p:cNvPr>
          <p:cNvPicPr/>
          <p:nvPr/>
        </p:nvPicPr>
        <p:blipFill>
          <a:blip r:embed="rId3">
            <a:alphaModFix amt="67000"/>
            <a:duotone>
              <a:schemeClr val="accent3">
                <a:shade val="45000"/>
                <a:satMod val="135000"/>
              </a:schemeClr>
              <a:prstClr val="white"/>
            </a:duotone>
          </a:blip>
          <a:stretch>
            <a:fillRect/>
          </a:stretch>
        </p:blipFill>
        <p:spPr>
          <a:xfrm>
            <a:off x="6911091" y="895382"/>
            <a:ext cx="3518122" cy="5006049"/>
          </a:xfrm>
          <a:prstGeom prst="rect">
            <a:avLst/>
          </a:prstGeom>
        </p:spPr>
      </p:pic>
      <p:sp>
        <p:nvSpPr>
          <p:cNvPr id="28" name="Rectangle 27">
            <a:extLst>
              <a:ext uri="{FF2B5EF4-FFF2-40B4-BE49-F238E27FC236}">
                <a16:creationId xmlns:a16="http://schemas.microsoft.com/office/drawing/2014/main" id="{DB13A54E-8237-6786-2600-429BE90610AB}"/>
              </a:ext>
            </a:extLst>
          </p:cNvPr>
          <p:cNvSpPr/>
          <p:nvPr/>
        </p:nvSpPr>
        <p:spPr>
          <a:xfrm>
            <a:off x="0" y="0"/>
            <a:ext cx="67524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B25005F0-29AB-089E-437C-4104DD88D7B0}"/>
              </a:ext>
            </a:extLst>
          </p:cNvPr>
          <p:cNvSpPr/>
          <p:nvPr/>
        </p:nvSpPr>
        <p:spPr>
          <a:xfrm>
            <a:off x="452511" y="1223887"/>
            <a:ext cx="431409" cy="44450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Text Placeholder 50">
            <a:extLst>
              <a:ext uri="{FF2B5EF4-FFF2-40B4-BE49-F238E27FC236}">
                <a16:creationId xmlns:a16="http://schemas.microsoft.com/office/drawing/2014/main" id="{F6D4A66C-6A78-E717-98D2-71DA564884BC}"/>
              </a:ext>
            </a:extLst>
          </p:cNvPr>
          <p:cNvSpPr txBox="1">
            <a:spLocks/>
          </p:cNvSpPr>
          <p:nvPr/>
        </p:nvSpPr>
        <p:spPr>
          <a:xfrm>
            <a:off x="1163360" y="1427424"/>
            <a:ext cx="4809252" cy="1457406"/>
          </a:xfrm>
          <a:prstGeom prst="rect">
            <a:avLst/>
          </a:prstGeom>
        </p:spPr>
        <p:txBody>
          <a:bodyPr lIns="91440" tIns="45720" rIns="91440" bIns="45720" anchor="t"/>
          <a:lstStyle>
            <a:lvl1pPr marL="0" indent="0" algn="l" rtl="0" eaLnBrk="1" fontAlgn="base" hangingPunct="1">
              <a:spcBef>
                <a:spcPct val="0"/>
              </a:spcBef>
              <a:spcAft>
                <a:spcPct val="0"/>
              </a:spcAft>
              <a:buClr>
                <a:schemeClr val="accent2"/>
              </a:buClr>
              <a:buFont typeface="Wingdings" pitchFamily="2" charset="2"/>
              <a:buNone/>
              <a:defRPr sz="2400" b="1" kern="1200" spc="-100" baseline="0">
                <a:solidFill>
                  <a:schemeClr val="accent1"/>
                </a:solidFill>
                <a:effectLst/>
                <a:latin typeface="+mn-lt"/>
                <a:ea typeface="+mn-ea"/>
                <a:cs typeface="Arial" panose="020B0604020202020204" pitchFamily="34" charset="0"/>
              </a:defRPr>
            </a:lvl1pPr>
            <a:lvl2pPr marL="358775" indent="-179388" algn="l" rtl="0" eaLnBrk="1" fontAlgn="base" hangingPunct="1">
              <a:spcBef>
                <a:spcPct val="0"/>
              </a:spcBef>
              <a:spcAft>
                <a:spcPct val="0"/>
              </a:spcAft>
              <a:buClr>
                <a:schemeClr val="accent2"/>
              </a:buClr>
              <a:buFont typeface="Wingdings" pitchFamily="2" charset="2"/>
              <a:buChar char="§"/>
              <a:defRPr sz="1600" kern="1200">
                <a:solidFill>
                  <a:schemeClr val="tx2"/>
                </a:solidFill>
                <a:latin typeface="+mn-lt"/>
                <a:ea typeface="+mn-ea"/>
                <a:cs typeface="Arial" panose="020B0604020202020204" pitchFamily="34" charset="0"/>
              </a:defRPr>
            </a:lvl2pPr>
            <a:lvl3pPr marL="539750" indent="-179388" algn="l" rtl="0" eaLnBrk="1" fontAlgn="base" hangingPunct="1">
              <a:spcBef>
                <a:spcPct val="0"/>
              </a:spcBef>
              <a:spcAft>
                <a:spcPct val="0"/>
              </a:spcAft>
              <a:buClr>
                <a:schemeClr val="accent2"/>
              </a:buClr>
              <a:buFont typeface="Wingdings" pitchFamily="2" charset="2"/>
              <a:buChar char="§"/>
              <a:defRPr sz="1400" kern="1200">
                <a:solidFill>
                  <a:schemeClr val="tx2"/>
                </a:solidFill>
                <a:latin typeface="+mn-lt"/>
                <a:ea typeface="+mn-ea"/>
                <a:cs typeface="Arial" panose="020B0604020202020204" pitchFamily="34" charset="0"/>
              </a:defRPr>
            </a:lvl3pPr>
            <a:lvl4pPr marL="719138" indent="-179388" algn="l" rtl="0" eaLnBrk="1" fontAlgn="base" hangingPunct="1">
              <a:spcBef>
                <a:spcPct val="0"/>
              </a:spcBef>
              <a:spcAft>
                <a:spcPct val="0"/>
              </a:spcAft>
              <a:buClr>
                <a:schemeClr val="accent2"/>
              </a:buClr>
              <a:buFont typeface="Wingdings" pitchFamily="2" charset="2"/>
              <a:buChar char="§"/>
              <a:defRPr sz="1200" kern="1200">
                <a:solidFill>
                  <a:schemeClr val="tx2"/>
                </a:solidFill>
                <a:latin typeface="+mn-lt"/>
                <a:ea typeface="+mn-ea"/>
                <a:cs typeface="Arial" panose="020B0604020202020204" pitchFamily="34" charset="0"/>
              </a:defRPr>
            </a:lvl4pPr>
            <a:lvl5pPr marL="2057400" indent="-228600" algn="l" rtl="0" eaLnBrk="1" fontAlgn="base" hangingPunct="1">
              <a:lnSpc>
                <a:spcPct val="90000"/>
              </a:lnSpc>
              <a:spcBef>
                <a:spcPts val="500"/>
              </a:spcBef>
              <a:spcAft>
                <a:spcPct val="0"/>
              </a:spcAft>
              <a:buClr>
                <a:schemeClr val="accent2"/>
              </a:buClr>
              <a:buFont typeface="Wingdings" pitchFamily="2" charset="2"/>
              <a:buChar char="§"/>
              <a:defRPr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8A1A9B"/>
              </a:buClr>
              <a:defRPr/>
            </a:pPr>
            <a:r>
              <a:rPr lang="en-GB" sz="2200" b="0" spc="0">
                <a:solidFill>
                  <a:srgbClr val="2E2C61"/>
                </a:solidFill>
                <a:latin typeface="Arial" panose="020B0604020202020204"/>
                <a:cs typeface="Arial"/>
              </a:rPr>
              <a:t>Our locally-based specialists</a:t>
            </a:r>
            <a:r>
              <a:rPr kumimoji="0" lang="en-GB" sz="2200" b="0" i="0" u="none" strike="noStrike" kern="1200" cap="none" spc="0" normalizeH="0" baseline="0" noProof="0">
                <a:ln>
                  <a:noFill/>
                </a:ln>
                <a:solidFill>
                  <a:srgbClr val="2E2C61"/>
                </a:solidFill>
                <a:effectLst/>
                <a:uLnTx/>
                <a:uFillTx/>
                <a:latin typeface="Arial" panose="020B0604020202020204"/>
                <a:ea typeface="+mn-ea"/>
                <a:cs typeface="Arial"/>
              </a:rPr>
              <a:t> interact with </a:t>
            </a:r>
            <a:r>
              <a:rPr lang="en-GB" sz="2200" b="0" spc="0">
                <a:solidFill>
                  <a:srgbClr val="2E2C61"/>
                </a:solidFill>
                <a:latin typeface="Arial" panose="020B0604020202020204"/>
                <a:cs typeface="Arial"/>
              </a:rPr>
              <a:t>key support partners</a:t>
            </a:r>
            <a:r>
              <a:rPr kumimoji="0" lang="en-GB" sz="2200" b="0" i="0" u="none" strike="noStrike" kern="1200" cap="none" spc="0" normalizeH="0" baseline="0" noProof="0">
                <a:ln>
                  <a:noFill/>
                </a:ln>
                <a:solidFill>
                  <a:srgbClr val="2E2C61"/>
                </a:solidFill>
                <a:effectLst/>
                <a:uLnTx/>
                <a:uFillTx/>
                <a:latin typeface="Arial" panose="020B0604020202020204"/>
                <a:ea typeface="+mn-ea"/>
                <a:cs typeface="Arial"/>
              </a:rPr>
              <a:t> at </a:t>
            </a:r>
            <a:r>
              <a:rPr lang="en-GB" sz="2200" b="0" spc="0">
                <a:solidFill>
                  <a:srgbClr val="2E2C61"/>
                </a:solidFill>
                <a:latin typeface="Arial" panose="020B0604020202020204"/>
                <a:cs typeface="Arial"/>
              </a:rPr>
              <a:t>the level of UK nations </a:t>
            </a:r>
            <a:r>
              <a:rPr kumimoji="0" lang="en-GB" sz="2200" b="0" i="0" u="none" strike="noStrike" kern="1200" cap="none" spc="0" normalizeH="0" baseline="0" noProof="0">
                <a:ln>
                  <a:noFill/>
                </a:ln>
                <a:solidFill>
                  <a:srgbClr val="2E2C61"/>
                </a:solidFill>
                <a:effectLst/>
                <a:uLnTx/>
                <a:uFillTx/>
                <a:latin typeface="Arial" panose="020B0604020202020204"/>
                <a:ea typeface="+mn-ea"/>
                <a:cs typeface="Arial"/>
              </a:rPr>
              <a:t>and </a:t>
            </a:r>
            <a:r>
              <a:rPr lang="en-GB" sz="2200" b="0" spc="0">
                <a:solidFill>
                  <a:srgbClr val="2E2C61"/>
                </a:solidFill>
                <a:latin typeface="Arial" panose="020B0604020202020204"/>
                <a:cs typeface="Arial"/>
              </a:rPr>
              <a:t>regions, to provide clients with opportunities that help them innovate and grow.</a:t>
            </a:r>
            <a:endParaRPr lang="en-GB" sz="2200" b="0" i="0" u="none" strike="noStrike" kern="1200" cap="none" spc="0" normalizeH="0" baseline="0" noProof="0">
              <a:ln>
                <a:noFill/>
              </a:ln>
              <a:solidFill>
                <a:srgbClr val="2E2C61"/>
              </a:solidFill>
              <a:effectLst/>
              <a:uLnTx/>
              <a:uFillTx/>
              <a:latin typeface="Arial" panose="020B0604020202020204"/>
              <a:cs typeface="Arial"/>
            </a:endParaRPr>
          </a:p>
          <a:p>
            <a:pPr marL="0" marR="0" lvl="0" indent="0" algn="l" defTabSz="914400" rtl="0" eaLnBrk="1" fontAlgn="base" latinLnBrk="0" hangingPunct="1">
              <a:lnSpc>
                <a:spcPct val="100000"/>
              </a:lnSpc>
              <a:spcBef>
                <a:spcPct val="0"/>
              </a:spcBef>
              <a:spcAft>
                <a:spcPct val="0"/>
              </a:spcAft>
              <a:buClr>
                <a:srgbClr val="8A1A9B"/>
              </a:buClr>
              <a:buSzTx/>
              <a:buFont typeface="Wingdings" pitchFamily="2" charset="2"/>
              <a:buNone/>
              <a:tabLst/>
              <a:defRPr/>
            </a:pPr>
            <a:endParaRPr lang="en-GB" sz="2200" b="0" spc="0">
              <a:solidFill>
                <a:srgbClr val="2E2C61"/>
              </a:solidFill>
              <a:latin typeface="Arial" panose="020B0604020202020204"/>
              <a:cs typeface="Arial"/>
            </a:endParaRPr>
          </a:p>
          <a:p>
            <a:pPr marL="0" marR="0" lvl="0" indent="0" algn="l" defTabSz="914400" rtl="0" eaLnBrk="1" fontAlgn="base" latinLnBrk="0" hangingPunct="1">
              <a:lnSpc>
                <a:spcPct val="100000"/>
              </a:lnSpc>
              <a:spcBef>
                <a:spcPct val="0"/>
              </a:spcBef>
              <a:spcAft>
                <a:spcPct val="0"/>
              </a:spcAft>
              <a:buClr>
                <a:srgbClr val="8A1A9B"/>
              </a:buClr>
              <a:buSzTx/>
              <a:buFont typeface="Wingdings" pitchFamily="2" charset="2"/>
              <a:buNone/>
              <a:tabLst/>
              <a:defRPr/>
            </a:pPr>
            <a:r>
              <a:rPr kumimoji="0" lang="en-GB" sz="2200" b="0" i="0" u="none" strike="noStrike" kern="1200" cap="none" spc="0" normalizeH="0" baseline="0" noProof="0">
                <a:ln>
                  <a:noFill/>
                </a:ln>
                <a:solidFill>
                  <a:srgbClr val="2E2C61"/>
                </a:solidFill>
                <a:effectLst/>
                <a:uLnTx/>
                <a:uFillTx/>
                <a:latin typeface="Arial" panose="020B0604020202020204"/>
                <a:ea typeface="+mn-ea"/>
                <a:cs typeface="Arial"/>
              </a:rPr>
              <a:t>From communicating and exchanging information, to working together and planning together, we </a:t>
            </a:r>
            <a:r>
              <a:rPr lang="en-GB" sz="2200" b="0" spc="0">
                <a:solidFill>
                  <a:srgbClr val="2E2C61"/>
                </a:solidFill>
                <a:latin typeface="Arial" panose="020B0604020202020204"/>
                <a:cs typeface="Arial"/>
              </a:rPr>
              <a:t>actively collaborate with, for example:</a:t>
            </a:r>
            <a:endParaRPr lang="en-GB" sz="2200" b="0" i="0" u="none" strike="noStrike" kern="1200" cap="none" spc="0" normalizeH="0" baseline="0" noProof="0">
              <a:ln>
                <a:noFill/>
              </a:ln>
              <a:solidFill>
                <a:srgbClr val="2E2C61"/>
              </a:solidFill>
              <a:effectLst/>
              <a:uLnTx/>
              <a:uFillTx/>
              <a:latin typeface="Arial" panose="020B0604020202020204"/>
              <a:cs typeface="Arial"/>
            </a:endParaRPr>
          </a:p>
          <a:p>
            <a:pPr marL="0" marR="0" lvl="0" indent="0" algn="l" defTabSz="914400" rtl="0" eaLnBrk="1" fontAlgn="base" latinLnBrk="0" hangingPunct="1">
              <a:lnSpc>
                <a:spcPct val="100000"/>
              </a:lnSpc>
              <a:spcBef>
                <a:spcPct val="0"/>
              </a:spcBef>
              <a:spcAft>
                <a:spcPct val="0"/>
              </a:spcAft>
              <a:buClr>
                <a:srgbClr val="8A1A9B"/>
              </a:buClr>
              <a:buSzTx/>
              <a:buFont typeface="Wingdings" pitchFamily="2" charset="2"/>
              <a:buNone/>
              <a:tabLst/>
              <a:defRPr/>
            </a:pPr>
            <a:endParaRPr lang="en-GB" sz="2200" b="0" i="0" u="none" strike="noStrike" kern="1200" cap="none" spc="0" normalizeH="0" baseline="0" noProof="0">
              <a:ln>
                <a:noFill/>
              </a:ln>
              <a:solidFill>
                <a:srgbClr val="2E2C61"/>
              </a:solidFill>
              <a:effectLst/>
              <a:uLnTx/>
              <a:uFillTx/>
              <a:latin typeface="Arial" panose="020B0604020202020204"/>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8A1A9B"/>
              </a:buClr>
              <a:buSzTx/>
              <a:buFont typeface="Wingdings" pitchFamily="2" charset="2"/>
              <a:buNone/>
              <a:tabLst/>
              <a:defRPr/>
            </a:pPr>
            <a:endParaRPr lang="en-GB" sz="2200" b="1" i="0" u="none" strike="noStrike" kern="1200" cap="none" spc="0" normalizeH="0" baseline="0" noProof="0">
              <a:ln>
                <a:noFill/>
              </a:ln>
              <a:solidFill>
                <a:srgbClr val="FFC000"/>
              </a:solidFill>
              <a:effectLst/>
              <a:uLnTx/>
              <a:uFillTx/>
              <a:latin typeface="Arial" panose="020B0604020202020204"/>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8A1A9B"/>
              </a:buClr>
              <a:buSzTx/>
              <a:buFont typeface="Wingdings" pitchFamily="2" charset="2"/>
              <a:buNone/>
              <a:tabLst/>
              <a:defRPr/>
            </a:pPr>
            <a:endParaRPr lang="en-GB" sz="2200" b="0" i="0" u="none" strike="noStrike" kern="1200" cap="none" spc="0" normalizeH="0" baseline="0" noProof="0">
              <a:ln>
                <a:noFill/>
              </a:ln>
              <a:solidFill>
                <a:srgbClr val="2E2C61"/>
              </a:solidFill>
              <a:effectLst/>
              <a:uLnTx/>
              <a:uFillTx/>
              <a:latin typeface="Arial" panose="020B0604020202020204"/>
              <a:cs typeface="Arial"/>
            </a:endParaRPr>
          </a:p>
        </p:txBody>
      </p:sp>
      <p:sp>
        <p:nvSpPr>
          <p:cNvPr id="12" name="TextBox 11">
            <a:extLst>
              <a:ext uri="{FF2B5EF4-FFF2-40B4-BE49-F238E27FC236}">
                <a16:creationId xmlns:a16="http://schemas.microsoft.com/office/drawing/2014/main" id="{1BD8A9A0-ABA1-46B2-3B7A-0B8B7D671324}"/>
              </a:ext>
            </a:extLst>
          </p:cNvPr>
          <p:cNvSpPr txBox="1"/>
          <p:nvPr/>
        </p:nvSpPr>
        <p:spPr>
          <a:xfrm>
            <a:off x="1116068" y="451084"/>
            <a:ext cx="7992305"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sz="3500" b="1">
                <a:solidFill>
                  <a:srgbClr val="002060"/>
                </a:solidFill>
                <a:latin typeface="Arial"/>
                <a:cs typeface="Arial"/>
              </a:rPr>
              <a:t>Embedded in regions &amp; UK nations</a:t>
            </a:r>
            <a:endParaRPr lang="en-GB" sz="3500" b="1" i="0" u="none" strike="noStrike" kern="1200" cap="none" spc="0" normalizeH="0" baseline="0" noProof="0">
              <a:ln>
                <a:noFill/>
              </a:ln>
              <a:solidFill>
                <a:srgbClr val="002060"/>
              </a:solidFill>
              <a:effectLst/>
              <a:uLnTx/>
              <a:uFillTx/>
            </a:endParaRPr>
          </a:p>
        </p:txBody>
      </p:sp>
      <p:graphicFrame>
        <p:nvGraphicFramePr>
          <p:cNvPr id="15" name="Chart 14">
            <a:extLst>
              <a:ext uri="{FF2B5EF4-FFF2-40B4-BE49-F238E27FC236}">
                <a16:creationId xmlns:a16="http://schemas.microsoft.com/office/drawing/2014/main" id="{CF888D70-5229-7112-B965-669AD28CC35F}"/>
              </a:ext>
            </a:extLst>
          </p:cNvPr>
          <p:cNvGraphicFramePr/>
          <p:nvPr/>
        </p:nvGraphicFramePr>
        <p:xfrm>
          <a:off x="10471561" y="-15629"/>
          <a:ext cx="1805404" cy="1493687"/>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6">
            <a:extLst>
              <a:ext uri="{FF2B5EF4-FFF2-40B4-BE49-F238E27FC236}">
                <a16:creationId xmlns:a16="http://schemas.microsoft.com/office/drawing/2014/main" id="{2785F4D7-9A2D-34A8-562F-88DD165D67AC}"/>
              </a:ext>
            </a:extLst>
          </p:cNvPr>
          <p:cNvSpPr/>
          <p:nvPr/>
        </p:nvSpPr>
        <p:spPr>
          <a:xfrm rot="4523536">
            <a:off x="10785320" y="648420"/>
            <a:ext cx="556209" cy="302071"/>
          </a:xfrm>
          <a:prstGeom prst="rect">
            <a:avLst/>
          </a:prstGeom>
          <a:noFill/>
        </p:spPr>
        <p:txBody>
          <a:bodyPr wrap="none" lIns="91440" tIns="45720" rIns="91440" bIns="45720">
            <a:prstTxWarp prst="textArchDown">
              <a:avLst>
                <a:gd name="adj" fmla="val 105752"/>
              </a:avLst>
            </a:prstTxWarp>
            <a:spAutoFit/>
          </a:bodyPr>
          <a:lstStyle/>
          <a:p>
            <a:pPr algn="ctr"/>
            <a:r>
              <a:rPr lang="en-US" sz="1000" b="1" cap="none" spc="0">
                <a:ln w="0"/>
                <a:solidFill>
                  <a:schemeClr val="bg1"/>
                </a:solidFill>
                <a:effectLst>
                  <a:outerShdw blurRad="38100" dist="19050" dir="2700000" algn="tl" rotWithShape="0">
                    <a:schemeClr val="dk1">
                      <a:alpha val="40000"/>
                    </a:schemeClr>
                  </a:outerShdw>
                </a:effectLst>
              </a:rPr>
              <a:t>Local</a:t>
            </a:r>
          </a:p>
        </p:txBody>
      </p:sp>
      <p:sp>
        <p:nvSpPr>
          <p:cNvPr id="20" name="Oval 19">
            <a:extLst>
              <a:ext uri="{FF2B5EF4-FFF2-40B4-BE49-F238E27FC236}">
                <a16:creationId xmlns:a16="http://schemas.microsoft.com/office/drawing/2014/main" id="{4A371B95-BB83-2687-3FD7-40EAFCA1511B}"/>
              </a:ext>
            </a:extLst>
          </p:cNvPr>
          <p:cNvSpPr>
            <a:spLocks/>
          </p:cNvSpPr>
          <p:nvPr/>
        </p:nvSpPr>
        <p:spPr>
          <a:xfrm>
            <a:off x="11028081" y="377247"/>
            <a:ext cx="693770" cy="693770"/>
          </a:xfrm>
          <a:prstGeom prst="ellipse">
            <a:avLst/>
          </a:prstGeom>
          <a:solidFill>
            <a:srgbClr val="F3F3F3"/>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50" b="1">
              <a:solidFill>
                <a:schemeClr val="tx2"/>
              </a:solidFill>
            </a:endParaRPr>
          </a:p>
        </p:txBody>
      </p:sp>
      <p:graphicFrame>
        <p:nvGraphicFramePr>
          <p:cNvPr id="23" name="Chart 22">
            <a:extLst>
              <a:ext uri="{FF2B5EF4-FFF2-40B4-BE49-F238E27FC236}">
                <a16:creationId xmlns:a16="http://schemas.microsoft.com/office/drawing/2014/main" id="{09F236A4-26F4-C950-8ACC-B5A6B31BC2F2}"/>
              </a:ext>
            </a:extLst>
          </p:cNvPr>
          <p:cNvGraphicFramePr>
            <a:graphicFrameLocks/>
          </p:cNvGraphicFramePr>
          <p:nvPr>
            <p:extLst>
              <p:ext uri="{D42A27DB-BD31-4B8C-83A1-F6EECF244321}">
                <p14:modId xmlns:p14="http://schemas.microsoft.com/office/powerpoint/2010/main" val="1073837737"/>
              </p:ext>
            </p:extLst>
          </p:nvPr>
        </p:nvGraphicFramePr>
        <p:xfrm>
          <a:off x="6243524" y="2004732"/>
          <a:ext cx="4403013" cy="29944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a:extLst>
              <a:ext uri="{FF2B5EF4-FFF2-40B4-BE49-F238E27FC236}">
                <a16:creationId xmlns:a16="http://schemas.microsoft.com/office/drawing/2014/main" id="{454DB888-1F7B-45EA-C4D0-47B3BFDEDDA7}"/>
              </a:ext>
            </a:extLst>
          </p:cNvPr>
          <p:cNvGraphicFramePr>
            <a:graphicFrameLocks/>
          </p:cNvGraphicFramePr>
          <p:nvPr>
            <p:extLst>
              <p:ext uri="{D42A27DB-BD31-4B8C-83A1-F6EECF244321}">
                <p14:modId xmlns:p14="http://schemas.microsoft.com/office/powerpoint/2010/main" val="3003666811"/>
              </p:ext>
            </p:extLst>
          </p:nvPr>
        </p:nvGraphicFramePr>
        <p:xfrm>
          <a:off x="6411615" y="2458991"/>
          <a:ext cx="3781422" cy="2385119"/>
        </p:xfrm>
        <a:graphic>
          <a:graphicData uri="http://schemas.openxmlformats.org/drawingml/2006/chart">
            <c:chart xmlns:c="http://schemas.openxmlformats.org/drawingml/2006/chart" xmlns:r="http://schemas.openxmlformats.org/officeDocument/2006/relationships" r:id="rId6"/>
          </a:graphicData>
        </a:graphic>
      </p:graphicFrame>
      <p:grpSp>
        <p:nvGrpSpPr>
          <p:cNvPr id="25" name="Group 24">
            <a:extLst>
              <a:ext uri="{FF2B5EF4-FFF2-40B4-BE49-F238E27FC236}">
                <a16:creationId xmlns:a16="http://schemas.microsoft.com/office/drawing/2014/main" id="{CA4B036A-E5ED-5B00-59CC-08CBD47E6356}"/>
              </a:ext>
            </a:extLst>
          </p:cNvPr>
          <p:cNvGrpSpPr/>
          <p:nvPr/>
        </p:nvGrpSpPr>
        <p:grpSpPr>
          <a:xfrm>
            <a:off x="6457485" y="4305879"/>
            <a:ext cx="1505295" cy="1172057"/>
            <a:chOff x="5640278" y="69894"/>
            <a:chExt cx="1505295" cy="1172057"/>
          </a:xfrm>
        </p:grpSpPr>
        <p:cxnSp>
          <p:nvCxnSpPr>
            <p:cNvPr id="26" name="Straight Connector 25">
              <a:extLst>
                <a:ext uri="{FF2B5EF4-FFF2-40B4-BE49-F238E27FC236}">
                  <a16:creationId xmlns:a16="http://schemas.microsoft.com/office/drawing/2014/main" id="{AAF7A02B-6F1C-1A00-4B2F-458C2605F3B2}"/>
                </a:ext>
              </a:extLst>
            </p:cNvPr>
            <p:cNvCxnSpPr>
              <a:cxnSpLocks/>
            </p:cNvCxnSpPr>
            <p:nvPr/>
          </p:nvCxnSpPr>
          <p:spPr>
            <a:xfrm flipH="1">
              <a:off x="6632351" y="69894"/>
              <a:ext cx="513222" cy="52805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65A9A0CA-CC73-554F-983D-E88C605B97BD}"/>
                </a:ext>
              </a:extLst>
            </p:cNvPr>
            <p:cNvSpPr/>
            <p:nvPr/>
          </p:nvSpPr>
          <p:spPr>
            <a:xfrm>
              <a:off x="5640278" y="580134"/>
              <a:ext cx="1389790" cy="6618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E9482DDB-B2A9-21C4-21E2-06E96716F57B}"/>
                </a:ext>
              </a:extLst>
            </p:cNvPr>
            <p:cNvSpPr txBox="1"/>
            <p:nvPr/>
          </p:nvSpPr>
          <p:spPr>
            <a:xfrm>
              <a:off x="5640278" y="634043"/>
              <a:ext cx="1359668" cy="553998"/>
            </a:xfrm>
            <a:prstGeom prst="rect">
              <a:avLst/>
            </a:prstGeom>
            <a:noFill/>
          </p:spPr>
          <p:txBody>
            <a:bodyPr wrap="none" rtlCol="0">
              <a:spAutoFit/>
            </a:bodyPr>
            <a:lstStyle/>
            <a:p>
              <a:pPr algn="ctr"/>
              <a:r>
                <a:rPr lang="en-GB" sz="1500" b="1">
                  <a:solidFill>
                    <a:schemeClr val="bg1"/>
                  </a:solidFill>
                </a:rPr>
                <a:t>72% of Local</a:t>
              </a:r>
            </a:p>
            <a:p>
              <a:pPr algn="ctr"/>
              <a:r>
                <a:rPr lang="en-GB" sz="1500" b="1">
                  <a:solidFill>
                    <a:schemeClr val="bg1"/>
                  </a:solidFill>
                </a:rPr>
                <a:t>Authorities</a:t>
              </a:r>
            </a:p>
          </p:txBody>
        </p:sp>
      </p:grpSp>
      <p:sp>
        <p:nvSpPr>
          <p:cNvPr id="34" name="Rectangle 33">
            <a:extLst>
              <a:ext uri="{FF2B5EF4-FFF2-40B4-BE49-F238E27FC236}">
                <a16:creationId xmlns:a16="http://schemas.microsoft.com/office/drawing/2014/main" id="{BCD6E598-1247-7261-737A-43B599CE0389}"/>
              </a:ext>
            </a:extLst>
          </p:cNvPr>
          <p:cNvSpPr/>
          <p:nvPr/>
        </p:nvSpPr>
        <p:spPr>
          <a:xfrm>
            <a:off x="9807717" y="3094542"/>
            <a:ext cx="2120423" cy="11016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a:extLst>
              <a:ext uri="{FF2B5EF4-FFF2-40B4-BE49-F238E27FC236}">
                <a16:creationId xmlns:a16="http://schemas.microsoft.com/office/drawing/2014/main" id="{F8A7EA76-00FF-A4F1-FE04-ACCCBC8BB297}"/>
              </a:ext>
            </a:extLst>
          </p:cNvPr>
          <p:cNvGrpSpPr/>
          <p:nvPr/>
        </p:nvGrpSpPr>
        <p:grpSpPr>
          <a:xfrm>
            <a:off x="9166089" y="3163761"/>
            <a:ext cx="2836256" cy="1015663"/>
            <a:chOff x="3721683" y="1997710"/>
            <a:chExt cx="3544735" cy="891174"/>
          </a:xfrm>
        </p:grpSpPr>
        <p:sp>
          <p:nvSpPr>
            <p:cNvPr id="36" name="TextBox 35">
              <a:extLst>
                <a:ext uri="{FF2B5EF4-FFF2-40B4-BE49-F238E27FC236}">
                  <a16:creationId xmlns:a16="http://schemas.microsoft.com/office/drawing/2014/main" id="{9C655348-A878-FE44-E98B-C59D52F3E923}"/>
                </a:ext>
              </a:extLst>
            </p:cNvPr>
            <p:cNvSpPr txBox="1"/>
            <p:nvPr/>
          </p:nvSpPr>
          <p:spPr>
            <a:xfrm>
              <a:off x="4419153" y="1997710"/>
              <a:ext cx="2847265" cy="891174"/>
            </a:xfrm>
            <a:prstGeom prst="rect">
              <a:avLst/>
            </a:prstGeom>
            <a:noFill/>
          </p:spPr>
          <p:txBody>
            <a:bodyPr wrap="none" rtlCol="0">
              <a:spAutoFit/>
            </a:bodyPr>
            <a:lstStyle/>
            <a:p>
              <a:pPr algn="ctr"/>
              <a:r>
                <a:rPr lang="en-GB" sz="1500" b="1">
                  <a:solidFill>
                    <a:schemeClr val="bg1"/>
                  </a:solidFill>
                </a:rPr>
                <a:t>100% of Russell Group</a:t>
              </a:r>
            </a:p>
            <a:p>
              <a:pPr algn="ctr"/>
              <a:r>
                <a:rPr lang="en-GB" sz="1500" b="1">
                  <a:solidFill>
                    <a:schemeClr val="bg1"/>
                  </a:solidFill>
                </a:rPr>
                <a:t>universities &amp; many</a:t>
              </a:r>
            </a:p>
            <a:p>
              <a:pPr algn="ctr"/>
              <a:r>
                <a:rPr lang="en-GB" sz="1500" b="1">
                  <a:solidFill>
                    <a:schemeClr val="bg1"/>
                  </a:solidFill>
                </a:rPr>
                <a:t>other research</a:t>
              </a:r>
            </a:p>
            <a:p>
              <a:pPr algn="ctr"/>
              <a:r>
                <a:rPr lang="en-GB" sz="1500" b="1">
                  <a:solidFill>
                    <a:schemeClr val="bg1"/>
                  </a:solidFill>
                </a:rPr>
                <a:t>Intensive universities</a:t>
              </a:r>
            </a:p>
          </p:txBody>
        </p:sp>
        <p:cxnSp>
          <p:nvCxnSpPr>
            <p:cNvPr id="37" name="Straight Connector 36">
              <a:extLst>
                <a:ext uri="{FF2B5EF4-FFF2-40B4-BE49-F238E27FC236}">
                  <a16:creationId xmlns:a16="http://schemas.microsoft.com/office/drawing/2014/main" id="{02285511-C34A-574B-9B7C-5C118D38CA70}"/>
                </a:ext>
              </a:extLst>
            </p:cNvPr>
            <p:cNvCxnSpPr>
              <a:cxnSpLocks/>
            </p:cNvCxnSpPr>
            <p:nvPr/>
          </p:nvCxnSpPr>
          <p:spPr>
            <a:xfrm flipV="1">
              <a:off x="3721683" y="2210580"/>
              <a:ext cx="769567" cy="25877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8D8D22F4-0618-D4C7-ED05-9894B8A7F96A}"/>
              </a:ext>
            </a:extLst>
          </p:cNvPr>
          <p:cNvGrpSpPr/>
          <p:nvPr/>
        </p:nvGrpSpPr>
        <p:grpSpPr>
          <a:xfrm>
            <a:off x="6466398" y="1620855"/>
            <a:ext cx="2170788" cy="1239035"/>
            <a:chOff x="5315253" y="580134"/>
            <a:chExt cx="2170788" cy="1239035"/>
          </a:xfrm>
        </p:grpSpPr>
        <p:cxnSp>
          <p:nvCxnSpPr>
            <p:cNvPr id="39" name="Straight Connector 38">
              <a:extLst>
                <a:ext uri="{FF2B5EF4-FFF2-40B4-BE49-F238E27FC236}">
                  <a16:creationId xmlns:a16="http://schemas.microsoft.com/office/drawing/2014/main" id="{55849AFD-6B7E-8E73-C3F8-69A3AB09FDE2}"/>
                </a:ext>
              </a:extLst>
            </p:cNvPr>
            <p:cNvCxnSpPr>
              <a:cxnSpLocks/>
            </p:cNvCxnSpPr>
            <p:nvPr/>
          </p:nvCxnSpPr>
          <p:spPr>
            <a:xfrm flipH="1" flipV="1">
              <a:off x="6441689" y="1195265"/>
              <a:ext cx="261817" cy="623904"/>
            </a:xfrm>
            <a:prstGeom prst="line">
              <a:avLst/>
            </a:prstGeom>
            <a:ln w="12700">
              <a:solidFill>
                <a:srgbClr val="ED7D31"/>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AF94190F-3AED-3200-3E79-FBB0AED71387}"/>
                </a:ext>
              </a:extLst>
            </p:cNvPr>
            <p:cNvSpPr/>
            <p:nvPr/>
          </p:nvSpPr>
          <p:spPr>
            <a:xfrm>
              <a:off x="5315253" y="580134"/>
              <a:ext cx="2170787" cy="66181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81964E3D-D171-664C-637D-DD501D5EDF0D}"/>
                </a:ext>
              </a:extLst>
            </p:cNvPr>
            <p:cNvSpPr txBox="1"/>
            <p:nvPr/>
          </p:nvSpPr>
          <p:spPr>
            <a:xfrm>
              <a:off x="5315254" y="634043"/>
              <a:ext cx="2170787" cy="553998"/>
            </a:xfrm>
            <a:prstGeom prst="rect">
              <a:avLst/>
            </a:prstGeom>
            <a:noFill/>
          </p:spPr>
          <p:txBody>
            <a:bodyPr wrap="none" rtlCol="0">
              <a:spAutoFit/>
            </a:bodyPr>
            <a:lstStyle/>
            <a:p>
              <a:pPr algn="ctr"/>
              <a:r>
                <a:rPr lang="en-GB" sz="1500" b="1">
                  <a:solidFill>
                    <a:schemeClr val="bg1"/>
                  </a:solidFill>
                </a:rPr>
                <a:t>100% of Growth Hubs</a:t>
              </a:r>
            </a:p>
            <a:p>
              <a:pPr algn="ctr"/>
              <a:r>
                <a:rPr lang="en-GB" sz="1500" b="1">
                  <a:solidFill>
                    <a:schemeClr val="bg1"/>
                  </a:solidFill>
                </a:rPr>
                <a:t>(England)</a:t>
              </a:r>
            </a:p>
          </p:txBody>
        </p:sp>
      </p:grpSp>
      <p:grpSp>
        <p:nvGrpSpPr>
          <p:cNvPr id="3" name="Group 2">
            <a:extLst>
              <a:ext uri="{FF2B5EF4-FFF2-40B4-BE49-F238E27FC236}">
                <a16:creationId xmlns:a16="http://schemas.microsoft.com/office/drawing/2014/main" id="{A6D8FAC0-6277-7050-D6D5-1B13C2EFEA41}"/>
              </a:ext>
            </a:extLst>
          </p:cNvPr>
          <p:cNvGrpSpPr/>
          <p:nvPr/>
        </p:nvGrpSpPr>
        <p:grpSpPr>
          <a:xfrm>
            <a:off x="5219369" y="6061411"/>
            <a:ext cx="6966571" cy="769441"/>
            <a:chOff x="5126682" y="6139969"/>
            <a:chExt cx="6140057" cy="769441"/>
          </a:xfrm>
        </p:grpSpPr>
        <p:sp>
          <p:nvSpPr>
            <p:cNvPr id="4" name="TextBox 3">
              <a:extLst>
                <a:ext uri="{FF2B5EF4-FFF2-40B4-BE49-F238E27FC236}">
                  <a16:creationId xmlns:a16="http://schemas.microsoft.com/office/drawing/2014/main" id="{EF5F0B47-AB45-D6A7-32D8-81F7D85C5E56}"/>
                </a:ext>
              </a:extLst>
            </p:cNvPr>
            <p:cNvSpPr txBox="1"/>
            <p:nvPr/>
          </p:nvSpPr>
          <p:spPr>
            <a:xfrm>
              <a:off x="5126682" y="6224607"/>
              <a:ext cx="1978681" cy="600164"/>
            </a:xfrm>
            <a:prstGeom prst="rect">
              <a:avLst/>
            </a:prstGeom>
            <a:noFill/>
          </p:spPr>
          <p:txBody>
            <a:bodyPr wrap="square" lIns="91440" tIns="45720" rIns="91440" bIns="45720" rtlCol="0" anchor="t">
              <a:spAutoFit/>
            </a:bodyPr>
            <a:lstStyle/>
            <a:p>
              <a:r>
                <a:rPr kumimoji="0" lang="en-GB" sz="1100" b="0" i="0" u="none" strike="noStrike" kern="1200" cap="none" spc="0" normalizeH="0" baseline="0" noProof="0">
                  <a:ln>
                    <a:noFill/>
                  </a:ln>
                  <a:effectLst/>
                  <a:uLnTx/>
                  <a:uFillTx/>
                  <a:latin typeface="Arial"/>
                  <a:cs typeface="Arial"/>
                </a:rPr>
                <a:t>Growth Hubs in England. In the other UK nations, there are different delivery bodies</a:t>
              </a:r>
            </a:p>
          </p:txBody>
        </p:sp>
        <p:sp>
          <p:nvSpPr>
            <p:cNvPr id="5" name="TextBox 4">
              <a:extLst>
                <a:ext uri="{FF2B5EF4-FFF2-40B4-BE49-F238E27FC236}">
                  <a16:creationId xmlns:a16="http://schemas.microsoft.com/office/drawing/2014/main" id="{29CC032D-CDB5-1A10-40F7-E790395CBDC5}"/>
                </a:ext>
              </a:extLst>
            </p:cNvPr>
            <p:cNvSpPr txBox="1"/>
            <p:nvPr/>
          </p:nvSpPr>
          <p:spPr>
            <a:xfrm>
              <a:off x="7235397" y="6139969"/>
              <a:ext cx="1978681" cy="769441"/>
            </a:xfrm>
            <a:prstGeom prst="rect">
              <a:avLst/>
            </a:prstGeom>
            <a:noFill/>
          </p:spPr>
          <p:txBody>
            <a:bodyPr wrap="square" lIns="91440" tIns="45720" rIns="91440" bIns="45720" rtlCol="0" anchor="t">
              <a:spAutoFit/>
            </a:bodyPr>
            <a:lstStyle/>
            <a:p>
              <a:r>
                <a:rPr kumimoji="0" lang="en-GB" sz="1100" b="0" i="0" u="none" strike="noStrike" kern="1200" cap="none" spc="0" normalizeH="0" baseline="0" noProof="0">
                  <a:ln>
                    <a:noFill/>
                  </a:ln>
                  <a:effectLst/>
                  <a:uLnTx/>
                  <a:uFillTx/>
                  <a:latin typeface="Arial"/>
                  <a:cs typeface="Arial"/>
                </a:rPr>
                <a:t>Local authorities here includes city &amp; county councils, </a:t>
              </a:r>
              <a:r>
                <a:rPr lang="en-GB" sz="1100">
                  <a:latin typeface="Arial"/>
                  <a:cs typeface="Arial"/>
                </a:rPr>
                <a:t>combined</a:t>
              </a:r>
              <a:r>
                <a:rPr kumimoji="0" lang="en-GB" sz="1100" b="0" i="0" u="none" strike="noStrike" kern="1200" cap="none" spc="0" normalizeH="0" baseline="0" noProof="0">
                  <a:ln>
                    <a:noFill/>
                  </a:ln>
                  <a:effectLst/>
                  <a:uLnTx/>
                  <a:uFillTx/>
                  <a:latin typeface="Arial"/>
                  <a:cs typeface="Arial"/>
                </a:rPr>
                <a:t> authorities, LEPs and mayoral</a:t>
              </a:r>
              <a:r>
                <a:rPr lang="en-GB" sz="1100">
                  <a:latin typeface="Arial"/>
                  <a:cs typeface="Arial"/>
                </a:rPr>
                <a:t> authorities</a:t>
              </a:r>
              <a:endParaRPr kumimoji="0" lang="en-GB" sz="1100" b="0" i="0" u="none" strike="noStrike" kern="1200" cap="none" spc="0" normalizeH="0" baseline="0" noProof="0">
                <a:ln>
                  <a:noFill/>
                </a:ln>
                <a:effectLst/>
                <a:uLnTx/>
                <a:uFillTx/>
                <a:latin typeface="Arial"/>
                <a:cs typeface="Arial"/>
              </a:endParaRPr>
            </a:p>
          </p:txBody>
        </p:sp>
        <p:sp>
          <p:nvSpPr>
            <p:cNvPr id="6" name="TextBox 5">
              <a:extLst>
                <a:ext uri="{FF2B5EF4-FFF2-40B4-BE49-F238E27FC236}">
                  <a16:creationId xmlns:a16="http://schemas.microsoft.com/office/drawing/2014/main" id="{438C4FC3-D4F7-50B5-7F48-12837DAB1FF9}"/>
                </a:ext>
              </a:extLst>
            </p:cNvPr>
            <p:cNvSpPr txBox="1"/>
            <p:nvPr/>
          </p:nvSpPr>
          <p:spPr>
            <a:xfrm>
              <a:off x="9288058" y="6209186"/>
              <a:ext cx="1978681" cy="261610"/>
            </a:xfrm>
            <a:prstGeom prst="rect">
              <a:avLst/>
            </a:prstGeom>
            <a:noFill/>
          </p:spPr>
          <p:txBody>
            <a:bodyPr wrap="square" lIns="91440" tIns="45720" rIns="91440" bIns="45720" rtlCol="0" anchor="t">
              <a:spAutoFit/>
            </a:bodyPr>
            <a:lstStyle/>
            <a:p>
              <a:r>
                <a:rPr lang="en-GB" sz="1100">
                  <a:latin typeface="Arial"/>
                  <a:cs typeface="Arial"/>
                </a:rPr>
                <a:t>All 24 Russell Group</a:t>
              </a:r>
              <a:endParaRPr lang="en-GB" sz="1100" i="1" spc="0">
                <a:latin typeface="Arial"/>
                <a:cs typeface="Arial"/>
              </a:endParaRPr>
            </a:p>
          </p:txBody>
        </p:sp>
      </p:grpSp>
      <p:sp>
        <p:nvSpPr>
          <p:cNvPr id="7" name="Rectangle 6">
            <a:extLst>
              <a:ext uri="{FF2B5EF4-FFF2-40B4-BE49-F238E27FC236}">
                <a16:creationId xmlns:a16="http://schemas.microsoft.com/office/drawing/2014/main" id="{C02571E8-569E-C1E7-7DA8-D5A62E3AF373}"/>
              </a:ext>
            </a:extLst>
          </p:cNvPr>
          <p:cNvSpPr/>
          <p:nvPr/>
        </p:nvSpPr>
        <p:spPr>
          <a:xfrm>
            <a:off x="5127625" y="6153150"/>
            <a:ext cx="117475" cy="606425"/>
          </a:xfrm>
          <a:prstGeom prst="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5209F52-70A3-993F-628A-132D5BB39171}"/>
              </a:ext>
            </a:extLst>
          </p:cNvPr>
          <p:cNvSpPr/>
          <p:nvPr/>
        </p:nvSpPr>
        <p:spPr>
          <a:xfrm>
            <a:off x="7468489" y="6153150"/>
            <a:ext cx="117475" cy="60642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1643C95-31DC-8B44-A502-38B030603CF9}"/>
              </a:ext>
            </a:extLst>
          </p:cNvPr>
          <p:cNvSpPr/>
          <p:nvPr/>
        </p:nvSpPr>
        <p:spPr>
          <a:xfrm>
            <a:off x="9837588" y="6123167"/>
            <a:ext cx="117475" cy="606425"/>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432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02BC3F1-E0E5-E596-C543-88B2B5C5E8E0}"/>
              </a:ext>
            </a:extLst>
          </p:cNvPr>
          <p:cNvSpPr txBox="1"/>
          <p:nvPr/>
        </p:nvSpPr>
        <p:spPr>
          <a:xfrm>
            <a:off x="7708080" y="2219741"/>
            <a:ext cx="4483920" cy="2262671"/>
          </a:xfrm>
          <a:prstGeom prst="rect">
            <a:avLst/>
          </a:prstGeom>
          <a:noFill/>
        </p:spPr>
        <p:txBody>
          <a:bodyPr wrap="none" rtlCol="0">
            <a:spAutoFit/>
          </a:bodyPr>
          <a:lstStyle/>
          <a:p>
            <a:pPr>
              <a:lnSpc>
                <a:spcPct val="150000"/>
              </a:lnSpc>
            </a:pPr>
            <a:r>
              <a:rPr lang="en-GB" sz="1600"/>
              <a:t>Enterprise Europe Network</a:t>
            </a:r>
          </a:p>
          <a:p>
            <a:pPr>
              <a:lnSpc>
                <a:spcPct val="150000"/>
              </a:lnSpc>
            </a:pPr>
            <a:r>
              <a:rPr lang="en-GB" sz="1600"/>
              <a:t>Global Partnerships &amp; Brokerage</a:t>
            </a:r>
          </a:p>
          <a:p>
            <a:pPr>
              <a:lnSpc>
                <a:spcPct val="150000"/>
              </a:lnSpc>
            </a:pPr>
            <a:r>
              <a:rPr lang="en-GB" sz="1600"/>
              <a:t>Global Business Innovation Programme (GBIP)</a:t>
            </a:r>
          </a:p>
          <a:p>
            <a:pPr>
              <a:lnSpc>
                <a:spcPct val="150000"/>
              </a:lnSpc>
            </a:pPr>
            <a:r>
              <a:rPr lang="en-GB" sz="1600"/>
              <a:t>Global Incubator Programme (GIP)</a:t>
            </a:r>
          </a:p>
          <a:p>
            <a:pPr>
              <a:lnSpc>
                <a:spcPct val="150000"/>
              </a:lnSpc>
            </a:pPr>
            <a:r>
              <a:rPr lang="en-GB" sz="1600"/>
              <a:t>Global Explorers</a:t>
            </a:r>
          </a:p>
          <a:p>
            <a:pPr>
              <a:lnSpc>
                <a:spcPct val="150000"/>
              </a:lnSpc>
            </a:pPr>
            <a:r>
              <a:rPr lang="en-GB" sz="1600"/>
              <a:t>Horizon Europe Pump Priming</a:t>
            </a:r>
          </a:p>
        </p:txBody>
      </p:sp>
      <p:cxnSp>
        <p:nvCxnSpPr>
          <p:cNvPr id="15" name="Straight Connector 14">
            <a:extLst>
              <a:ext uri="{FF2B5EF4-FFF2-40B4-BE49-F238E27FC236}">
                <a16:creationId xmlns:a16="http://schemas.microsoft.com/office/drawing/2014/main" id="{7AC87C3A-863E-9338-7AD8-531FD2B88DB1}"/>
              </a:ext>
            </a:extLst>
          </p:cNvPr>
          <p:cNvCxnSpPr>
            <a:cxnSpLocks/>
          </p:cNvCxnSpPr>
          <p:nvPr/>
        </p:nvCxnSpPr>
        <p:spPr>
          <a:xfrm flipV="1">
            <a:off x="7708080" y="2384413"/>
            <a:ext cx="0" cy="1990039"/>
          </a:xfrm>
          <a:prstGeom prst="line">
            <a:avLst/>
          </a:prstGeom>
          <a:ln w="28575">
            <a:solidFill>
              <a:srgbClr val="BE2BBB"/>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29D770E-D851-5CB1-C839-C402BB1868A1}"/>
              </a:ext>
            </a:extLst>
          </p:cNvPr>
          <p:cNvSpPr txBox="1"/>
          <p:nvPr/>
        </p:nvSpPr>
        <p:spPr>
          <a:xfrm>
            <a:off x="826331" y="2448009"/>
            <a:ext cx="4115230" cy="2262671"/>
          </a:xfrm>
          <a:prstGeom prst="rect">
            <a:avLst/>
          </a:prstGeom>
          <a:noFill/>
        </p:spPr>
        <p:txBody>
          <a:bodyPr wrap="none" lIns="91440" tIns="45720" rIns="91440" bIns="45720" rtlCol="0" anchor="t">
            <a:spAutoFit/>
          </a:bodyPr>
          <a:lstStyle/>
          <a:p>
            <a:pPr algn="r">
              <a:lnSpc>
                <a:spcPct val="150000"/>
              </a:lnSpc>
            </a:pPr>
            <a:r>
              <a:rPr lang="en-GB" sz="1600"/>
              <a:t>Intellectual Property Audit (IPO)</a:t>
            </a:r>
            <a:endParaRPr lang="en-GB" sz="1600">
              <a:cs typeface="Arial"/>
            </a:endParaRPr>
          </a:p>
          <a:p>
            <a:pPr algn="r">
              <a:lnSpc>
                <a:spcPct val="150000"/>
              </a:lnSpc>
            </a:pPr>
            <a:r>
              <a:rPr lang="en-GB" sz="1600"/>
              <a:t>Design for Growth</a:t>
            </a:r>
            <a:endParaRPr lang="en-GB" sz="1600">
              <a:cs typeface="Arial"/>
            </a:endParaRPr>
          </a:p>
          <a:p>
            <a:pPr algn="r">
              <a:lnSpc>
                <a:spcPct val="150000"/>
              </a:lnSpc>
            </a:pPr>
            <a:r>
              <a:rPr lang="en-GB" sz="1600"/>
              <a:t>Standards &amp; Compliance (BSI)</a:t>
            </a:r>
            <a:endParaRPr lang="en-GB" sz="1600">
              <a:cs typeface="Arial"/>
            </a:endParaRPr>
          </a:p>
          <a:p>
            <a:pPr algn="r">
              <a:lnSpc>
                <a:spcPct val="150000"/>
              </a:lnSpc>
            </a:pPr>
            <a:r>
              <a:rPr lang="en-GB" sz="1600"/>
              <a:t>RTO/Catapult grant</a:t>
            </a:r>
            <a:endParaRPr lang="en-GB" sz="1600">
              <a:cs typeface="Arial"/>
            </a:endParaRPr>
          </a:p>
          <a:p>
            <a:pPr algn="r">
              <a:lnSpc>
                <a:spcPct val="150000"/>
              </a:lnSpc>
            </a:pPr>
            <a:r>
              <a:rPr lang="en-GB" sz="1600"/>
              <a:t>Peer Networks (SUI)</a:t>
            </a:r>
          </a:p>
          <a:p>
            <a:pPr algn="r">
              <a:lnSpc>
                <a:spcPct val="150000"/>
              </a:lnSpc>
            </a:pPr>
            <a:r>
              <a:rPr lang="en-GB" sz="1600"/>
              <a:t>Secure Innovation Security Review</a:t>
            </a:r>
            <a:r>
              <a:rPr lang="en-GB" sz="1600">
                <a:cs typeface="Arial"/>
              </a:rPr>
              <a:t> </a:t>
            </a:r>
            <a:r>
              <a:rPr lang="en-GB" sz="1600"/>
              <a:t>(NPSA)</a:t>
            </a:r>
            <a:endParaRPr lang="en-GB" sz="1600">
              <a:cs typeface="Arial"/>
            </a:endParaRPr>
          </a:p>
        </p:txBody>
      </p:sp>
      <p:cxnSp>
        <p:nvCxnSpPr>
          <p:cNvPr id="24" name="Straight Connector 23">
            <a:extLst>
              <a:ext uri="{FF2B5EF4-FFF2-40B4-BE49-F238E27FC236}">
                <a16:creationId xmlns:a16="http://schemas.microsoft.com/office/drawing/2014/main" id="{16908CE8-8B41-A9B8-3B7D-C39852636FAE}"/>
              </a:ext>
            </a:extLst>
          </p:cNvPr>
          <p:cNvCxnSpPr>
            <a:cxnSpLocks/>
          </p:cNvCxnSpPr>
          <p:nvPr/>
        </p:nvCxnSpPr>
        <p:spPr>
          <a:xfrm flipH="1">
            <a:off x="4941561" y="2568253"/>
            <a:ext cx="23673" cy="2006813"/>
          </a:xfrm>
          <a:prstGeom prst="line">
            <a:avLst/>
          </a:prstGeom>
          <a:ln w="28575">
            <a:solidFill>
              <a:srgbClr val="67C04D"/>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188638B-C5B7-C387-C712-DFDEEA5557C5}"/>
              </a:ext>
            </a:extLst>
          </p:cNvPr>
          <p:cNvSpPr txBox="1"/>
          <p:nvPr/>
        </p:nvSpPr>
        <p:spPr>
          <a:xfrm>
            <a:off x="5427452" y="4921315"/>
            <a:ext cx="4084773" cy="416011"/>
          </a:xfrm>
          <a:prstGeom prst="rect">
            <a:avLst/>
          </a:prstGeom>
          <a:noFill/>
        </p:spPr>
        <p:txBody>
          <a:bodyPr wrap="none" lIns="91440" tIns="45720" rIns="91440" bIns="45720" rtlCol="0" anchor="t">
            <a:spAutoFit/>
          </a:bodyPr>
          <a:lstStyle/>
          <a:p>
            <a:pPr>
              <a:lnSpc>
                <a:spcPct val="150000"/>
              </a:lnSpc>
            </a:pPr>
            <a:r>
              <a:rPr lang="en-GB" sz="1600"/>
              <a:t>Invest-Ability investment readiness support</a:t>
            </a:r>
            <a:endParaRPr lang="en-GB" sz="1600">
              <a:cs typeface="Arial"/>
            </a:endParaRPr>
          </a:p>
        </p:txBody>
      </p:sp>
      <p:cxnSp>
        <p:nvCxnSpPr>
          <p:cNvPr id="27" name="Straight Connector 26">
            <a:extLst>
              <a:ext uri="{FF2B5EF4-FFF2-40B4-BE49-F238E27FC236}">
                <a16:creationId xmlns:a16="http://schemas.microsoft.com/office/drawing/2014/main" id="{DD0EB93C-5D7C-85B8-C73A-3FA253DE5296}"/>
              </a:ext>
            </a:extLst>
          </p:cNvPr>
          <p:cNvCxnSpPr>
            <a:cxnSpLocks/>
          </p:cNvCxnSpPr>
          <p:nvPr/>
        </p:nvCxnSpPr>
        <p:spPr>
          <a:xfrm flipV="1">
            <a:off x="5427452" y="4928385"/>
            <a:ext cx="0" cy="400455"/>
          </a:xfrm>
          <a:prstGeom prst="line">
            <a:avLst/>
          </a:prstGeom>
          <a:ln w="28575">
            <a:solidFill>
              <a:srgbClr val="8A1A9B"/>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01B519B3-BBF7-6A16-A68A-3EB2482906E3}"/>
              </a:ext>
            </a:extLst>
          </p:cNvPr>
          <p:cNvGraphicFramePr/>
          <p:nvPr/>
        </p:nvGraphicFramePr>
        <p:xfrm>
          <a:off x="10471561" y="-15629"/>
          <a:ext cx="1805404" cy="149368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76899D83-D981-7666-1CD5-E7F5743E4343}"/>
              </a:ext>
            </a:extLst>
          </p:cNvPr>
          <p:cNvSpPr/>
          <p:nvPr/>
        </p:nvSpPr>
        <p:spPr>
          <a:xfrm rot="1774643">
            <a:off x="11169822" y="308595"/>
            <a:ext cx="626278" cy="425640"/>
          </a:xfrm>
          <a:prstGeom prst="rect">
            <a:avLst/>
          </a:prstGeom>
          <a:noFill/>
        </p:spPr>
        <p:txBody>
          <a:bodyPr wrap="none" lIns="91440" tIns="45720" rIns="91440" bIns="45720">
            <a:prstTxWarp prst="textArchUp">
              <a:avLst>
                <a:gd name="adj" fmla="val 10883826"/>
              </a:avLst>
            </a:prstTxWarp>
            <a:spAutoFit/>
          </a:bodyPr>
          <a:lstStyle/>
          <a:p>
            <a:pPr algn="ctr"/>
            <a:r>
              <a:rPr lang="en-US" sz="1000" b="1">
                <a:ln w="0"/>
                <a:solidFill>
                  <a:schemeClr val="bg1"/>
                </a:solidFill>
                <a:effectLst>
                  <a:outerShdw blurRad="38100" dist="19050" dir="2700000" algn="tl" rotWithShape="0">
                    <a:schemeClr val="dk1">
                      <a:alpha val="40000"/>
                    </a:schemeClr>
                  </a:outerShdw>
                </a:effectLst>
              </a:rPr>
              <a:t>National</a:t>
            </a:r>
            <a:endParaRPr lang="en-US" sz="1000" b="1" cap="none" spc="0">
              <a:ln w="0"/>
              <a:solidFill>
                <a:schemeClr val="bg1"/>
              </a:solidFill>
              <a:effectLst>
                <a:outerShdw blurRad="38100" dist="19050" dir="2700000" algn="tl" rotWithShape="0">
                  <a:schemeClr val="dk1">
                    <a:alpha val="40000"/>
                  </a:schemeClr>
                </a:outerShdw>
              </a:effectLst>
            </a:endParaRPr>
          </a:p>
        </p:txBody>
      </p:sp>
      <p:sp>
        <p:nvSpPr>
          <p:cNvPr id="7" name="Oval 6">
            <a:extLst>
              <a:ext uri="{FF2B5EF4-FFF2-40B4-BE49-F238E27FC236}">
                <a16:creationId xmlns:a16="http://schemas.microsoft.com/office/drawing/2014/main" id="{D4F2F791-9E37-74AA-A261-5B1CE51ED780}"/>
              </a:ext>
            </a:extLst>
          </p:cNvPr>
          <p:cNvSpPr>
            <a:spLocks/>
          </p:cNvSpPr>
          <p:nvPr/>
        </p:nvSpPr>
        <p:spPr>
          <a:xfrm>
            <a:off x="11028081" y="377247"/>
            <a:ext cx="693770" cy="693770"/>
          </a:xfrm>
          <a:prstGeom prst="ellipse">
            <a:avLst/>
          </a:prstGeom>
          <a:solidFill>
            <a:srgbClr val="F3F3F3"/>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50" b="1">
              <a:solidFill>
                <a:schemeClr val="tx2"/>
              </a:solidFill>
            </a:endParaRPr>
          </a:p>
        </p:txBody>
      </p:sp>
      <p:sp>
        <p:nvSpPr>
          <p:cNvPr id="29" name="Rectangle 28">
            <a:extLst>
              <a:ext uri="{FF2B5EF4-FFF2-40B4-BE49-F238E27FC236}">
                <a16:creationId xmlns:a16="http://schemas.microsoft.com/office/drawing/2014/main" id="{79EFD475-AF1D-2E77-459D-1774C43E6005}"/>
              </a:ext>
            </a:extLst>
          </p:cNvPr>
          <p:cNvSpPr/>
          <p:nvPr/>
        </p:nvSpPr>
        <p:spPr>
          <a:xfrm>
            <a:off x="0" y="0"/>
            <a:ext cx="67524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61E80A50-C340-09CF-FE10-4601BB49445E}"/>
              </a:ext>
            </a:extLst>
          </p:cNvPr>
          <p:cNvSpPr/>
          <p:nvPr/>
        </p:nvSpPr>
        <p:spPr>
          <a:xfrm>
            <a:off x="452511" y="1223887"/>
            <a:ext cx="431409" cy="44450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 name="TextBox 31">
            <a:extLst>
              <a:ext uri="{FF2B5EF4-FFF2-40B4-BE49-F238E27FC236}">
                <a16:creationId xmlns:a16="http://schemas.microsoft.com/office/drawing/2014/main" id="{A5572870-9871-7874-73A4-F22B19836C03}"/>
              </a:ext>
            </a:extLst>
          </p:cNvPr>
          <p:cNvSpPr txBox="1"/>
          <p:nvPr/>
        </p:nvSpPr>
        <p:spPr>
          <a:xfrm>
            <a:off x="1066883" y="335375"/>
            <a:ext cx="998951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spc="0"/>
              <a:t>Innovate UK Business Growth support</a:t>
            </a:r>
            <a:r>
              <a:rPr lang="en-US" sz="3200" b="1"/>
              <a:t> </a:t>
            </a:r>
            <a:r>
              <a:rPr lang="en-GB" sz="3200" b="1" spc="0"/>
              <a:t>initiatives</a:t>
            </a:r>
            <a:endParaRPr lang="en-GB" sz="3200" b="1"/>
          </a:p>
          <a:p>
            <a:endParaRPr lang="en-GB" sz="3200" b="1" spc="0"/>
          </a:p>
        </p:txBody>
      </p:sp>
      <p:sp>
        <p:nvSpPr>
          <p:cNvPr id="37" name="TextBox 36">
            <a:extLst>
              <a:ext uri="{FF2B5EF4-FFF2-40B4-BE49-F238E27FC236}">
                <a16:creationId xmlns:a16="http://schemas.microsoft.com/office/drawing/2014/main" id="{4972B6E0-7E84-5B7D-9AC3-7A092FB0A519}"/>
              </a:ext>
            </a:extLst>
          </p:cNvPr>
          <p:cNvSpPr txBox="1"/>
          <p:nvPr/>
        </p:nvSpPr>
        <p:spPr>
          <a:xfrm>
            <a:off x="9406911" y="5304996"/>
            <a:ext cx="2876108" cy="1569660"/>
          </a:xfrm>
          <a:prstGeom prst="rect">
            <a:avLst/>
          </a:prstGeom>
          <a:noFill/>
          <a:scene3d>
            <a:camera prst="orthographicFront">
              <a:rot lat="0" lon="0" rev="0"/>
            </a:camera>
            <a:lightRig rig="threePt" dir="t"/>
          </a:scene3d>
        </p:spPr>
        <p:txBody>
          <a:bodyPr wrap="none" rtlCol="0">
            <a:spAutoFit/>
          </a:bodyPr>
          <a:lstStyle/>
          <a:p>
            <a:r>
              <a:rPr lang="en-GB" sz="1600" b="1"/>
              <a:t>Support initiatives for </a:t>
            </a:r>
          </a:p>
          <a:p>
            <a:r>
              <a:rPr lang="en-GB" sz="1600" b="1"/>
              <a:t>Scaleup Programme clients</a:t>
            </a:r>
          </a:p>
          <a:p>
            <a:r>
              <a:rPr lang="en-GB" sz="1600"/>
              <a:t>NED scheme</a:t>
            </a:r>
          </a:p>
          <a:p>
            <a:r>
              <a:rPr lang="en-GB" sz="1600"/>
              <a:t>Scaleup Peer Networks</a:t>
            </a:r>
          </a:p>
          <a:p>
            <a:r>
              <a:rPr lang="en-GB" sz="1600"/>
              <a:t>Scaleup Alumni</a:t>
            </a:r>
          </a:p>
          <a:p>
            <a:r>
              <a:rPr lang="en-GB" sz="1600"/>
              <a:t>Scaleup Growth Fund</a:t>
            </a:r>
            <a:endParaRPr lang="en-GB" sz="1600">
              <a:cs typeface="Arial"/>
            </a:endParaRPr>
          </a:p>
        </p:txBody>
      </p:sp>
      <p:cxnSp>
        <p:nvCxnSpPr>
          <p:cNvPr id="38" name="Straight Connector 37">
            <a:extLst>
              <a:ext uri="{FF2B5EF4-FFF2-40B4-BE49-F238E27FC236}">
                <a16:creationId xmlns:a16="http://schemas.microsoft.com/office/drawing/2014/main" id="{478D3C2D-89DA-3A32-9AF1-D71C394A439B}"/>
              </a:ext>
            </a:extLst>
          </p:cNvPr>
          <p:cNvCxnSpPr>
            <a:cxnSpLocks/>
          </p:cNvCxnSpPr>
          <p:nvPr/>
        </p:nvCxnSpPr>
        <p:spPr>
          <a:xfrm flipV="1">
            <a:off x="9406911" y="5889684"/>
            <a:ext cx="0" cy="87375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627E7AA-C9DF-268A-53C3-653E92E23842}"/>
              </a:ext>
            </a:extLst>
          </p:cNvPr>
          <p:cNvSpPr txBox="1"/>
          <p:nvPr/>
        </p:nvSpPr>
        <p:spPr>
          <a:xfrm>
            <a:off x="1066883" y="1144074"/>
            <a:ext cx="10355568" cy="1107996"/>
          </a:xfrm>
          <a:prstGeom prst="rect">
            <a:avLst/>
          </a:prstGeom>
          <a:noFill/>
        </p:spPr>
        <p:txBody>
          <a:bodyPr wrap="square">
            <a:spAutoFit/>
          </a:bodyPr>
          <a:lstStyle/>
          <a:p>
            <a:r>
              <a:rPr lang="en-GB" sz="2200" b="0" spc="0">
                <a:solidFill>
                  <a:schemeClr val="tx2"/>
                </a:solidFill>
                <a:latin typeface="+mj-lt"/>
                <a:cs typeface="Arial"/>
              </a:rPr>
              <a:t>Our advisory support is complemented by a range of impactful initiatives available to specialist-supported Innovate UK Business Growth clients nationally, depending on business need. </a:t>
            </a:r>
          </a:p>
        </p:txBody>
      </p:sp>
      <p:pic>
        <p:nvPicPr>
          <p:cNvPr id="5" name="Picture 4">
            <a:extLst>
              <a:ext uri="{FF2B5EF4-FFF2-40B4-BE49-F238E27FC236}">
                <a16:creationId xmlns:a16="http://schemas.microsoft.com/office/drawing/2014/main" id="{0B8CA538-2094-0967-1A08-B5A413F7FD7A}"/>
              </a:ext>
            </a:extLst>
          </p:cNvPr>
          <p:cNvPicPr>
            <a:picLocks noChangeAspect="1"/>
          </p:cNvPicPr>
          <p:nvPr/>
        </p:nvPicPr>
        <p:blipFill>
          <a:blip r:embed="rId4"/>
          <a:stretch>
            <a:fillRect/>
          </a:stretch>
        </p:blipFill>
        <p:spPr>
          <a:xfrm>
            <a:off x="4965234" y="2282892"/>
            <a:ext cx="2646005" cy="2638423"/>
          </a:xfrm>
          <a:prstGeom prst="rect">
            <a:avLst/>
          </a:prstGeom>
        </p:spPr>
      </p:pic>
    </p:spTree>
    <p:extLst>
      <p:ext uri="{BB962C8B-B14F-4D97-AF65-F5344CB8AC3E}">
        <p14:creationId xmlns:p14="http://schemas.microsoft.com/office/powerpoint/2010/main" val="60396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D5068F4-6814-C03D-C080-CDAB12BBD86F}"/>
              </a:ext>
            </a:extLst>
          </p:cNvPr>
          <p:cNvSpPr/>
          <p:nvPr/>
        </p:nvSpPr>
        <p:spPr>
          <a:xfrm>
            <a:off x="0" y="9620"/>
            <a:ext cx="12192000" cy="68736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Chart 10">
            <a:extLst>
              <a:ext uri="{FF2B5EF4-FFF2-40B4-BE49-F238E27FC236}">
                <a16:creationId xmlns:a16="http://schemas.microsoft.com/office/drawing/2014/main" id="{FC337B72-EE2B-D9D0-7BFA-54527DD9725B}"/>
              </a:ext>
            </a:extLst>
          </p:cNvPr>
          <p:cNvGraphicFramePr/>
          <p:nvPr/>
        </p:nvGraphicFramePr>
        <p:xfrm>
          <a:off x="10471561" y="-15629"/>
          <a:ext cx="1805404" cy="1493687"/>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37D6DDEB-101D-2C3B-D672-23252F8EF9E6}"/>
              </a:ext>
            </a:extLst>
          </p:cNvPr>
          <p:cNvSpPr/>
          <p:nvPr/>
        </p:nvSpPr>
        <p:spPr>
          <a:xfrm rot="1774643">
            <a:off x="11169822" y="308595"/>
            <a:ext cx="626278" cy="425640"/>
          </a:xfrm>
          <a:prstGeom prst="rect">
            <a:avLst/>
          </a:prstGeom>
          <a:noFill/>
        </p:spPr>
        <p:txBody>
          <a:bodyPr wrap="none" lIns="91440" tIns="45720" rIns="91440" bIns="45720">
            <a:prstTxWarp prst="textArchUp">
              <a:avLst>
                <a:gd name="adj" fmla="val 10883826"/>
              </a:avLst>
            </a:prstTxWarp>
            <a:spAutoFit/>
          </a:bodyPr>
          <a:lstStyle/>
          <a:p>
            <a:pPr algn="ctr"/>
            <a:r>
              <a:rPr lang="en-US" sz="1000" b="1">
                <a:ln w="0"/>
                <a:solidFill>
                  <a:schemeClr val="bg1"/>
                </a:solidFill>
                <a:effectLst>
                  <a:outerShdw blurRad="38100" dist="19050" dir="2700000" algn="tl" rotWithShape="0">
                    <a:schemeClr val="dk1">
                      <a:alpha val="40000"/>
                    </a:schemeClr>
                  </a:outerShdw>
                </a:effectLst>
              </a:rPr>
              <a:t>National</a:t>
            </a:r>
            <a:endParaRPr lang="en-US" sz="1000" b="1" cap="none" spc="0">
              <a:ln w="0"/>
              <a:solidFill>
                <a:schemeClr val="bg1"/>
              </a:solidFill>
              <a:effectLst>
                <a:outerShdw blurRad="38100" dist="19050" dir="2700000" algn="tl" rotWithShape="0">
                  <a:schemeClr val="dk1">
                    <a:alpha val="40000"/>
                  </a:schemeClr>
                </a:outerShdw>
              </a:effectLst>
            </a:endParaRPr>
          </a:p>
        </p:txBody>
      </p:sp>
      <p:sp>
        <p:nvSpPr>
          <p:cNvPr id="15" name="TextBox 14">
            <a:extLst>
              <a:ext uri="{FF2B5EF4-FFF2-40B4-BE49-F238E27FC236}">
                <a16:creationId xmlns:a16="http://schemas.microsoft.com/office/drawing/2014/main" id="{1D88D677-945F-F18D-E6DD-43F0C79814EC}"/>
              </a:ext>
            </a:extLst>
          </p:cNvPr>
          <p:cNvSpPr txBox="1"/>
          <p:nvPr/>
        </p:nvSpPr>
        <p:spPr>
          <a:xfrm>
            <a:off x="906211" y="373136"/>
            <a:ext cx="1020779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spc="0"/>
              <a:t>Innovate UK System: Product &amp; </a:t>
            </a:r>
            <a:r>
              <a:rPr lang="en-GB" sz="3200" b="1"/>
              <a:t>S</a:t>
            </a:r>
            <a:r>
              <a:rPr lang="en-GB" sz="3200" b="1" spc="0"/>
              <a:t>ervice Examples</a:t>
            </a:r>
            <a:endParaRPr lang="en-GB" sz="3200" b="1"/>
          </a:p>
        </p:txBody>
      </p:sp>
      <p:grpSp>
        <p:nvGrpSpPr>
          <p:cNvPr id="29" name="Group 28">
            <a:extLst>
              <a:ext uri="{FF2B5EF4-FFF2-40B4-BE49-F238E27FC236}">
                <a16:creationId xmlns:a16="http://schemas.microsoft.com/office/drawing/2014/main" id="{C1721EA1-BA0C-30DA-97F3-4DCFCAB921D0}"/>
              </a:ext>
            </a:extLst>
          </p:cNvPr>
          <p:cNvGrpSpPr/>
          <p:nvPr/>
        </p:nvGrpSpPr>
        <p:grpSpPr>
          <a:xfrm>
            <a:off x="711115" y="911981"/>
            <a:ext cx="11500738" cy="5698921"/>
            <a:chOff x="-83720" y="732059"/>
            <a:chExt cx="12385954" cy="6137569"/>
          </a:xfrm>
        </p:grpSpPr>
        <p:pic>
          <p:nvPicPr>
            <p:cNvPr id="3" name="Picture 2" descr="A diagram of support and support&#10;&#10;Description automatically generated">
              <a:extLst>
                <a:ext uri="{FF2B5EF4-FFF2-40B4-BE49-F238E27FC236}">
                  <a16:creationId xmlns:a16="http://schemas.microsoft.com/office/drawing/2014/main" id="{63157EF8-73BD-4140-A5CF-7FC2B43B6732}"/>
                </a:ext>
              </a:extLst>
            </p:cNvPr>
            <p:cNvPicPr>
              <a:picLocks noChangeAspect="1"/>
            </p:cNvPicPr>
            <p:nvPr/>
          </p:nvPicPr>
          <p:blipFill rotWithShape="1">
            <a:blip r:embed="rId4"/>
            <a:srcRect l="3443"/>
            <a:stretch/>
          </p:blipFill>
          <p:spPr>
            <a:xfrm>
              <a:off x="2286001" y="732059"/>
              <a:ext cx="7901712" cy="6137569"/>
            </a:xfrm>
            <a:prstGeom prst="rect">
              <a:avLst/>
            </a:prstGeom>
            <a:solidFill>
              <a:srgbClr val="F3F3F3"/>
            </a:solidFill>
          </p:spPr>
        </p:pic>
        <p:pic>
          <p:nvPicPr>
            <p:cNvPr id="9" name="Picture 8">
              <a:extLst>
                <a:ext uri="{FF2B5EF4-FFF2-40B4-BE49-F238E27FC236}">
                  <a16:creationId xmlns:a16="http://schemas.microsoft.com/office/drawing/2014/main" id="{B1E8A9DE-FAE2-43C3-FC30-92DF47CA061B}"/>
                </a:ext>
              </a:extLst>
            </p:cNvPr>
            <p:cNvPicPr>
              <a:picLocks noChangeAspect="1"/>
            </p:cNvPicPr>
            <p:nvPr/>
          </p:nvPicPr>
          <p:blipFill>
            <a:blip r:embed="rId5"/>
            <a:stretch>
              <a:fillRect/>
            </a:stretch>
          </p:blipFill>
          <p:spPr>
            <a:xfrm>
              <a:off x="9119037" y="5222900"/>
              <a:ext cx="2127420" cy="661021"/>
            </a:xfrm>
            <a:prstGeom prst="rect">
              <a:avLst/>
            </a:prstGeom>
            <a:solidFill>
              <a:srgbClr val="F3F3F3"/>
            </a:solidFill>
          </p:spPr>
        </p:pic>
        <p:pic>
          <p:nvPicPr>
            <p:cNvPr id="10" name="Picture 9">
              <a:extLst>
                <a:ext uri="{FF2B5EF4-FFF2-40B4-BE49-F238E27FC236}">
                  <a16:creationId xmlns:a16="http://schemas.microsoft.com/office/drawing/2014/main" id="{38F9B4A7-920D-C3AF-D355-D1B9366644ED}"/>
                </a:ext>
              </a:extLst>
            </p:cNvPr>
            <p:cNvPicPr>
              <a:picLocks noChangeAspect="1"/>
            </p:cNvPicPr>
            <p:nvPr/>
          </p:nvPicPr>
          <p:blipFill>
            <a:blip r:embed="rId6"/>
            <a:stretch>
              <a:fillRect/>
            </a:stretch>
          </p:blipFill>
          <p:spPr>
            <a:xfrm>
              <a:off x="8639790" y="1162730"/>
              <a:ext cx="2480097" cy="527223"/>
            </a:xfrm>
            <a:prstGeom prst="rect">
              <a:avLst/>
            </a:prstGeom>
          </p:spPr>
        </p:pic>
        <p:pic>
          <p:nvPicPr>
            <p:cNvPr id="17" name="Picture 16" descr="A purple and black logo&#10;&#10;Description automatically generated">
              <a:extLst>
                <a:ext uri="{FF2B5EF4-FFF2-40B4-BE49-F238E27FC236}">
                  <a16:creationId xmlns:a16="http://schemas.microsoft.com/office/drawing/2014/main" id="{E900FA31-4DE5-3F22-D41E-624A28D0B303}"/>
                </a:ext>
              </a:extLst>
            </p:cNvPr>
            <p:cNvPicPr>
              <a:picLocks noChangeAspect="1"/>
            </p:cNvPicPr>
            <p:nvPr/>
          </p:nvPicPr>
          <p:blipFill>
            <a:blip r:embed="rId7"/>
            <a:stretch>
              <a:fillRect/>
            </a:stretch>
          </p:blipFill>
          <p:spPr>
            <a:xfrm>
              <a:off x="9427140" y="3249179"/>
              <a:ext cx="2875094" cy="718774"/>
            </a:xfrm>
            <a:prstGeom prst="rect">
              <a:avLst/>
            </a:prstGeom>
          </p:spPr>
        </p:pic>
        <p:pic>
          <p:nvPicPr>
            <p:cNvPr id="18" name="Picture 17" descr="A purple and black logo&#10;&#10;Description automatically generated">
              <a:extLst>
                <a:ext uri="{FF2B5EF4-FFF2-40B4-BE49-F238E27FC236}">
                  <a16:creationId xmlns:a16="http://schemas.microsoft.com/office/drawing/2014/main" id="{4AA1C72B-A988-4DD2-F4B4-71C23E307DA0}"/>
                </a:ext>
              </a:extLst>
            </p:cNvPr>
            <p:cNvPicPr>
              <a:picLocks noChangeAspect="1"/>
            </p:cNvPicPr>
            <p:nvPr/>
          </p:nvPicPr>
          <p:blipFill>
            <a:blip r:embed="rId8"/>
            <a:stretch>
              <a:fillRect/>
            </a:stretch>
          </p:blipFill>
          <p:spPr>
            <a:xfrm>
              <a:off x="97930" y="4142052"/>
              <a:ext cx="2875094" cy="718774"/>
            </a:xfrm>
            <a:prstGeom prst="rect">
              <a:avLst/>
            </a:prstGeom>
          </p:spPr>
        </p:pic>
        <p:pic>
          <p:nvPicPr>
            <p:cNvPr id="19" name="Picture 18" descr="A purple and black logo&#10;&#10;Description automatically generated">
              <a:extLst>
                <a:ext uri="{FF2B5EF4-FFF2-40B4-BE49-F238E27FC236}">
                  <a16:creationId xmlns:a16="http://schemas.microsoft.com/office/drawing/2014/main" id="{97638E85-0E7E-38BB-24CA-0604B415E8C2}"/>
                </a:ext>
              </a:extLst>
            </p:cNvPr>
            <p:cNvPicPr>
              <a:picLocks noChangeAspect="1"/>
            </p:cNvPicPr>
            <p:nvPr/>
          </p:nvPicPr>
          <p:blipFill>
            <a:blip r:embed="rId9"/>
            <a:stretch>
              <a:fillRect/>
            </a:stretch>
          </p:blipFill>
          <p:spPr>
            <a:xfrm>
              <a:off x="-83720" y="2861517"/>
              <a:ext cx="2875094" cy="718774"/>
            </a:xfrm>
            <a:prstGeom prst="rect">
              <a:avLst/>
            </a:prstGeom>
          </p:spPr>
        </p:pic>
        <p:pic>
          <p:nvPicPr>
            <p:cNvPr id="22" name="Picture 21" descr="A purple and black logo&#10;&#10;Description automatically generated">
              <a:extLst>
                <a:ext uri="{FF2B5EF4-FFF2-40B4-BE49-F238E27FC236}">
                  <a16:creationId xmlns:a16="http://schemas.microsoft.com/office/drawing/2014/main" id="{BE075FA4-B1EF-407D-A1A9-F56F7CB00716}"/>
                </a:ext>
              </a:extLst>
            </p:cNvPr>
            <p:cNvPicPr>
              <a:picLocks noChangeAspect="1"/>
            </p:cNvPicPr>
            <p:nvPr/>
          </p:nvPicPr>
          <p:blipFill>
            <a:blip r:embed="rId10"/>
            <a:stretch>
              <a:fillRect/>
            </a:stretch>
          </p:blipFill>
          <p:spPr>
            <a:xfrm>
              <a:off x="9216253" y="4298943"/>
              <a:ext cx="2875094" cy="718774"/>
            </a:xfrm>
            <a:prstGeom prst="rect">
              <a:avLst/>
            </a:prstGeom>
          </p:spPr>
        </p:pic>
        <p:pic>
          <p:nvPicPr>
            <p:cNvPr id="23" name="Picture 22" descr="A purple and black logo&#10;&#10;Description automatically generated">
              <a:extLst>
                <a:ext uri="{FF2B5EF4-FFF2-40B4-BE49-F238E27FC236}">
                  <a16:creationId xmlns:a16="http://schemas.microsoft.com/office/drawing/2014/main" id="{EFE4D645-4028-08D8-2801-8A92CF02EC32}"/>
                </a:ext>
              </a:extLst>
            </p:cNvPr>
            <p:cNvPicPr>
              <a:picLocks noChangeAspect="1"/>
            </p:cNvPicPr>
            <p:nvPr/>
          </p:nvPicPr>
          <p:blipFill>
            <a:blip r:embed="rId11"/>
            <a:stretch>
              <a:fillRect/>
            </a:stretch>
          </p:blipFill>
          <p:spPr>
            <a:xfrm>
              <a:off x="4585253" y="5969714"/>
              <a:ext cx="2875094" cy="718774"/>
            </a:xfrm>
            <a:prstGeom prst="rect">
              <a:avLst/>
            </a:prstGeom>
          </p:spPr>
        </p:pic>
        <p:pic>
          <p:nvPicPr>
            <p:cNvPr id="24" name="Picture 23" descr="A purple and black logo&#10;&#10;Description automatically generated">
              <a:extLst>
                <a:ext uri="{FF2B5EF4-FFF2-40B4-BE49-F238E27FC236}">
                  <a16:creationId xmlns:a16="http://schemas.microsoft.com/office/drawing/2014/main" id="{ADB76D1E-7267-AE6F-11CC-13303ED62B5B}"/>
                </a:ext>
              </a:extLst>
            </p:cNvPr>
            <p:cNvPicPr>
              <a:picLocks noChangeAspect="1"/>
            </p:cNvPicPr>
            <p:nvPr/>
          </p:nvPicPr>
          <p:blipFill>
            <a:blip r:embed="rId12"/>
            <a:stretch>
              <a:fillRect/>
            </a:stretch>
          </p:blipFill>
          <p:spPr>
            <a:xfrm>
              <a:off x="824447" y="5136436"/>
              <a:ext cx="2875094" cy="718774"/>
            </a:xfrm>
            <a:prstGeom prst="rect">
              <a:avLst/>
            </a:prstGeom>
          </p:spPr>
        </p:pic>
        <p:pic>
          <p:nvPicPr>
            <p:cNvPr id="25" name="Picture 24" descr="A purple and black logo&#10;&#10;Description automatically generated">
              <a:extLst>
                <a:ext uri="{FF2B5EF4-FFF2-40B4-BE49-F238E27FC236}">
                  <a16:creationId xmlns:a16="http://schemas.microsoft.com/office/drawing/2014/main" id="{80463D22-30EF-F308-DC72-521B03C19D44}"/>
                </a:ext>
              </a:extLst>
            </p:cNvPr>
            <p:cNvPicPr>
              <a:picLocks noChangeAspect="1"/>
            </p:cNvPicPr>
            <p:nvPr/>
          </p:nvPicPr>
          <p:blipFill>
            <a:blip r:embed="rId13"/>
            <a:stretch>
              <a:fillRect/>
            </a:stretch>
          </p:blipFill>
          <p:spPr>
            <a:xfrm>
              <a:off x="7668951" y="5913022"/>
              <a:ext cx="2875094" cy="718774"/>
            </a:xfrm>
            <a:prstGeom prst="rect">
              <a:avLst/>
            </a:prstGeom>
          </p:spPr>
        </p:pic>
      </p:grpSp>
      <p:sp>
        <p:nvSpPr>
          <p:cNvPr id="27" name="Rectangle 26">
            <a:extLst>
              <a:ext uri="{FF2B5EF4-FFF2-40B4-BE49-F238E27FC236}">
                <a16:creationId xmlns:a16="http://schemas.microsoft.com/office/drawing/2014/main" id="{C38B27D5-E6D3-0EAD-0622-7CBB5C9324D9}"/>
              </a:ext>
            </a:extLst>
          </p:cNvPr>
          <p:cNvSpPr/>
          <p:nvPr/>
        </p:nvSpPr>
        <p:spPr>
          <a:xfrm>
            <a:off x="0" y="0"/>
            <a:ext cx="67524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D8A080E6-7C0D-D471-E60A-11CF2A9DD363}"/>
              </a:ext>
            </a:extLst>
          </p:cNvPr>
          <p:cNvSpPr/>
          <p:nvPr/>
        </p:nvSpPr>
        <p:spPr>
          <a:xfrm>
            <a:off x="452511" y="1223887"/>
            <a:ext cx="431409" cy="44450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aphicFrame>
        <p:nvGraphicFramePr>
          <p:cNvPr id="2" name="Chart 1">
            <a:extLst>
              <a:ext uri="{FF2B5EF4-FFF2-40B4-BE49-F238E27FC236}">
                <a16:creationId xmlns:a16="http://schemas.microsoft.com/office/drawing/2014/main" id="{0624DDD0-2D73-108D-D9A8-301FB5FB3FDB}"/>
              </a:ext>
            </a:extLst>
          </p:cNvPr>
          <p:cNvGraphicFramePr/>
          <p:nvPr/>
        </p:nvGraphicFramePr>
        <p:xfrm>
          <a:off x="10471561" y="-15629"/>
          <a:ext cx="1805404" cy="1493687"/>
        </p:xfrm>
        <a:graphic>
          <a:graphicData uri="http://schemas.openxmlformats.org/drawingml/2006/chart">
            <c:chart xmlns:c="http://schemas.openxmlformats.org/drawingml/2006/chart" xmlns:r="http://schemas.openxmlformats.org/officeDocument/2006/relationships" r:id="rId14"/>
          </a:graphicData>
        </a:graphic>
      </p:graphicFrame>
      <p:sp>
        <p:nvSpPr>
          <p:cNvPr id="4" name="Rectangle 3">
            <a:extLst>
              <a:ext uri="{FF2B5EF4-FFF2-40B4-BE49-F238E27FC236}">
                <a16:creationId xmlns:a16="http://schemas.microsoft.com/office/drawing/2014/main" id="{A167CFAC-974D-B2C0-964D-DF0FF8EA58E2}"/>
              </a:ext>
            </a:extLst>
          </p:cNvPr>
          <p:cNvSpPr/>
          <p:nvPr/>
        </p:nvSpPr>
        <p:spPr>
          <a:xfrm rot="1774643">
            <a:off x="11169822" y="308595"/>
            <a:ext cx="626278" cy="425640"/>
          </a:xfrm>
          <a:prstGeom prst="rect">
            <a:avLst/>
          </a:prstGeom>
          <a:noFill/>
        </p:spPr>
        <p:txBody>
          <a:bodyPr wrap="none" lIns="91440" tIns="45720" rIns="91440" bIns="45720">
            <a:prstTxWarp prst="textArchUp">
              <a:avLst>
                <a:gd name="adj" fmla="val 10883826"/>
              </a:avLst>
            </a:prstTxWarp>
            <a:spAutoFit/>
          </a:bodyPr>
          <a:lstStyle/>
          <a:p>
            <a:pPr algn="ctr"/>
            <a:r>
              <a:rPr lang="en-US" sz="1000" b="1">
                <a:ln w="0"/>
                <a:solidFill>
                  <a:schemeClr val="bg1"/>
                </a:solidFill>
                <a:effectLst>
                  <a:outerShdw blurRad="38100" dist="19050" dir="2700000" algn="tl" rotWithShape="0">
                    <a:schemeClr val="dk1">
                      <a:alpha val="40000"/>
                    </a:schemeClr>
                  </a:outerShdw>
                </a:effectLst>
              </a:rPr>
              <a:t>National</a:t>
            </a:r>
            <a:endParaRPr lang="en-US" sz="1000" b="1" cap="none" spc="0">
              <a:ln w="0"/>
              <a:solidFill>
                <a:schemeClr val="bg1"/>
              </a:solidFill>
              <a:effectLst>
                <a:outerShdw blurRad="38100" dist="19050" dir="2700000" algn="tl" rotWithShape="0">
                  <a:schemeClr val="dk1">
                    <a:alpha val="40000"/>
                  </a:schemeClr>
                </a:outerShdw>
              </a:effectLst>
            </a:endParaRPr>
          </a:p>
        </p:txBody>
      </p:sp>
      <p:sp>
        <p:nvSpPr>
          <p:cNvPr id="5" name="Oval 4">
            <a:extLst>
              <a:ext uri="{FF2B5EF4-FFF2-40B4-BE49-F238E27FC236}">
                <a16:creationId xmlns:a16="http://schemas.microsoft.com/office/drawing/2014/main" id="{2CFDF961-FC92-7B8C-8973-BD2DD3EFE113}"/>
              </a:ext>
            </a:extLst>
          </p:cNvPr>
          <p:cNvSpPr>
            <a:spLocks/>
          </p:cNvSpPr>
          <p:nvPr/>
        </p:nvSpPr>
        <p:spPr>
          <a:xfrm>
            <a:off x="11028081" y="377247"/>
            <a:ext cx="693770" cy="693770"/>
          </a:xfrm>
          <a:prstGeom prst="ellipse">
            <a:avLst/>
          </a:prstGeom>
          <a:solidFill>
            <a:srgbClr val="F3F3F3"/>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50" b="1">
              <a:solidFill>
                <a:schemeClr val="tx2"/>
              </a:solidFill>
            </a:endParaRPr>
          </a:p>
        </p:txBody>
      </p:sp>
      <p:sp>
        <p:nvSpPr>
          <p:cNvPr id="6" name="Oval 5">
            <a:extLst>
              <a:ext uri="{FF2B5EF4-FFF2-40B4-BE49-F238E27FC236}">
                <a16:creationId xmlns:a16="http://schemas.microsoft.com/office/drawing/2014/main" id="{1C67CC3E-171A-B282-5E6D-FD21C0DD02BB}"/>
              </a:ext>
            </a:extLst>
          </p:cNvPr>
          <p:cNvSpPr/>
          <p:nvPr/>
        </p:nvSpPr>
        <p:spPr>
          <a:xfrm>
            <a:off x="7643478" y="5001581"/>
            <a:ext cx="789322" cy="773724"/>
          </a:xfrm>
          <a:prstGeom prst="ellipse">
            <a:avLst/>
          </a:prstGeom>
          <a:noFill/>
          <a:ln w="730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237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4E856AD8-D9FC-7725-13F5-81495BB7B815}"/>
              </a:ext>
            </a:extLst>
          </p:cNvPr>
          <p:cNvSpPr/>
          <p:nvPr/>
        </p:nvSpPr>
        <p:spPr>
          <a:xfrm>
            <a:off x="8087407" y="1700701"/>
            <a:ext cx="2697100" cy="4319241"/>
          </a:xfrm>
          <a:prstGeom prst="rect">
            <a:avLst/>
          </a:prstGeom>
          <a:solidFill>
            <a:schemeClr val="bg1"/>
          </a:solidFill>
          <a:ln>
            <a:solidFill>
              <a:srgbClr val="67C0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3C830195-660C-234F-4473-A03F301A385E}"/>
              </a:ext>
            </a:extLst>
          </p:cNvPr>
          <p:cNvSpPr/>
          <p:nvPr/>
        </p:nvSpPr>
        <p:spPr>
          <a:xfrm>
            <a:off x="5062821" y="4082801"/>
            <a:ext cx="2853465" cy="1937142"/>
          </a:xfrm>
          <a:prstGeom prst="rect">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aseline="-25000"/>
          </a:p>
        </p:txBody>
      </p:sp>
      <p:sp>
        <p:nvSpPr>
          <p:cNvPr id="47" name="Rectangle 46">
            <a:extLst>
              <a:ext uri="{FF2B5EF4-FFF2-40B4-BE49-F238E27FC236}">
                <a16:creationId xmlns:a16="http://schemas.microsoft.com/office/drawing/2014/main" id="{D80F87DB-E6EC-4A74-A136-FE9B3BE7EDD7}"/>
              </a:ext>
            </a:extLst>
          </p:cNvPr>
          <p:cNvSpPr/>
          <p:nvPr/>
        </p:nvSpPr>
        <p:spPr>
          <a:xfrm>
            <a:off x="5062821" y="1700701"/>
            <a:ext cx="2853465" cy="1830285"/>
          </a:xfrm>
          <a:prstGeom prst="rect">
            <a:avLst/>
          </a:prstGeom>
          <a:solidFill>
            <a:schemeClr val="bg1"/>
          </a:solidFill>
          <a:ln>
            <a:solidFill>
              <a:srgbClr val="BE2B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082BDB64-952D-1CB0-2FF0-C275060AB816}"/>
              </a:ext>
            </a:extLst>
          </p:cNvPr>
          <p:cNvPicPr>
            <a:picLocks noChangeAspect="1"/>
          </p:cNvPicPr>
          <p:nvPr/>
        </p:nvPicPr>
        <p:blipFill>
          <a:blip r:embed="rId2"/>
          <a:stretch>
            <a:fillRect/>
          </a:stretch>
        </p:blipFill>
        <p:spPr>
          <a:xfrm>
            <a:off x="6739301" y="2302702"/>
            <a:ext cx="745910" cy="502124"/>
          </a:xfrm>
          <a:prstGeom prst="rect">
            <a:avLst/>
          </a:prstGeom>
        </p:spPr>
      </p:pic>
      <p:sp>
        <p:nvSpPr>
          <p:cNvPr id="12" name="Title 1">
            <a:extLst>
              <a:ext uri="{FF2B5EF4-FFF2-40B4-BE49-F238E27FC236}">
                <a16:creationId xmlns:a16="http://schemas.microsoft.com/office/drawing/2014/main" id="{44B197EC-8EB0-512E-8740-5C6FA34ECC19}"/>
              </a:ext>
            </a:extLst>
          </p:cNvPr>
          <p:cNvSpPr txBox="1">
            <a:spLocks/>
          </p:cNvSpPr>
          <p:nvPr/>
        </p:nvSpPr>
        <p:spPr>
          <a:xfrm>
            <a:off x="1199505" y="1033332"/>
            <a:ext cx="5209540" cy="1325563"/>
          </a:xfrm>
          <a:prstGeom prst="rect">
            <a:avLst/>
          </a:prstGeom>
        </p:spPr>
        <p:txBody>
          <a:bodyPr lIns="91440" tIns="45720" rIns="91440" bIns="45720" anchor="t" anchorCtr="0"/>
          <a:lstStyle>
            <a:lvl1pPr algn="l" rtl="0" eaLnBrk="1" fontAlgn="base" hangingPunct="1">
              <a:spcBef>
                <a:spcPct val="0"/>
              </a:spcBef>
              <a:spcAft>
                <a:spcPct val="0"/>
              </a:spcAft>
              <a:defRPr sz="4000" b="1" kern="1200" spc="-100">
                <a:solidFill>
                  <a:schemeClr val="tx1"/>
                </a:solidFill>
                <a:latin typeface="+mj-lt"/>
                <a:ea typeface="Arial Black" panose="020B0604020202020204" pitchFamily="34" charset="0"/>
                <a:cs typeface="Arial Black" panose="020B0604020202020204" pitchFamily="34" charset="0"/>
              </a:defRPr>
            </a:lvl1pPr>
            <a:lvl2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2pPr>
            <a:lvl3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3pPr>
            <a:lvl4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4pPr>
            <a:lvl5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5pPr>
            <a:lvl6pPr marL="4572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6pPr>
            <a:lvl7pPr marL="9144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7pPr>
            <a:lvl8pPr marL="13716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8pPr>
            <a:lvl9pPr marL="18288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9pPr>
          </a:lstStyle>
          <a:p>
            <a:r>
              <a:rPr lang="en-GB" sz="3500" spc="0"/>
              <a:t>Innovate UK</a:t>
            </a:r>
            <a:endParaRPr lang="en-US"/>
          </a:p>
          <a:p>
            <a:r>
              <a:rPr lang="en-GB" sz="3500" spc="0"/>
              <a:t>Strategic</a:t>
            </a:r>
          </a:p>
          <a:p>
            <a:r>
              <a:rPr lang="en-GB" sz="3500" spc="0"/>
              <a:t>Partnerships </a:t>
            </a:r>
          </a:p>
        </p:txBody>
      </p:sp>
      <p:sp>
        <p:nvSpPr>
          <p:cNvPr id="8" name="Rectangle 7">
            <a:extLst>
              <a:ext uri="{FF2B5EF4-FFF2-40B4-BE49-F238E27FC236}">
                <a16:creationId xmlns:a16="http://schemas.microsoft.com/office/drawing/2014/main" id="{8D2DD789-EF93-96C1-0741-AF1B0FBAF228}"/>
              </a:ext>
            </a:extLst>
          </p:cNvPr>
          <p:cNvSpPr/>
          <p:nvPr/>
        </p:nvSpPr>
        <p:spPr>
          <a:xfrm>
            <a:off x="0" y="0"/>
            <a:ext cx="67524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E9E0C239-706E-7925-F286-B72DD1AE3CA4}"/>
              </a:ext>
            </a:extLst>
          </p:cNvPr>
          <p:cNvSpPr/>
          <p:nvPr/>
        </p:nvSpPr>
        <p:spPr>
          <a:xfrm>
            <a:off x="452511" y="1223887"/>
            <a:ext cx="431409" cy="44450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3" name="Picture 22">
            <a:extLst>
              <a:ext uri="{FF2B5EF4-FFF2-40B4-BE49-F238E27FC236}">
                <a16:creationId xmlns:a16="http://schemas.microsoft.com/office/drawing/2014/main" id="{54285FB2-1D0E-ED67-C29E-59C396D3F48E}"/>
              </a:ext>
            </a:extLst>
          </p:cNvPr>
          <p:cNvPicPr>
            <a:picLocks noChangeAspect="1"/>
          </p:cNvPicPr>
          <p:nvPr/>
        </p:nvPicPr>
        <p:blipFill>
          <a:blip r:embed="rId3"/>
          <a:stretch>
            <a:fillRect/>
          </a:stretch>
        </p:blipFill>
        <p:spPr>
          <a:xfrm>
            <a:off x="5160674" y="5406114"/>
            <a:ext cx="1333530" cy="591566"/>
          </a:xfrm>
          <a:prstGeom prst="rect">
            <a:avLst/>
          </a:prstGeom>
        </p:spPr>
      </p:pic>
      <p:pic>
        <p:nvPicPr>
          <p:cNvPr id="31" name="Picture 30">
            <a:extLst>
              <a:ext uri="{FF2B5EF4-FFF2-40B4-BE49-F238E27FC236}">
                <a16:creationId xmlns:a16="http://schemas.microsoft.com/office/drawing/2014/main" id="{FB2663BA-C2CF-ED85-AB88-E3F30DC77743}"/>
              </a:ext>
            </a:extLst>
          </p:cNvPr>
          <p:cNvPicPr>
            <a:picLocks noChangeAspect="1"/>
          </p:cNvPicPr>
          <p:nvPr/>
        </p:nvPicPr>
        <p:blipFill>
          <a:blip r:embed="rId4"/>
          <a:stretch>
            <a:fillRect/>
          </a:stretch>
        </p:blipFill>
        <p:spPr>
          <a:xfrm>
            <a:off x="8290071" y="5183996"/>
            <a:ext cx="924127" cy="643056"/>
          </a:xfrm>
          <a:prstGeom prst="rect">
            <a:avLst/>
          </a:prstGeom>
        </p:spPr>
      </p:pic>
      <p:pic>
        <p:nvPicPr>
          <p:cNvPr id="39" name="Picture 38">
            <a:extLst>
              <a:ext uri="{FF2B5EF4-FFF2-40B4-BE49-F238E27FC236}">
                <a16:creationId xmlns:a16="http://schemas.microsoft.com/office/drawing/2014/main" id="{F0936D27-29E2-4136-7FE4-6CB5AC68480A}"/>
              </a:ext>
            </a:extLst>
          </p:cNvPr>
          <p:cNvPicPr>
            <a:picLocks noChangeAspect="1"/>
          </p:cNvPicPr>
          <p:nvPr/>
        </p:nvPicPr>
        <p:blipFill>
          <a:blip r:embed="rId5"/>
          <a:stretch>
            <a:fillRect/>
          </a:stretch>
        </p:blipFill>
        <p:spPr>
          <a:xfrm>
            <a:off x="5182226" y="4700942"/>
            <a:ext cx="1382028" cy="796935"/>
          </a:xfrm>
          <a:prstGeom prst="rect">
            <a:avLst/>
          </a:prstGeom>
        </p:spPr>
      </p:pic>
      <p:pic>
        <p:nvPicPr>
          <p:cNvPr id="41" name="Picture 40">
            <a:extLst>
              <a:ext uri="{FF2B5EF4-FFF2-40B4-BE49-F238E27FC236}">
                <a16:creationId xmlns:a16="http://schemas.microsoft.com/office/drawing/2014/main" id="{0EFDAF8F-8635-3F31-F2BC-60B54370464C}"/>
              </a:ext>
            </a:extLst>
          </p:cNvPr>
          <p:cNvPicPr>
            <a:picLocks noChangeAspect="1"/>
          </p:cNvPicPr>
          <p:nvPr/>
        </p:nvPicPr>
        <p:blipFill>
          <a:blip r:embed="rId6"/>
          <a:stretch>
            <a:fillRect/>
          </a:stretch>
        </p:blipFill>
        <p:spPr>
          <a:xfrm>
            <a:off x="6708709" y="1831978"/>
            <a:ext cx="1062201" cy="451918"/>
          </a:xfrm>
          <a:prstGeom prst="rect">
            <a:avLst/>
          </a:prstGeom>
        </p:spPr>
      </p:pic>
      <p:pic>
        <p:nvPicPr>
          <p:cNvPr id="19" name="Picture 18">
            <a:extLst>
              <a:ext uri="{FF2B5EF4-FFF2-40B4-BE49-F238E27FC236}">
                <a16:creationId xmlns:a16="http://schemas.microsoft.com/office/drawing/2014/main" id="{22529CC7-6F6A-27B3-80EB-73F6042112DD}"/>
              </a:ext>
            </a:extLst>
          </p:cNvPr>
          <p:cNvPicPr>
            <a:picLocks noChangeAspect="1"/>
          </p:cNvPicPr>
          <p:nvPr/>
        </p:nvPicPr>
        <p:blipFill>
          <a:blip r:embed="rId7"/>
          <a:stretch>
            <a:fillRect/>
          </a:stretch>
        </p:blipFill>
        <p:spPr>
          <a:xfrm>
            <a:off x="9423145" y="1830588"/>
            <a:ext cx="1208096" cy="765412"/>
          </a:xfrm>
          <a:prstGeom prst="rect">
            <a:avLst/>
          </a:prstGeom>
        </p:spPr>
      </p:pic>
      <p:pic>
        <p:nvPicPr>
          <p:cNvPr id="21" name="Picture 20">
            <a:extLst>
              <a:ext uri="{FF2B5EF4-FFF2-40B4-BE49-F238E27FC236}">
                <a16:creationId xmlns:a16="http://schemas.microsoft.com/office/drawing/2014/main" id="{DC2B4C7E-0903-9499-C4CB-2C6F21373363}"/>
              </a:ext>
            </a:extLst>
          </p:cNvPr>
          <p:cNvPicPr>
            <a:picLocks noChangeAspect="1"/>
          </p:cNvPicPr>
          <p:nvPr/>
        </p:nvPicPr>
        <p:blipFill>
          <a:blip r:embed="rId8"/>
          <a:stretch>
            <a:fillRect/>
          </a:stretch>
        </p:blipFill>
        <p:spPr>
          <a:xfrm>
            <a:off x="8269276" y="1877906"/>
            <a:ext cx="1122007" cy="679837"/>
          </a:xfrm>
          <a:prstGeom prst="rect">
            <a:avLst/>
          </a:prstGeom>
        </p:spPr>
      </p:pic>
      <p:pic>
        <p:nvPicPr>
          <p:cNvPr id="27" name="Picture 26">
            <a:extLst>
              <a:ext uri="{FF2B5EF4-FFF2-40B4-BE49-F238E27FC236}">
                <a16:creationId xmlns:a16="http://schemas.microsoft.com/office/drawing/2014/main" id="{AA95AB33-2823-B1EA-63EF-FC0A9C84F745}"/>
              </a:ext>
            </a:extLst>
          </p:cNvPr>
          <p:cNvPicPr>
            <a:picLocks noChangeAspect="1"/>
          </p:cNvPicPr>
          <p:nvPr/>
        </p:nvPicPr>
        <p:blipFill>
          <a:blip r:embed="rId9"/>
          <a:stretch>
            <a:fillRect/>
          </a:stretch>
        </p:blipFill>
        <p:spPr>
          <a:xfrm>
            <a:off x="5210266" y="4103126"/>
            <a:ext cx="1295657" cy="704989"/>
          </a:xfrm>
          <a:prstGeom prst="rect">
            <a:avLst/>
          </a:prstGeom>
        </p:spPr>
      </p:pic>
      <p:pic>
        <p:nvPicPr>
          <p:cNvPr id="29" name="Picture 28">
            <a:extLst>
              <a:ext uri="{FF2B5EF4-FFF2-40B4-BE49-F238E27FC236}">
                <a16:creationId xmlns:a16="http://schemas.microsoft.com/office/drawing/2014/main" id="{F3EBAF4A-B5A5-9F7B-CFC7-30C7CA0E1C01}"/>
              </a:ext>
            </a:extLst>
          </p:cNvPr>
          <p:cNvPicPr>
            <a:picLocks noChangeAspect="1"/>
          </p:cNvPicPr>
          <p:nvPr/>
        </p:nvPicPr>
        <p:blipFill>
          <a:blip r:embed="rId10"/>
          <a:stretch>
            <a:fillRect/>
          </a:stretch>
        </p:blipFill>
        <p:spPr>
          <a:xfrm>
            <a:off x="9398790" y="2525886"/>
            <a:ext cx="1295654" cy="703169"/>
          </a:xfrm>
          <a:prstGeom prst="rect">
            <a:avLst/>
          </a:prstGeom>
        </p:spPr>
      </p:pic>
      <p:pic>
        <p:nvPicPr>
          <p:cNvPr id="35" name="Picture 34">
            <a:extLst>
              <a:ext uri="{FF2B5EF4-FFF2-40B4-BE49-F238E27FC236}">
                <a16:creationId xmlns:a16="http://schemas.microsoft.com/office/drawing/2014/main" id="{86F8CDC4-6B95-CD60-3ED6-DEF42B10284E}"/>
              </a:ext>
            </a:extLst>
          </p:cNvPr>
          <p:cNvPicPr>
            <a:picLocks noChangeAspect="1"/>
          </p:cNvPicPr>
          <p:nvPr/>
        </p:nvPicPr>
        <p:blipFill>
          <a:blip r:embed="rId11"/>
          <a:stretch>
            <a:fillRect/>
          </a:stretch>
        </p:blipFill>
        <p:spPr>
          <a:xfrm>
            <a:off x="5202850" y="2795251"/>
            <a:ext cx="902169" cy="719782"/>
          </a:xfrm>
          <a:prstGeom prst="rect">
            <a:avLst/>
          </a:prstGeom>
        </p:spPr>
      </p:pic>
      <p:pic>
        <p:nvPicPr>
          <p:cNvPr id="34" name="Picture 33">
            <a:extLst>
              <a:ext uri="{FF2B5EF4-FFF2-40B4-BE49-F238E27FC236}">
                <a16:creationId xmlns:a16="http://schemas.microsoft.com/office/drawing/2014/main" id="{129EC533-4EDA-3E7D-032F-C2A3588CB988}"/>
              </a:ext>
            </a:extLst>
          </p:cNvPr>
          <p:cNvPicPr>
            <a:picLocks noChangeAspect="1"/>
          </p:cNvPicPr>
          <p:nvPr/>
        </p:nvPicPr>
        <p:blipFill>
          <a:blip r:embed="rId12"/>
          <a:stretch>
            <a:fillRect/>
          </a:stretch>
        </p:blipFill>
        <p:spPr>
          <a:xfrm>
            <a:off x="5234110" y="2206451"/>
            <a:ext cx="1236104" cy="568749"/>
          </a:xfrm>
          <a:prstGeom prst="rect">
            <a:avLst/>
          </a:prstGeom>
        </p:spPr>
      </p:pic>
      <p:pic>
        <p:nvPicPr>
          <p:cNvPr id="40" name="Picture 39">
            <a:extLst>
              <a:ext uri="{FF2B5EF4-FFF2-40B4-BE49-F238E27FC236}">
                <a16:creationId xmlns:a16="http://schemas.microsoft.com/office/drawing/2014/main" id="{190B7739-9D23-DA24-9625-1E8CED971025}"/>
              </a:ext>
            </a:extLst>
          </p:cNvPr>
          <p:cNvPicPr>
            <a:picLocks noChangeAspect="1"/>
          </p:cNvPicPr>
          <p:nvPr/>
        </p:nvPicPr>
        <p:blipFill>
          <a:blip r:embed="rId13"/>
          <a:stretch>
            <a:fillRect/>
          </a:stretch>
        </p:blipFill>
        <p:spPr>
          <a:xfrm>
            <a:off x="5290262" y="1832130"/>
            <a:ext cx="1165957" cy="321777"/>
          </a:xfrm>
          <a:prstGeom prst="rect">
            <a:avLst/>
          </a:prstGeom>
        </p:spPr>
      </p:pic>
      <p:pic>
        <p:nvPicPr>
          <p:cNvPr id="2050" name="Picture 2" descr="National Measurement and Regulation ...">
            <a:extLst>
              <a:ext uri="{FF2B5EF4-FFF2-40B4-BE49-F238E27FC236}">
                <a16:creationId xmlns:a16="http://schemas.microsoft.com/office/drawing/2014/main" id="{A1B9A03E-8B80-6C86-7C37-74CCFA815CA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64618" y="4650012"/>
            <a:ext cx="847910" cy="680488"/>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048">
            <a:extLst>
              <a:ext uri="{FF2B5EF4-FFF2-40B4-BE49-F238E27FC236}">
                <a16:creationId xmlns:a16="http://schemas.microsoft.com/office/drawing/2014/main" id="{E3535B5C-33C2-37C0-0CCC-B74A752F4DE8}"/>
              </a:ext>
            </a:extLst>
          </p:cNvPr>
          <p:cNvPicPr>
            <a:picLocks noChangeAspect="1"/>
          </p:cNvPicPr>
          <p:nvPr/>
        </p:nvPicPr>
        <p:blipFill>
          <a:blip r:embed="rId15"/>
          <a:stretch>
            <a:fillRect/>
          </a:stretch>
        </p:blipFill>
        <p:spPr>
          <a:xfrm>
            <a:off x="9439394" y="3205606"/>
            <a:ext cx="971492" cy="671737"/>
          </a:xfrm>
          <a:prstGeom prst="rect">
            <a:avLst/>
          </a:prstGeom>
        </p:spPr>
      </p:pic>
      <p:pic>
        <p:nvPicPr>
          <p:cNvPr id="2" name="Picture 1">
            <a:extLst>
              <a:ext uri="{FF2B5EF4-FFF2-40B4-BE49-F238E27FC236}">
                <a16:creationId xmlns:a16="http://schemas.microsoft.com/office/drawing/2014/main" id="{C2F1FD79-23A2-3446-2818-55C91A729AB0}"/>
              </a:ext>
            </a:extLst>
          </p:cNvPr>
          <p:cNvPicPr>
            <a:picLocks noChangeAspect="1"/>
          </p:cNvPicPr>
          <p:nvPr/>
        </p:nvPicPr>
        <p:blipFill>
          <a:blip r:embed="rId16"/>
          <a:stretch>
            <a:fillRect/>
          </a:stretch>
        </p:blipFill>
        <p:spPr>
          <a:xfrm>
            <a:off x="6605522" y="5421508"/>
            <a:ext cx="996705" cy="531984"/>
          </a:xfrm>
          <a:prstGeom prst="rect">
            <a:avLst/>
          </a:prstGeom>
        </p:spPr>
      </p:pic>
      <p:graphicFrame>
        <p:nvGraphicFramePr>
          <p:cNvPr id="26" name="Chart 25">
            <a:extLst>
              <a:ext uri="{FF2B5EF4-FFF2-40B4-BE49-F238E27FC236}">
                <a16:creationId xmlns:a16="http://schemas.microsoft.com/office/drawing/2014/main" id="{82322795-67E6-A2E3-E4D5-9516FDB4D94A}"/>
              </a:ext>
            </a:extLst>
          </p:cNvPr>
          <p:cNvGraphicFramePr/>
          <p:nvPr/>
        </p:nvGraphicFramePr>
        <p:xfrm>
          <a:off x="10471561" y="-15629"/>
          <a:ext cx="1805404" cy="1493687"/>
        </p:xfrm>
        <a:graphic>
          <a:graphicData uri="http://schemas.openxmlformats.org/drawingml/2006/chart">
            <c:chart xmlns:c="http://schemas.openxmlformats.org/drawingml/2006/chart" xmlns:r="http://schemas.openxmlformats.org/officeDocument/2006/relationships" r:id="rId17"/>
          </a:graphicData>
        </a:graphic>
      </p:graphicFrame>
      <p:sp>
        <p:nvSpPr>
          <p:cNvPr id="30" name="Rectangle 29">
            <a:extLst>
              <a:ext uri="{FF2B5EF4-FFF2-40B4-BE49-F238E27FC236}">
                <a16:creationId xmlns:a16="http://schemas.microsoft.com/office/drawing/2014/main" id="{F55EE23C-2B7F-95D2-D087-CE8C4E5E79D7}"/>
              </a:ext>
            </a:extLst>
          </p:cNvPr>
          <p:cNvSpPr/>
          <p:nvPr/>
        </p:nvSpPr>
        <p:spPr>
          <a:xfrm rot="1774643">
            <a:off x="11169822" y="308595"/>
            <a:ext cx="626278" cy="425640"/>
          </a:xfrm>
          <a:prstGeom prst="rect">
            <a:avLst/>
          </a:prstGeom>
          <a:noFill/>
        </p:spPr>
        <p:txBody>
          <a:bodyPr wrap="none" lIns="91440" tIns="45720" rIns="91440" bIns="45720">
            <a:prstTxWarp prst="textArchUp">
              <a:avLst>
                <a:gd name="adj" fmla="val 10883826"/>
              </a:avLst>
            </a:prstTxWarp>
            <a:spAutoFit/>
          </a:bodyPr>
          <a:lstStyle/>
          <a:p>
            <a:pPr algn="ctr"/>
            <a:r>
              <a:rPr lang="en-US" sz="1000" b="1">
                <a:ln w="0"/>
                <a:solidFill>
                  <a:schemeClr val="bg1"/>
                </a:solidFill>
                <a:effectLst>
                  <a:outerShdw blurRad="38100" dist="19050" dir="2700000" algn="tl" rotWithShape="0">
                    <a:schemeClr val="dk1">
                      <a:alpha val="40000"/>
                    </a:schemeClr>
                  </a:outerShdw>
                </a:effectLst>
              </a:rPr>
              <a:t>National</a:t>
            </a:r>
            <a:endParaRPr lang="en-US" sz="1000" b="1" cap="none" spc="0">
              <a:ln w="0"/>
              <a:solidFill>
                <a:schemeClr val="bg1"/>
              </a:solidFill>
              <a:effectLst>
                <a:outerShdw blurRad="38100" dist="19050" dir="2700000" algn="tl" rotWithShape="0">
                  <a:schemeClr val="dk1">
                    <a:alpha val="40000"/>
                  </a:schemeClr>
                </a:outerShdw>
              </a:effectLst>
            </a:endParaRPr>
          </a:p>
        </p:txBody>
      </p:sp>
      <p:sp>
        <p:nvSpPr>
          <p:cNvPr id="32" name="Oval 31">
            <a:extLst>
              <a:ext uri="{FF2B5EF4-FFF2-40B4-BE49-F238E27FC236}">
                <a16:creationId xmlns:a16="http://schemas.microsoft.com/office/drawing/2014/main" id="{11FBA06E-89FE-6D80-6453-1689A3779FF0}"/>
              </a:ext>
            </a:extLst>
          </p:cNvPr>
          <p:cNvSpPr>
            <a:spLocks/>
          </p:cNvSpPr>
          <p:nvPr/>
        </p:nvSpPr>
        <p:spPr>
          <a:xfrm>
            <a:off x="11028081" y="377247"/>
            <a:ext cx="693770" cy="693770"/>
          </a:xfrm>
          <a:prstGeom prst="ellipse">
            <a:avLst/>
          </a:prstGeom>
          <a:solidFill>
            <a:srgbClr val="F3F3F3"/>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50" b="1">
              <a:solidFill>
                <a:schemeClr val="tx2"/>
              </a:solidFill>
            </a:endParaRPr>
          </a:p>
        </p:txBody>
      </p:sp>
      <p:pic>
        <p:nvPicPr>
          <p:cNvPr id="1026" name="Picture 2" descr="Change of name for DCMS - GOV.UK">
            <a:extLst>
              <a:ext uri="{FF2B5EF4-FFF2-40B4-BE49-F238E27FC236}">
                <a16:creationId xmlns:a16="http://schemas.microsoft.com/office/drawing/2014/main" id="{F4DCD4DC-CFBB-950E-21BD-B7B948CE878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464617" y="3930360"/>
            <a:ext cx="955215" cy="6356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Manufacturers' Organisation | Make UK">
            <a:extLst>
              <a:ext uri="{FF2B5EF4-FFF2-40B4-BE49-F238E27FC236}">
                <a16:creationId xmlns:a16="http://schemas.microsoft.com/office/drawing/2014/main" id="{6C5942CD-D5E6-4B2A-182B-AD5F58B86ED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517686" y="5537322"/>
            <a:ext cx="918693" cy="352758"/>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D47F34E8-02A4-59D5-1CA4-B9D8A35007FF}"/>
              </a:ext>
            </a:extLst>
          </p:cNvPr>
          <p:cNvSpPr txBox="1"/>
          <p:nvPr/>
        </p:nvSpPr>
        <p:spPr>
          <a:xfrm>
            <a:off x="5012331" y="1371239"/>
            <a:ext cx="1249060" cy="369332"/>
          </a:xfrm>
          <a:prstGeom prst="rect">
            <a:avLst/>
          </a:prstGeom>
          <a:noFill/>
        </p:spPr>
        <p:txBody>
          <a:bodyPr wrap="none" rtlCol="0">
            <a:spAutoFit/>
          </a:bodyPr>
          <a:lstStyle/>
          <a:p>
            <a:r>
              <a:rPr lang="en-GB" b="1">
                <a:solidFill>
                  <a:srgbClr val="BE2BBB"/>
                </a:solidFill>
              </a:rPr>
              <a:t>Initiatives</a:t>
            </a:r>
          </a:p>
        </p:txBody>
      </p:sp>
      <p:sp>
        <p:nvSpPr>
          <p:cNvPr id="57" name="TextBox 56">
            <a:extLst>
              <a:ext uri="{FF2B5EF4-FFF2-40B4-BE49-F238E27FC236}">
                <a16:creationId xmlns:a16="http://schemas.microsoft.com/office/drawing/2014/main" id="{FC5912BB-7548-1539-F0F3-0DE3D0E304BB}"/>
              </a:ext>
            </a:extLst>
          </p:cNvPr>
          <p:cNvSpPr txBox="1"/>
          <p:nvPr/>
        </p:nvSpPr>
        <p:spPr>
          <a:xfrm>
            <a:off x="5035665" y="3481034"/>
            <a:ext cx="1479892" cy="646331"/>
          </a:xfrm>
          <a:prstGeom prst="rect">
            <a:avLst/>
          </a:prstGeom>
          <a:noFill/>
        </p:spPr>
        <p:txBody>
          <a:bodyPr wrap="none" rtlCol="0">
            <a:spAutoFit/>
          </a:bodyPr>
          <a:lstStyle/>
          <a:p>
            <a:r>
              <a:rPr lang="en-GB" b="1">
                <a:solidFill>
                  <a:srgbClr val="0070C0"/>
                </a:solidFill>
              </a:rPr>
              <a:t>Referrals &amp; </a:t>
            </a:r>
          </a:p>
          <a:p>
            <a:r>
              <a:rPr lang="en-GB" b="1">
                <a:solidFill>
                  <a:srgbClr val="0070C0"/>
                </a:solidFill>
              </a:rPr>
              <a:t>learning</a:t>
            </a:r>
          </a:p>
        </p:txBody>
      </p:sp>
      <p:sp>
        <p:nvSpPr>
          <p:cNvPr id="59" name="TextBox 58">
            <a:extLst>
              <a:ext uri="{FF2B5EF4-FFF2-40B4-BE49-F238E27FC236}">
                <a16:creationId xmlns:a16="http://schemas.microsoft.com/office/drawing/2014/main" id="{232B9CDA-23F2-8E96-FDA1-5E9CB381D0B2}"/>
              </a:ext>
            </a:extLst>
          </p:cNvPr>
          <p:cNvSpPr txBox="1"/>
          <p:nvPr/>
        </p:nvSpPr>
        <p:spPr>
          <a:xfrm>
            <a:off x="8024288" y="1069435"/>
            <a:ext cx="2441694" cy="646331"/>
          </a:xfrm>
          <a:prstGeom prst="rect">
            <a:avLst/>
          </a:prstGeom>
          <a:noFill/>
        </p:spPr>
        <p:txBody>
          <a:bodyPr wrap="none" rtlCol="0">
            <a:spAutoFit/>
          </a:bodyPr>
          <a:lstStyle/>
          <a:p>
            <a:r>
              <a:rPr lang="en-GB" b="1">
                <a:solidFill>
                  <a:srgbClr val="67C04D"/>
                </a:solidFill>
              </a:rPr>
              <a:t>Policy &amp;</a:t>
            </a:r>
          </a:p>
          <a:p>
            <a:r>
              <a:rPr lang="en-GB" b="1">
                <a:solidFill>
                  <a:srgbClr val="67C04D"/>
                </a:solidFill>
              </a:rPr>
              <a:t>programme partners</a:t>
            </a:r>
          </a:p>
        </p:txBody>
      </p:sp>
      <p:grpSp>
        <p:nvGrpSpPr>
          <p:cNvPr id="1064" name="Group 1063">
            <a:extLst>
              <a:ext uri="{FF2B5EF4-FFF2-40B4-BE49-F238E27FC236}">
                <a16:creationId xmlns:a16="http://schemas.microsoft.com/office/drawing/2014/main" id="{DFA3332A-A211-CD1D-D1D1-725612464A3F}"/>
              </a:ext>
            </a:extLst>
          </p:cNvPr>
          <p:cNvGrpSpPr/>
          <p:nvPr/>
        </p:nvGrpSpPr>
        <p:grpSpPr>
          <a:xfrm>
            <a:off x="6300356" y="2543191"/>
            <a:ext cx="3260981" cy="2264925"/>
            <a:chOff x="13834863" y="2247299"/>
            <a:chExt cx="4403688" cy="3058598"/>
          </a:xfrm>
        </p:grpSpPr>
        <p:sp>
          <p:nvSpPr>
            <p:cNvPr id="1035" name="Oval 1034">
              <a:extLst>
                <a:ext uri="{FF2B5EF4-FFF2-40B4-BE49-F238E27FC236}">
                  <a16:creationId xmlns:a16="http://schemas.microsoft.com/office/drawing/2014/main" id="{0ABB79CF-BFF3-1122-BC2D-801F0D43B783}"/>
                </a:ext>
              </a:extLst>
            </p:cNvPr>
            <p:cNvSpPr>
              <a:spLocks/>
            </p:cNvSpPr>
            <p:nvPr/>
          </p:nvSpPr>
          <p:spPr>
            <a:xfrm>
              <a:off x="14767215" y="2503788"/>
              <a:ext cx="2694149" cy="2694149"/>
            </a:xfrm>
            <a:prstGeom prst="ellipse">
              <a:avLst/>
            </a:prstGeom>
            <a:solidFill>
              <a:srgbClr val="F3F3F3"/>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b="1">
                <a:solidFill>
                  <a:schemeClr val="accent4"/>
                </a:solidFill>
              </a:endParaRPr>
            </a:p>
          </p:txBody>
        </p:sp>
        <p:graphicFrame>
          <p:nvGraphicFramePr>
            <p:cNvPr id="1039" name="Chart 1038">
              <a:extLst>
                <a:ext uri="{FF2B5EF4-FFF2-40B4-BE49-F238E27FC236}">
                  <a16:creationId xmlns:a16="http://schemas.microsoft.com/office/drawing/2014/main" id="{C98E103B-900A-312E-17DA-2AECD3CF4120}"/>
                </a:ext>
              </a:extLst>
            </p:cNvPr>
            <p:cNvGraphicFramePr/>
            <p:nvPr/>
          </p:nvGraphicFramePr>
          <p:xfrm>
            <a:off x="14070500" y="2408165"/>
            <a:ext cx="4162357" cy="2887331"/>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1040" name="Chart 1039">
              <a:extLst>
                <a:ext uri="{FF2B5EF4-FFF2-40B4-BE49-F238E27FC236}">
                  <a16:creationId xmlns:a16="http://schemas.microsoft.com/office/drawing/2014/main" id="{17082A67-1CC7-9B7B-31FE-8F2F4AFC3786}"/>
                </a:ext>
              </a:extLst>
            </p:cNvPr>
            <p:cNvGraphicFramePr/>
            <p:nvPr/>
          </p:nvGraphicFramePr>
          <p:xfrm>
            <a:off x="14076194" y="2418566"/>
            <a:ext cx="4162357" cy="2887331"/>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1041" name="Chart 1040">
              <a:extLst>
                <a:ext uri="{FF2B5EF4-FFF2-40B4-BE49-F238E27FC236}">
                  <a16:creationId xmlns:a16="http://schemas.microsoft.com/office/drawing/2014/main" id="{AD92DB1B-8B1E-2A5A-8089-47D798912E49}"/>
                </a:ext>
              </a:extLst>
            </p:cNvPr>
            <p:cNvGraphicFramePr/>
            <p:nvPr/>
          </p:nvGraphicFramePr>
          <p:xfrm>
            <a:off x="14024256" y="2397765"/>
            <a:ext cx="4162357" cy="2887331"/>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1042" name="Chart 1041">
              <a:extLst>
                <a:ext uri="{FF2B5EF4-FFF2-40B4-BE49-F238E27FC236}">
                  <a16:creationId xmlns:a16="http://schemas.microsoft.com/office/drawing/2014/main" id="{4BC39A9E-5CD0-1A56-2AF2-3516D356B6EE}"/>
                </a:ext>
              </a:extLst>
            </p:cNvPr>
            <p:cNvGraphicFramePr/>
            <p:nvPr/>
          </p:nvGraphicFramePr>
          <p:xfrm>
            <a:off x="13834863" y="2247299"/>
            <a:ext cx="4236405" cy="2959289"/>
          </p:xfrm>
          <a:graphic>
            <a:graphicData uri="http://schemas.openxmlformats.org/drawingml/2006/chart">
              <c:chart xmlns:c="http://schemas.openxmlformats.org/drawingml/2006/chart" xmlns:r="http://schemas.openxmlformats.org/officeDocument/2006/relationships" r:id="rId23"/>
            </a:graphicData>
          </a:graphic>
        </p:graphicFrame>
      </p:grpSp>
      <p:sp>
        <p:nvSpPr>
          <p:cNvPr id="1043" name="Oval 1042">
            <a:extLst>
              <a:ext uri="{FF2B5EF4-FFF2-40B4-BE49-F238E27FC236}">
                <a16:creationId xmlns:a16="http://schemas.microsoft.com/office/drawing/2014/main" id="{9367C453-0502-92E0-678D-83B61B1B167D}"/>
              </a:ext>
            </a:extLst>
          </p:cNvPr>
          <p:cNvSpPr>
            <a:spLocks/>
          </p:cNvSpPr>
          <p:nvPr/>
        </p:nvSpPr>
        <p:spPr>
          <a:xfrm>
            <a:off x="7275001" y="3002877"/>
            <a:ext cx="1426591" cy="1426591"/>
          </a:xfrm>
          <a:prstGeom prst="ellipse">
            <a:avLst/>
          </a:prstGeom>
          <a:solidFill>
            <a:srgbClr val="F3F3F3"/>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b="1">
              <a:solidFill>
                <a:schemeClr val="accent4"/>
              </a:solidFill>
            </a:endParaRPr>
          </a:p>
        </p:txBody>
      </p:sp>
      <p:sp>
        <p:nvSpPr>
          <p:cNvPr id="55" name="TextBox 54">
            <a:extLst>
              <a:ext uri="{FF2B5EF4-FFF2-40B4-BE49-F238E27FC236}">
                <a16:creationId xmlns:a16="http://schemas.microsoft.com/office/drawing/2014/main" id="{91CB4360-60E8-2ABB-75BD-B64FFCB5B743}"/>
              </a:ext>
            </a:extLst>
          </p:cNvPr>
          <p:cNvSpPr txBox="1"/>
          <p:nvPr/>
        </p:nvSpPr>
        <p:spPr>
          <a:xfrm>
            <a:off x="7428421" y="3394157"/>
            <a:ext cx="1119749" cy="641554"/>
          </a:xfrm>
          <a:prstGeom prst="rect">
            <a:avLst/>
          </a:prstGeom>
          <a:noFill/>
        </p:spPr>
        <p:txBody>
          <a:bodyPr wrap="none" rtlCol="0">
            <a:spAutoFit/>
          </a:bodyPr>
          <a:lstStyle/>
          <a:p>
            <a:pPr algn="ctr"/>
            <a:r>
              <a:rPr lang="en-GB" b="1">
                <a:solidFill>
                  <a:schemeClr val="accent4"/>
                </a:solidFill>
              </a:rPr>
              <a:t>National</a:t>
            </a:r>
          </a:p>
          <a:p>
            <a:pPr algn="ctr"/>
            <a:r>
              <a:rPr lang="en-GB" b="1">
                <a:solidFill>
                  <a:schemeClr val="accent4"/>
                </a:solidFill>
              </a:rPr>
              <a:t>Partners</a:t>
            </a:r>
          </a:p>
        </p:txBody>
      </p:sp>
      <p:sp>
        <p:nvSpPr>
          <p:cNvPr id="4" name="TextBox 3">
            <a:extLst>
              <a:ext uri="{FF2B5EF4-FFF2-40B4-BE49-F238E27FC236}">
                <a16:creationId xmlns:a16="http://schemas.microsoft.com/office/drawing/2014/main" id="{31AC1F5A-729B-C2A1-2059-6B9912DDF795}"/>
              </a:ext>
            </a:extLst>
          </p:cNvPr>
          <p:cNvSpPr txBox="1"/>
          <p:nvPr/>
        </p:nvSpPr>
        <p:spPr>
          <a:xfrm>
            <a:off x="1196674" y="2924569"/>
            <a:ext cx="2989442" cy="1446550"/>
          </a:xfrm>
          <a:prstGeom prst="rect">
            <a:avLst/>
          </a:prstGeom>
          <a:noFill/>
        </p:spPr>
        <p:txBody>
          <a:bodyPr wrap="square">
            <a:spAutoFit/>
          </a:bodyPr>
          <a:lstStyle/>
          <a:p>
            <a:r>
              <a:rPr lang="en-GB" sz="2200" b="0" spc="0"/>
              <a:t>Examples of partnerships across the private and public sectors.</a:t>
            </a:r>
            <a:endParaRPr lang="en-GB" sz="2200" b="0"/>
          </a:p>
        </p:txBody>
      </p:sp>
    </p:spTree>
    <p:extLst>
      <p:ext uri="{BB962C8B-B14F-4D97-AF65-F5344CB8AC3E}">
        <p14:creationId xmlns:p14="http://schemas.microsoft.com/office/powerpoint/2010/main" val="2710912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4B197EC-8EB0-512E-8740-5C6FA34ECC19}"/>
              </a:ext>
            </a:extLst>
          </p:cNvPr>
          <p:cNvSpPr txBox="1">
            <a:spLocks/>
          </p:cNvSpPr>
          <p:nvPr/>
        </p:nvSpPr>
        <p:spPr>
          <a:xfrm>
            <a:off x="1296101" y="515200"/>
            <a:ext cx="7048941" cy="674442"/>
          </a:xfrm>
          <a:prstGeom prst="rect">
            <a:avLst/>
          </a:prstGeom>
        </p:spPr>
        <p:txBody>
          <a:bodyPr lIns="91440" tIns="45720" rIns="91440" bIns="45720" anchor="t" anchorCtr="0"/>
          <a:lstStyle>
            <a:lvl1pPr algn="l" rtl="0" eaLnBrk="1" fontAlgn="base" hangingPunct="1">
              <a:spcBef>
                <a:spcPct val="0"/>
              </a:spcBef>
              <a:spcAft>
                <a:spcPct val="0"/>
              </a:spcAft>
              <a:defRPr sz="4000" b="1" kern="1200" spc="-100">
                <a:solidFill>
                  <a:schemeClr val="tx1"/>
                </a:solidFill>
                <a:latin typeface="+mj-lt"/>
                <a:ea typeface="Arial Black" panose="020B0604020202020204" pitchFamily="34" charset="0"/>
                <a:cs typeface="Arial Black" panose="020B0604020202020204" pitchFamily="34" charset="0"/>
              </a:defRPr>
            </a:lvl1pPr>
            <a:lvl2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2pPr>
            <a:lvl3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3pPr>
            <a:lvl4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4pPr>
            <a:lvl5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5pPr>
            <a:lvl6pPr marL="4572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6pPr>
            <a:lvl7pPr marL="9144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7pPr>
            <a:lvl8pPr marL="13716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8pPr>
            <a:lvl9pPr marL="18288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9pPr>
          </a:lstStyle>
          <a:p>
            <a:r>
              <a:rPr lang="en-GB" sz="3600" spc="0"/>
              <a:t>International opportunities</a:t>
            </a:r>
          </a:p>
        </p:txBody>
      </p:sp>
      <p:sp>
        <p:nvSpPr>
          <p:cNvPr id="8" name="Rectangle 7">
            <a:extLst>
              <a:ext uri="{FF2B5EF4-FFF2-40B4-BE49-F238E27FC236}">
                <a16:creationId xmlns:a16="http://schemas.microsoft.com/office/drawing/2014/main" id="{8D2DD789-EF93-96C1-0741-AF1B0FBAF228}"/>
              </a:ext>
            </a:extLst>
          </p:cNvPr>
          <p:cNvSpPr/>
          <p:nvPr/>
        </p:nvSpPr>
        <p:spPr>
          <a:xfrm>
            <a:off x="0" y="0"/>
            <a:ext cx="67524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E9E0C239-706E-7925-F286-B72DD1AE3CA4}"/>
              </a:ext>
            </a:extLst>
          </p:cNvPr>
          <p:cNvSpPr/>
          <p:nvPr/>
        </p:nvSpPr>
        <p:spPr>
          <a:xfrm>
            <a:off x="452511" y="1223887"/>
            <a:ext cx="431409" cy="44450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aphicFrame>
        <p:nvGraphicFramePr>
          <p:cNvPr id="3" name="Chart 2">
            <a:extLst>
              <a:ext uri="{FF2B5EF4-FFF2-40B4-BE49-F238E27FC236}">
                <a16:creationId xmlns:a16="http://schemas.microsoft.com/office/drawing/2014/main" id="{5F6F3657-4FDA-F58F-E1CF-BCEA6742D72F}"/>
              </a:ext>
            </a:extLst>
          </p:cNvPr>
          <p:cNvGraphicFramePr/>
          <p:nvPr/>
        </p:nvGraphicFramePr>
        <p:xfrm>
          <a:off x="10471561" y="-15629"/>
          <a:ext cx="1805404" cy="149368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07AC8DDC-95EC-9374-F337-1262BDD8C49E}"/>
              </a:ext>
            </a:extLst>
          </p:cNvPr>
          <p:cNvSpPr/>
          <p:nvPr/>
        </p:nvSpPr>
        <p:spPr>
          <a:xfrm rot="20183322">
            <a:off x="11205236" y="901145"/>
            <a:ext cx="568439" cy="302071"/>
          </a:xfrm>
          <a:prstGeom prst="rect">
            <a:avLst/>
          </a:prstGeom>
          <a:noFill/>
        </p:spPr>
        <p:txBody>
          <a:bodyPr wrap="none" lIns="91440" tIns="45720" rIns="91440" bIns="45720">
            <a:prstTxWarp prst="textArchDown">
              <a:avLst>
                <a:gd name="adj" fmla="val 1280961"/>
              </a:avLst>
            </a:prstTxWarp>
            <a:spAutoFit/>
          </a:bodyPr>
          <a:lstStyle/>
          <a:p>
            <a:pPr algn="ctr"/>
            <a:r>
              <a:rPr lang="en-US" sz="1500" b="1" cap="none" spc="0">
                <a:ln w="0"/>
                <a:solidFill>
                  <a:schemeClr val="bg1"/>
                </a:solidFill>
                <a:effectLst>
                  <a:outerShdw blurRad="38100" dist="19050" dir="2700000" algn="tl" rotWithShape="0">
                    <a:schemeClr val="dk1">
                      <a:alpha val="40000"/>
                    </a:schemeClr>
                  </a:outerShdw>
                </a:effectLst>
              </a:rPr>
              <a:t>International</a:t>
            </a:r>
          </a:p>
        </p:txBody>
      </p:sp>
      <p:sp>
        <p:nvSpPr>
          <p:cNvPr id="5" name="Oval 4">
            <a:extLst>
              <a:ext uri="{FF2B5EF4-FFF2-40B4-BE49-F238E27FC236}">
                <a16:creationId xmlns:a16="http://schemas.microsoft.com/office/drawing/2014/main" id="{EC91435F-5A61-7CBD-EE8B-25C0EC1A8E1C}"/>
              </a:ext>
            </a:extLst>
          </p:cNvPr>
          <p:cNvSpPr>
            <a:spLocks/>
          </p:cNvSpPr>
          <p:nvPr/>
        </p:nvSpPr>
        <p:spPr>
          <a:xfrm>
            <a:off x="11028081" y="377247"/>
            <a:ext cx="693770" cy="693770"/>
          </a:xfrm>
          <a:prstGeom prst="ellipse">
            <a:avLst/>
          </a:prstGeom>
          <a:solidFill>
            <a:srgbClr val="F3F3F3"/>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50" b="1">
              <a:solidFill>
                <a:schemeClr val="tx2"/>
              </a:solidFill>
            </a:endParaRPr>
          </a:p>
        </p:txBody>
      </p:sp>
      <p:sp>
        <p:nvSpPr>
          <p:cNvPr id="1037" name="Text Placeholder 50">
            <a:extLst>
              <a:ext uri="{FF2B5EF4-FFF2-40B4-BE49-F238E27FC236}">
                <a16:creationId xmlns:a16="http://schemas.microsoft.com/office/drawing/2014/main" id="{07D5BC47-4CFB-5F52-7B48-50ECAD8454C3}"/>
              </a:ext>
            </a:extLst>
          </p:cNvPr>
          <p:cNvSpPr txBox="1">
            <a:spLocks/>
          </p:cNvSpPr>
          <p:nvPr/>
        </p:nvSpPr>
        <p:spPr>
          <a:xfrm>
            <a:off x="1111423" y="1416109"/>
            <a:ext cx="4625594" cy="1206622"/>
          </a:xfrm>
          <a:prstGeom prst="rect">
            <a:avLst/>
          </a:prstGeom>
        </p:spPr>
        <p:txBody>
          <a:bodyPr lIns="91440" tIns="45720" rIns="91440" bIns="45720" anchor="t"/>
          <a:lstStyle>
            <a:lvl1pPr marL="0" indent="0" algn="l" rtl="0" eaLnBrk="1" fontAlgn="base" hangingPunct="1">
              <a:spcBef>
                <a:spcPct val="0"/>
              </a:spcBef>
              <a:spcAft>
                <a:spcPct val="0"/>
              </a:spcAft>
              <a:buClr>
                <a:schemeClr val="accent2"/>
              </a:buClr>
              <a:buFont typeface="Wingdings" pitchFamily="2" charset="2"/>
              <a:buNone/>
              <a:defRPr sz="2400" b="1" kern="1200" spc="-100" baseline="0">
                <a:solidFill>
                  <a:schemeClr val="accent1"/>
                </a:solidFill>
                <a:effectLst/>
                <a:latin typeface="+mn-lt"/>
                <a:ea typeface="+mn-ea"/>
                <a:cs typeface="Arial" panose="020B0604020202020204" pitchFamily="34" charset="0"/>
              </a:defRPr>
            </a:lvl1pPr>
            <a:lvl2pPr marL="358775" indent="-179388" algn="l" rtl="0" eaLnBrk="1" fontAlgn="base" hangingPunct="1">
              <a:spcBef>
                <a:spcPct val="0"/>
              </a:spcBef>
              <a:spcAft>
                <a:spcPct val="0"/>
              </a:spcAft>
              <a:buClr>
                <a:schemeClr val="accent2"/>
              </a:buClr>
              <a:buFont typeface="Wingdings" pitchFamily="2" charset="2"/>
              <a:buChar char="§"/>
              <a:defRPr sz="1600" kern="1200">
                <a:solidFill>
                  <a:schemeClr val="tx2"/>
                </a:solidFill>
                <a:latin typeface="+mn-lt"/>
                <a:ea typeface="+mn-ea"/>
                <a:cs typeface="Arial" panose="020B0604020202020204" pitchFamily="34" charset="0"/>
              </a:defRPr>
            </a:lvl2pPr>
            <a:lvl3pPr marL="539750" indent="-179388" algn="l" rtl="0" eaLnBrk="1" fontAlgn="base" hangingPunct="1">
              <a:spcBef>
                <a:spcPct val="0"/>
              </a:spcBef>
              <a:spcAft>
                <a:spcPct val="0"/>
              </a:spcAft>
              <a:buClr>
                <a:schemeClr val="accent2"/>
              </a:buClr>
              <a:buFont typeface="Wingdings" pitchFamily="2" charset="2"/>
              <a:buChar char="§"/>
              <a:defRPr sz="1400" kern="1200">
                <a:solidFill>
                  <a:schemeClr val="tx2"/>
                </a:solidFill>
                <a:latin typeface="+mn-lt"/>
                <a:ea typeface="+mn-ea"/>
                <a:cs typeface="Arial" panose="020B0604020202020204" pitchFamily="34" charset="0"/>
              </a:defRPr>
            </a:lvl3pPr>
            <a:lvl4pPr marL="719138" indent="-179388" algn="l" rtl="0" eaLnBrk="1" fontAlgn="base" hangingPunct="1">
              <a:spcBef>
                <a:spcPct val="0"/>
              </a:spcBef>
              <a:spcAft>
                <a:spcPct val="0"/>
              </a:spcAft>
              <a:buClr>
                <a:schemeClr val="accent2"/>
              </a:buClr>
              <a:buFont typeface="Wingdings" pitchFamily="2" charset="2"/>
              <a:buChar char="§"/>
              <a:defRPr sz="1200" kern="1200">
                <a:solidFill>
                  <a:schemeClr val="tx2"/>
                </a:solidFill>
                <a:latin typeface="+mn-lt"/>
                <a:ea typeface="+mn-ea"/>
                <a:cs typeface="Arial" panose="020B0604020202020204" pitchFamily="34" charset="0"/>
              </a:defRPr>
            </a:lvl4pPr>
            <a:lvl5pPr marL="2057400" indent="-228600" algn="l" rtl="0" eaLnBrk="1" fontAlgn="base" hangingPunct="1">
              <a:lnSpc>
                <a:spcPct val="90000"/>
              </a:lnSpc>
              <a:spcBef>
                <a:spcPts val="500"/>
              </a:spcBef>
              <a:spcAft>
                <a:spcPct val="0"/>
              </a:spcAft>
              <a:buClr>
                <a:schemeClr val="accent2"/>
              </a:buClr>
              <a:buFont typeface="Wingdings" pitchFamily="2" charset="2"/>
              <a:buChar char="§"/>
              <a:defRPr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rgbClr val="8A1A9B"/>
              </a:buClr>
              <a:buSzTx/>
              <a:buFont typeface="Wingdings" pitchFamily="2" charset="2"/>
              <a:buNone/>
              <a:tabLst/>
              <a:defRPr/>
            </a:pPr>
            <a:endParaRPr kumimoji="0" lang="en-GB" sz="1800" b="0" i="0" u="none" strike="noStrike" kern="1200" cap="none" spc="0" normalizeH="0" baseline="0" noProof="0">
              <a:ln>
                <a:noFill/>
              </a:ln>
              <a:solidFill>
                <a:schemeClr val="tx1"/>
              </a:solidFill>
              <a:effectLst/>
              <a:uLnTx/>
              <a:uFillTx/>
              <a:latin typeface="Arial" panose="020B0604020202020204"/>
              <a:ea typeface="+mn-ea"/>
              <a:cs typeface="Arial"/>
            </a:endParaRPr>
          </a:p>
        </p:txBody>
      </p:sp>
      <p:sp>
        <p:nvSpPr>
          <p:cNvPr id="90" name="Rectangle 89">
            <a:extLst>
              <a:ext uri="{FF2B5EF4-FFF2-40B4-BE49-F238E27FC236}">
                <a16:creationId xmlns:a16="http://schemas.microsoft.com/office/drawing/2014/main" id="{2A46BCF0-EC53-C490-D13C-3BE9F3FC7520}"/>
              </a:ext>
            </a:extLst>
          </p:cNvPr>
          <p:cNvSpPr/>
          <p:nvPr/>
        </p:nvSpPr>
        <p:spPr>
          <a:xfrm>
            <a:off x="4946664" y="5716313"/>
            <a:ext cx="6089138" cy="586512"/>
          </a:xfrm>
          <a:prstGeom prst="rect">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12781D67-1AA8-333A-BFB2-3BBF8A6CB95B}"/>
              </a:ext>
            </a:extLst>
          </p:cNvPr>
          <p:cNvSpPr/>
          <p:nvPr/>
        </p:nvSpPr>
        <p:spPr>
          <a:xfrm>
            <a:off x="4946664" y="4526898"/>
            <a:ext cx="6089138" cy="586512"/>
          </a:xfrm>
          <a:prstGeom prst="rect">
            <a:avLst/>
          </a:prstGeom>
          <a:solidFill>
            <a:schemeClr val="bg1"/>
          </a:solidFill>
          <a:ln>
            <a:solidFill>
              <a:srgbClr val="BE2B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A map of the world&#10;&#10;AI-generated content may be incorrect.">
            <a:extLst>
              <a:ext uri="{FF2B5EF4-FFF2-40B4-BE49-F238E27FC236}">
                <a16:creationId xmlns:a16="http://schemas.microsoft.com/office/drawing/2014/main" id="{CFA1A7AC-3DE7-F063-D3B3-1A72D3ACB472}"/>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4884151" y="1537887"/>
            <a:ext cx="5927592" cy="3306294"/>
          </a:xfrm>
          <a:prstGeom prst="rect">
            <a:avLst/>
          </a:prstGeom>
        </p:spPr>
      </p:pic>
      <p:sp>
        <p:nvSpPr>
          <p:cNvPr id="6" name="TextBox 5">
            <a:extLst>
              <a:ext uri="{FF2B5EF4-FFF2-40B4-BE49-F238E27FC236}">
                <a16:creationId xmlns:a16="http://schemas.microsoft.com/office/drawing/2014/main" id="{ECF7ACC1-25D0-ACF8-71B7-B0BE09DD446D}"/>
              </a:ext>
            </a:extLst>
          </p:cNvPr>
          <p:cNvSpPr txBox="1"/>
          <p:nvPr/>
        </p:nvSpPr>
        <p:spPr>
          <a:xfrm>
            <a:off x="5110181" y="4539178"/>
            <a:ext cx="1612545" cy="553998"/>
          </a:xfrm>
          <a:prstGeom prst="rect">
            <a:avLst/>
          </a:prstGeom>
          <a:noFill/>
        </p:spPr>
        <p:txBody>
          <a:bodyPr wrap="square" rtlCol="0">
            <a:spAutoFit/>
          </a:bodyPr>
          <a:lstStyle/>
          <a:p>
            <a:r>
              <a:rPr lang="en-GB" sz="1000" b="1">
                <a:solidFill>
                  <a:srgbClr val="BE2BBB"/>
                </a:solidFill>
              </a:rPr>
              <a:t>GBIP</a:t>
            </a:r>
          </a:p>
          <a:p>
            <a:r>
              <a:rPr lang="en-GB" sz="1000"/>
              <a:t>Global Business</a:t>
            </a:r>
          </a:p>
          <a:p>
            <a:r>
              <a:rPr lang="en-GB" sz="1000"/>
              <a:t>Innovation Programme</a:t>
            </a:r>
          </a:p>
        </p:txBody>
      </p:sp>
      <p:sp>
        <p:nvSpPr>
          <p:cNvPr id="19" name="TextBox 18">
            <a:extLst>
              <a:ext uri="{FF2B5EF4-FFF2-40B4-BE49-F238E27FC236}">
                <a16:creationId xmlns:a16="http://schemas.microsoft.com/office/drawing/2014/main" id="{1F5626F9-9242-9E78-5551-7A010E67592B}"/>
              </a:ext>
            </a:extLst>
          </p:cNvPr>
          <p:cNvSpPr txBox="1"/>
          <p:nvPr/>
        </p:nvSpPr>
        <p:spPr>
          <a:xfrm>
            <a:off x="5090647" y="5836072"/>
            <a:ext cx="1612545" cy="400110"/>
          </a:xfrm>
          <a:prstGeom prst="rect">
            <a:avLst/>
          </a:prstGeom>
          <a:noFill/>
        </p:spPr>
        <p:txBody>
          <a:bodyPr wrap="square" rtlCol="0">
            <a:spAutoFit/>
          </a:bodyPr>
          <a:lstStyle/>
          <a:p>
            <a:r>
              <a:rPr lang="en-GB" sz="1000" b="1">
                <a:solidFill>
                  <a:srgbClr val="2E75B6"/>
                </a:solidFill>
              </a:rPr>
              <a:t>Partner Opportunities Database </a:t>
            </a:r>
          </a:p>
        </p:txBody>
      </p:sp>
      <p:sp>
        <p:nvSpPr>
          <p:cNvPr id="21" name="TextBox 20">
            <a:extLst>
              <a:ext uri="{FF2B5EF4-FFF2-40B4-BE49-F238E27FC236}">
                <a16:creationId xmlns:a16="http://schemas.microsoft.com/office/drawing/2014/main" id="{4CF23552-1996-E60D-B914-54F1491DB20B}"/>
              </a:ext>
            </a:extLst>
          </p:cNvPr>
          <p:cNvSpPr txBox="1"/>
          <p:nvPr/>
        </p:nvSpPr>
        <p:spPr>
          <a:xfrm>
            <a:off x="4863186" y="5365344"/>
            <a:ext cx="2829621" cy="338554"/>
          </a:xfrm>
          <a:prstGeom prst="rect">
            <a:avLst/>
          </a:prstGeom>
          <a:noFill/>
        </p:spPr>
        <p:txBody>
          <a:bodyPr wrap="none" rtlCol="0">
            <a:spAutoFit/>
          </a:bodyPr>
          <a:lstStyle/>
          <a:p>
            <a:r>
              <a:rPr lang="en-GB" sz="1600" b="1">
                <a:solidFill>
                  <a:srgbClr val="0070C0"/>
                </a:solidFill>
              </a:rPr>
              <a:t>Enterprise Europe Network</a:t>
            </a:r>
          </a:p>
        </p:txBody>
      </p:sp>
      <p:sp>
        <p:nvSpPr>
          <p:cNvPr id="75" name="TextBox 74">
            <a:extLst>
              <a:ext uri="{FF2B5EF4-FFF2-40B4-BE49-F238E27FC236}">
                <a16:creationId xmlns:a16="http://schemas.microsoft.com/office/drawing/2014/main" id="{5672A488-F31D-73AD-8ACB-2B3306C3B4DE}"/>
              </a:ext>
            </a:extLst>
          </p:cNvPr>
          <p:cNvSpPr txBox="1"/>
          <p:nvPr/>
        </p:nvSpPr>
        <p:spPr>
          <a:xfrm>
            <a:off x="4897490" y="3907766"/>
            <a:ext cx="1380506" cy="584775"/>
          </a:xfrm>
          <a:prstGeom prst="rect">
            <a:avLst/>
          </a:prstGeom>
          <a:noFill/>
        </p:spPr>
        <p:txBody>
          <a:bodyPr wrap="none" rtlCol="0">
            <a:spAutoFit/>
          </a:bodyPr>
          <a:lstStyle/>
          <a:p>
            <a:r>
              <a:rPr lang="en-GB" sz="1600" b="1">
                <a:solidFill>
                  <a:srgbClr val="BE2BBB"/>
                </a:solidFill>
              </a:rPr>
              <a:t>Innovate UK</a:t>
            </a:r>
          </a:p>
          <a:p>
            <a:r>
              <a:rPr lang="en-GB" sz="1600" b="1">
                <a:solidFill>
                  <a:srgbClr val="BE2BBB"/>
                </a:solidFill>
              </a:rPr>
              <a:t>Global </a:t>
            </a:r>
          </a:p>
        </p:txBody>
      </p:sp>
      <p:sp>
        <p:nvSpPr>
          <p:cNvPr id="76" name="TextBox 75">
            <a:extLst>
              <a:ext uri="{FF2B5EF4-FFF2-40B4-BE49-F238E27FC236}">
                <a16:creationId xmlns:a16="http://schemas.microsoft.com/office/drawing/2014/main" id="{90C05C63-266E-BF30-51B1-8EDC5B2ECFC0}"/>
              </a:ext>
            </a:extLst>
          </p:cNvPr>
          <p:cNvSpPr txBox="1"/>
          <p:nvPr/>
        </p:nvSpPr>
        <p:spPr>
          <a:xfrm>
            <a:off x="8062270" y="4539178"/>
            <a:ext cx="971525" cy="400110"/>
          </a:xfrm>
          <a:prstGeom prst="rect">
            <a:avLst/>
          </a:prstGeom>
          <a:noFill/>
        </p:spPr>
        <p:txBody>
          <a:bodyPr wrap="square" rtlCol="0">
            <a:spAutoFit/>
          </a:bodyPr>
          <a:lstStyle/>
          <a:p>
            <a:r>
              <a:rPr lang="en-GB" sz="1000" b="1">
                <a:solidFill>
                  <a:srgbClr val="BE2BBB"/>
                </a:solidFill>
              </a:rPr>
              <a:t>Global</a:t>
            </a:r>
          </a:p>
          <a:p>
            <a:r>
              <a:rPr lang="en-GB" sz="1000" b="1">
                <a:solidFill>
                  <a:srgbClr val="BE2BBB"/>
                </a:solidFill>
              </a:rPr>
              <a:t>Explorers</a:t>
            </a:r>
          </a:p>
        </p:txBody>
      </p:sp>
      <p:sp>
        <p:nvSpPr>
          <p:cNvPr id="77" name="TextBox 76">
            <a:extLst>
              <a:ext uri="{FF2B5EF4-FFF2-40B4-BE49-F238E27FC236}">
                <a16:creationId xmlns:a16="http://schemas.microsoft.com/office/drawing/2014/main" id="{192CBFF1-650A-4A7B-20A2-8835A3821602}"/>
              </a:ext>
            </a:extLst>
          </p:cNvPr>
          <p:cNvSpPr txBox="1"/>
          <p:nvPr/>
        </p:nvSpPr>
        <p:spPr>
          <a:xfrm>
            <a:off x="6755671" y="4539178"/>
            <a:ext cx="1198225" cy="707886"/>
          </a:xfrm>
          <a:prstGeom prst="rect">
            <a:avLst/>
          </a:prstGeom>
          <a:noFill/>
        </p:spPr>
        <p:txBody>
          <a:bodyPr wrap="square" rtlCol="0">
            <a:spAutoFit/>
          </a:bodyPr>
          <a:lstStyle/>
          <a:p>
            <a:r>
              <a:rPr lang="en-GB" sz="1000" b="1">
                <a:solidFill>
                  <a:srgbClr val="BE2BBB"/>
                </a:solidFill>
              </a:rPr>
              <a:t>GIP</a:t>
            </a:r>
          </a:p>
          <a:p>
            <a:r>
              <a:rPr lang="en-GB" sz="1000"/>
              <a:t>Global Incubator</a:t>
            </a:r>
          </a:p>
          <a:p>
            <a:r>
              <a:rPr lang="en-GB" sz="1000"/>
              <a:t>Programme</a:t>
            </a:r>
          </a:p>
          <a:p>
            <a:endParaRPr lang="en-GB" sz="1000"/>
          </a:p>
        </p:txBody>
      </p:sp>
      <p:sp>
        <p:nvSpPr>
          <p:cNvPr id="78" name="TextBox 77">
            <a:extLst>
              <a:ext uri="{FF2B5EF4-FFF2-40B4-BE49-F238E27FC236}">
                <a16:creationId xmlns:a16="http://schemas.microsoft.com/office/drawing/2014/main" id="{8365C789-91CF-6F91-1AC1-C61600C55C36}"/>
              </a:ext>
            </a:extLst>
          </p:cNvPr>
          <p:cNvSpPr txBox="1"/>
          <p:nvPr/>
        </p:nvSpPr>
        <p:spPr>
          <a:xfrm>
            <a:off x="9181642" y="4568424"/>
            <a:ext cx="1612545" cy="246221"/>
          </a:xfrm>
          <a:prstGeom prst="rect">
            <a:avLst/>
          </a:prstGeom>
          <a:noFill/>
        </p:spPr>
        <p:txBody>
          <a:bodyPr wrap="square" rtlCol="0">
            <a:spAutoFit/>
          </a:bodyPr>
          <a:lstStyle/>
          <a:p>
            <a:r>
              <a:rPr lang="en-GB" sz="1000" b="1">
                <a:solidFill>
                  <a:srgbClr val="BE2BBB"/>
                </a:solidFill>
              </a:rPr>
              <a:t>EUREKA</a:t>
            </a:r>
          </a:p>
        </p:txBody>
      </p:sp>
      <p:sp>
        <p:nvSpPr>
          <p:cNvPr id="91" name="TextBox 90">
            <a:extLst>
              <a:ext uri="{FF2B5EF4-FFF2-40B4-BE49-F238E27FC236}">
                <a16:creationId xmlns:a16="http://schemas.microsoft.com/office/drawing/2014/main" id="{45DE1932-8D30-D8D3-1946-F0927BAB91C0}"/>
              </a:ext>
            </a:extLst>
          </p:cNvPr>
          <p:cNvSpPr txBox="1"/>
          <p:nvPr/>
        </p:nvSpPr>
        <p:spPr>
          <a:xfrm>
            <a:off x="6773122" y="5836072"/>
            <a:ext cx="817001" cy="400110"/>
          </a:xfrm>
          <a:prstGeom prst="rect">
            <a:avLst/>
          </a:prstGeom>
          <a:noFill/>
        </p:spPr>
        <p:txBody>
          <a:bodyPr wrap="square" rtlCol="0">
            <a:spAutoFit/>
          </a:bodyPr>
          <a:lstStyle/>
          <a:p>
            <a:r>
              <a:rPr lang="en-GB" sz="1000" b="1">
                <a:solidFill>
                  <a:srgbClr val="2E75B6"/>
                </a:solidFill>
              </a:rPr>
              <a:t>Sector</a:t>
            </a:r>
          </a:p>
          <a:p>
            <a:r>
              <a:rPr lang="en-GB" sz="1000" b="1">
                <a:solidFill>
                  <a:srgbClr val="2E75B6"/>
                </a:solidFill>
              </a:rPr>
              <a:t>Group</a:t>
            </a:r>
          </a:p>
        </p:txBody>
      </p:sp>
      <p:sp>
        <p:nvSpPr>
          <p:cNvPr id="92" name="TextBox 91">
            <a:extLst>
              <a:ext uri="{FF2B5EF4-FFF2-40B4-BE49-F238E27FC236}">
                <a16:creationId xmlns:a16="http://schemas.microsoft.com/office/drawing/2014/main" id="{62CA0330-EFC0-02CE-0F72-0AF2E6A372BF}"/>
              </a:ext>
            </a:extLst>
          </p:cNvPr>
          <p:cNvSpPr txBox="1"/>
          <p:nvPr/>
        </p:nvSpPr>
        <p:spPr>
          <a:xfrm>
            <a:off x="7766207" y="5836072"/>
            <a:ext cx="1612545" cy="400110"/>
          </a:xfrm>
          <a:prstGeom prst="rect">
            <a:avLst/>
          </a:prstGeom>
          <a:noFill/>
        </p:spPr>
        <p:txBody>
          <a:bodyPr wrap="square" rtlCol="0">
            <a:spAutoFit/>
          </a:bodyPr>
          <a:lstStyle/>
          <a:p>
            <a:r>
              <a:rPr lang="en-GB" sz="1000" b="1">
                <a:solidFill>
                  <a:srgbClr val="2E75B6"/>
                </a:solidFill>
              </a:rPr>
              <a:t>Thematic</a:t>
            </a:r>
          </a:p>
          <a:p>
            <a:r>
              <a:rPr lang="en-GB" sz="1000" b="1">
                <a:solidFill>
                  <a:srgbClr val="2E75B6"/>
                </a:solidFill>
              </a:rPr>
              <a:t>Group</a:t>
            </a:r>
          </a:p>
        </p:txBody>
      </p:sp>
      <p:sp>
        <p:nvSpPr>
          <p:cNvPr id="93" name="TextBox 92">
            <a:extLst>
              <a:ext uri="{FF2B5EF4-FFF2-40B4-BE49-F238E27FC236}">
                <a16:creationId xmlns:a16="http://schemas.microsoft.com/office/drawing/2014/main" id="{06AA8054-BC53-3A10-8F56-355023E37765}"/>
              </a:ext>
            </a:extLst>
          </p:cNvPr>
          <p:cNvSpPr txBox="1"/>
          <p:nvPr/>
        </p:nvSpPr>
        <p:spPr>
          <a:xfrm>
            <a:off x="8877061" y="5836072"/>
            <a:ext cx="1612545" cy="400110"/>
          </a:xfrm>
          <a:prstGeom prst="rect">
            <a:avLst/>
          </a:prstGeom>
          <a:noFill/>
        </p:spPr>
        <p:txBody>
          <a:bodyPr wrap="square" rtlCol="0">
            <a:spAutoFit/>
          </a:bodyPr>
          <a:lstStyle/>
          <a:p>
            <a:r>
              <a:rPr lang="en-GB" sz="1000" b="1">
                <a:solidFill>
                  <a:srgbClr val="2E75B6"/>
                </a:solidFill>
              </a:rPr>
              <a:t>Brokerage</a:t>
            </a:r>
          </a:p>
          <a:p>
            <a:r>
              <a:rPr lang="en-GB" sz="1000" b="1">
                <a:solidFill>
                  <a:srgbClr val="2E75B6"/>
                </a:solidFill>
              </a:rPr>
              <a:t>Events</a:t>
            </a:r>
          </a:p>
        </p:txBody>
      </p:sp>
      <p:sp>
        <p:nvSpPr>
          <p:cNvPr id="94" name="TextBox 93">
            <a:extLst>
              <a:ext uri="{FF2B5EF4-FFF2-40B4-BE49-F238E27FC236}">
                <a16:creationId xmlns:a16="http://schemas.microsoft.com/office/drawing/2014/main" id="{EA50BEB8-AD8D-2F33-2383-84A8EA6C7C56}"/>
              </a:ext>
            </a:extLst>
          </p:cNvPr>
          <p:cNvSpPr txBox="1"/>
          <p:nvPr/>
        </p:nvSpPr>
        <p:spPr>
          <a:xfrm>
            <a:off x="9987914" y="5836072"/>
            <a:ext cx="1612545" cy="400110"/>
          </a:xfrm>
          <a:prstGeom prst="rect">
            <a:avLst/>
          </a:prstGeom>
          <a:noFill/>
        </p:spPr>
        <p:txBody>
          <a:bodyPr wrap="square" rtlCol="0">
            <a:spAutoFit/>
          </a:bodyPr>
          <a:lstStyle/>
          <a:p>
            <a:r>
              <a:rPr lang="en-GB" sz="1000" b="1">
                <a:solidFill>
                  <a:srgbClr val="2E75B6"/>
                </a:solidFill>
              </a:rPr>
              <a:t>International </a:t>
            </a:r>
          </a:p>
          <a:p>
            <a:r>
              <a:rPr lang="en-GB" sz="1000" b="1">
                <a:solidFill>
                  <a:srgbClr val="2E75B6"/>
                </a:solidFill>
              </a:rPr>
              <a:t>funding (HEu)</a:t>
            </a:r>
          </a:p>
        </p:txBody>
      </p:sp>
      <p:sp>
        <p:nvSpPr>
          <p:cNvPr id="23" name="TextBox 22">
            <a:extLst>
              <a:ext uri="{FF2B5EF4-FFF2-40B4-BE49-F238E27FC236}">
                <a16:creationId xmlns:a16="http://schemas.microsoft.com/office/drawing/2014/main" id="{0B27177F-D167-46D4-BC8F-51DBA751B32D}"/>
              </a:ext>
            </a:extLst>
          </p:cNvPr>
          <p:cNvSpPr txBox="1"/>
          <p:nvPr/>
        </p:nvSpPr>
        <p:spPr>
          <a:xfrm>
            <a:off x="1268188" y="2019420"/>
            <a:ext cx="2876865" cy="3139321"/>
          </a:xfrm>
          <a:prstGeom prst="rect">
            <a:avLst/>
          </a:prstGeom>
          <a:noFill/>
        </p:spPr>
        <p:txBody>
          <a:bodyPr wrap="square">
            <a:spAutoFit/>
          </a:bodyPr>
          <a:lstStyle/>
          <a:p>
            <a:r>
              <a:rPr lang="en-GB" sz="2200"/>
              <a:t>Our initiatives and partnerships extend our reach to the following countries for innovation internationalisation, whilst we link seamlessly to DBT for export support:</a:t>
            </a:r>
          </a:p>
        </p:txBody>
      </p:sp>
      <p:sp>
        <p:nvSpPr>
          <p:cNvPr id="7" name="TextBox 6">
            <a:extLst>
              <a:ext uri="{FF2B5EF4-FFF2-40B4-BE49-F238E27FC236}">
                <a16:creationId xmlns:a16="http://schemas.microsoft.com/office/drawing/2014/main" id="{8223D962-CE49-787E-CDB4-C08F3C954B20}"/>
              </a:ext>
            </a:extLst>
          </p:cNvPr>
          <p:cNvSpPr txBox="1"/>
          <p:nvPr/>
        </p:nvSpPr>
        <p:spPr>
          <a:xfrm>
            <a:off x="4897490" y="6370502"/>
            <a:ext cx="6271045" cy="461665"/>
          </a:xfrm>
          <a:prstGeom prst="rect">
            <a:avLst/>
          </a:prstGeom>
          <a:noFill/>
        </p:spPr>
        <p:txBody>
          <a:bodyPr wrap="square" rtlCol="0">
            <a:spAutoFit/>
          </a:bodyPr>
          <a:lstStyle/>
          <a:p>
            <a:r>
              <a:rPr lang="en-GB" sz="1200"/>
              <a:t>Note: Colour scheme does not correspond to initiative type: opportunities in many countries flow from multiple initiative types </a:t>
            </a:r>
          </a:p>
        </p:txBody>
      </p:sp>
    </p:spTree>
    <p:extLst>
      <p:ext uri="{BB962C8B-B14F-4D97-AF65-F5344CB8AC3E}">
        <p14:creationId xmlns:p14="http://schemas.microsoft.com/office/powerpoint/2010/main" val="104240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Fingerprint with solid fill">
            <a:extLst>
              <a:ext uri="{FF2B5EF4-FFF2-40B4-BE49-F238E27FC236}">
                <a16:creationId xmlns:a16="http://schemas.microsoft.com/office/drawing/2014/main" id="{83750F1D-73CB-B14C-CACA-63EEF1FD01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6115" y="438803"/>
            <a:ext cx="1102624" cy="1102624"/>
          </a:xfrm>
          <a:prstGeom prst="rect">
            <a:avLst/>
          </a:prstGeom>
        </p:spPr>
      </p:pic>
      <p:sp>
        <p:nvSpPr>
          <p:cNvPr id="5" name="Rectangle 4">
            <a:extLst>
              <a:ext uri="{FF2B5EF4-FFF2-40B4-BE49-F238E27FC236}">
                <a16:creationId xmlns:a16="http://schemas.microsoft.com/office/drawing/2014/main" id="{0ED01765-F373-1088-B0B8-0C26DFAAA525}"/>
              </a:ext>
            </a:extLst>
          </p:cNvPr>
          <p:cNvSpPr/>
          <p:nvPr/>
        </p:nvSpPr>
        <p:spPr>
          <a:xfrm>
            <a:off x="0" y="0"/>
            <a:ext cx="67524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A6F6D08B-D064-DE94-6B90-FF3779FF3502}"/>
              </a:ext>
            </a:extLst>
          </p:cNvPr>
          <p:cNvSpPr/>
          <p:nvPr/>
        </p:nvSpPr>
        <p:spPr>
          <a:xfrm>
            <a:off x="452511" y="1223887"/>
            <a:ext cx="431409" cy="44450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Title 1">
            <a:extLst>
              <a:ext uri="{FF2B5EF4-FFF2-40B4-BE49-F238E27FC236}">
                <a16:creationId xmlns:a16="http://schemas.microsoft.com/office/drawing/2014/main" id="{2502C6E9-2059-CB35-56F3-FDE46E0880A8}"/>
              </a:ext>
            </a:extLst>
          </p:cNvPr>
          <p:cNvSpPr txBox="1">
            <a:spLocks/>
          </p:cNvSpPr>
          <p:nvPr/>
        </p:nvSpPr>
        <p:spPr>
          <a:xfrm>
            <a:off x="2465744" y="438803"/>
            <a:ext cx="8659456" cy="1325563"/>
          </a:xfrm>
          <a:prstGeom prst="rect">
            <a:avLst/>
          </a:prstGeom>
        </p:spPr>
        <p:txBody>
          <a:bodyPr anchor="t" anchorCtr="0"/>
          <a:lstStyle>
            <a:lvl1pPr algn="l" rtl="0" eaLnBrk="1" fontAlgn="base" hangingPunct="1">
              <a:spcBef>
                <a:spcPct val="0"/>
              </a:spcBef>
              <a:spcAft>
                <a:spcPct val="0"/>
              </a:spcAft>
              <a:defRPr sz="4000" b="1" kern="1200" spc="-100">
                <a:solidFill>
                  <a:schemeClr val="tx1"/>
                </a:solidFill>
                <a:latin typeface="+mj-lt"/>
                <a:ea typeface="Arial Black" panose="020B0604020202020204" pitchFamily="34" charset="0"/>
                <a:cs typeface="Arial Black" panose="020B0604020202020204" pitchFamily="34" charset="0"/>
              </a:defRPr>
            </a:lvl1pPr>
            <a:lvl2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2pPr>
            <a:lvl3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3pPr>
            <a:lvl4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4pPr>
            <a:lvl5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5pPr>
            <a:lvl6pPr marL="4572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6pPr>
            <a:lvl7pPr marL="9144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7pPr>
            <a:lvl8pPr marL="13716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8pPr>
            <a:lvl9pPr marL="18288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600" b="1" i="0" u="none" strike="noStrike" kern="1200" cap="none" spc="0" normalizeH="0" baseline="0" noProof="0">
                <a:ln>
                  <a:noFill/>
                </a:ln>
                <a:solidFill>
                  <a:srgbClr val="2E2C61"/>
                </a:solidFill>
                <a:effectLst/>
                <a:uLnTx/>
                <a:uFillTx/>
                <a:latin typeface="Arial" panose="020B0604020202020204"/>
                <a:ea typeface="+mn-ea"/>
                <a:cs typeface="Arial" panose="020B0604020202020204" pitchFamily="34" charset="0"/>
              </a:rPr>
              <a:t>As part of flexible advisory support through growth stages</a:t>
            </a:r>
            <a:endParaRPr kumimoji="0" lang="en-GB" sz="3600" b="1" i="0" u="none" strike="noStrike" kern="1200" cap="none" spc="0" normalizeH="0" baseline="0" noProof="0">
              <a:ln>
                <a:noFill/>
              </a:ln>
              <a:solidFill>
                <a:srgbClr val="8A1A9B"/>
              </a:solidFill>
              <a:effectLst/>
              <a:uLnTx/>
              <a:uFillTx/>
              <a:latin typeface="Arial" panose="020B0604020202020204"/>
              <a:ea typeface="+mn-ea"/>
              <a:cs typeface="Arial" panose="020B0604020202020204" pitchFamily="34" charset="0"/>
            </a:endParaRPr>
          </a:p>
        </p:txBody>
      </p:sp>
      <p:sp>
        <p:nvSpPr>
          <p:cNvPr id="28" name="TextBox 27">
            <a:extLst>
              <a:ext uri="{FF2B5EF4-FFF2-40B4-BE49-F238E27FC236}">
                <a16:creationId xmlns:a16="http://schemas.microsoft.com/office/drawing/2014/main" id="{C366A093-7B5A-213B-1330-EBA4955F47EF}"/>
              </a:ext>
            </a:extLst>
          </p:cNvPr>
          <p:cNvSpPr txBox="1"/>
          <p:nvPr/>
        </p:nvSpPr>
        <p:spPr>
          <a:xfrm>
            <a:off x="3895698" y="5790258"/>
            <a:ext cx="4258538" cy="923330"/>
          </a:xfrm>
          <a:prstGeom prst="rect">
            <a:avLst/>
          </a:prstGeom>
          <a:noFill/>
        </p:spPr>
        <p:txBody>
          <a:bodyPr wrap="none" rtlCol="0">
            <a:spAutoFit/>
          </a:bodyPr>
          <a:lstStyle/>
          <a:p>
            <a:pPr algn="ctr"/>
            <a:r>
              <a:rPr lang="en-GB"/>
              <a:t>We take an holistic view of the business</a:t>
            </a:r>
          </a:p>
          <a:p>
            <a:pPr algn="ctr"/>
            <a:r>
              <a:rPr lang="en-GB"/>
              <a:t>and identify specific challenges</a:t>
            </a:r>
          </a:p>
          <a:p>
            <a:pPr algn="ctr"/>
            <a:r>
              <a:rPr lang="en-GB"/>
              <a:t>&amp; needs with you</a:t>
            </a:r>
          </a:p>
        </p:txBody>
      </p:sp>
      <p:sp>
        <p:nvSpPr>
          <p:cNvPr id="2049" name="Rectangle 2048">
            <a:extLst>
              <a:ext uri="{FF2B5EF4-FFF2-40B4-BE49-F238E27FC236}">
                <a16:creationId xmlns:a16="http://schemas.microsoft.com/office/drawing/2014/main" id="{68300B90-0E87-C0A6-5EE3-E1DC0D4EC9C1}"/>
              </a:ext>
            </a:extLst>
          </p:cNvPr>
          <p:cNvSpPr>
            <a:spLocks/>
          </p:cNvSpPr>
          <p:nvPr/>
        </p:nvSpPr>
        <p:spPr>
          <a:xfrm>
            <a:off x="7071028" y="4016315"/>
            <a:ext cx="2829625" cy="45719"/>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5" name="TextBox 2064">
            <a:extLst>
              <a:ext uri="{FF2B5EF4-FFF2-40B4-BE49-F238E27FC236}">
                <a16:creationId xmlns:a16="http://schemas.microsoft.com/office/drawing/2014/main" id="{A77B1236-EBB6-4130-3864-3AE314FC3F64}"/>
              </a:ext>
            </a:extLst>
          </p:cNvPr>
          <p:cNvSpPr txBox="1"/>
          <p:nvPr/>
        </p:nvSpPr>
        <p:spPr>
          <a:xfrm>
            <a:off x="926429" y="2310681"/>
            <a:ext cx="3698126" cy="646331"/>
          </a:xfrm>
          <a:prstGeom prst="rect">
            <a:avLst/>
          </a:prstGeom>
          <a:noFill/>
        </p:spPr>
        <p:txBody>
          <a:bodyPr wrap="square" rtlCol="0">
            <a:spAutoFit/>
          </a:bodyPr>
          <a:lstStyle/>
          <a:p>
            <a:pPr algn="r"/>
            <a:r>
              <a:rPr lang="en-GB"/>
              <a:t>We provide tailored support so that you can achieve milestones</a:t>
            </a:r>
          </a:p>
        </p:txBody>
      </p:sp>
      <p:sp>
        <p:nvSpPr>
          <p:cNvPr id="2068" name="TextBox 2067">
            <a:extLst>
              <a:ext uri="{FF2B5EF4-FFF2-40B4-BE49-F238E27FC236}">
                <a16:creationId xmlns:a16="http://schemas.microsoft.com/office/drawing/2014/main" id="{7B7BBF0F-C0F5-F4AA-565C-783D5A58DDDE}"/>
              </a:ext>
            </a:extLst>
          </p:cNvPr>
          <p:cNvSpPr txBox="1"/>
          <p:nvPr/>
        </p:nvSpPr>
        <p:spPr>
          <a:xfrm>
            <a:off x="7433134" y="1908958"/>
            <a:ext cx="3091552" cy="646331"/>
          </a:xfrm>
          <a:prstGeom prst="rect">
            <a:avLst/>
          </a:prstGeom>
          <a:noFill/>
        </p:spPr>
        <p:txBody>
          <a:bodyPr wrap="none" rtlCol="0">
            <a:spAutoFit/>
          </a:bodyPr>
          <a:lstStyle/>
          <a:p>
            <a:r>
              <a:rPr lang="en-GB"/>
              <a:t>We open the right doors and</a:t>
            </a:r>
          </a:p>
          <a:p>
            <a:r>
              <a:rPr lang="en-GB"/>
              <a:t>cultivate your capabilities</a:t>
            </a:r>
          </a:p>
        </p:txBody>
      </p:sp>
      <p:grpSp>
        <p:nvGrpSpPr>
          <p:cNvPr id="60" name="Group 59">
            <a:extLst>
              <a:ext uri="{FF2B5EF4-FFF2-40B4-BE49-F238E27FC236}">
                <a16:creationId xmlns:a16="http://schemas.microsoft.com/office/drawing/2014/main" id="{AA485354-B886-CE63-DB7C-F93F6D2A4AB8}"/>
              </a:ext>
            </a:extLst>
          </p:cNvPr>
          <p:cNvGrpSpPr/>
          <p:nvPr/>
        </p:nvGrpSpPr>
        <p:grpSpPr>
          <a:xfrm>
            <a:off x="4353828" y="1918730"/>
            <a:ext cx="3721338" cy="3750254"/>
            <a:chOff x="16328686" y="1918656"/>
            <a:chExt cx="3721338" cy="3750254"/>
          </a:xfrm>
        </p:grpSpPr>
        <p:sp>
          <p:nvSpPr>
            <p:cNvPr id="26" name="Oval 25">
              <a:extLst>
                <a:ext uri="{FF2B5EF4-FFF2-40B4-BE49-F238E27FC236}">
                  <a16:creationId xmlns:a16="http://schemas.microsoft.com/office/drawing/2014/main" id="{84B6CFF0-9D4B-343A-56A5-F5C3F12F46D1}"/>
                </a:ext>
              </a:extLst>
            </p:cNvPr>
            <p:cNvSpPr/>
            <p:nvPr/>
          </p:nvSpPr>
          <p:spPr>
            <a:xfrm rot="19018346">
              <a:off x="16797770" y="2327989"/>
              <a:ext cx="2724709" cy="2724709"/>
            </a:xfrm>
            <a:prstGeom prst="ellipse">
              <a:avLst/>
            </a:prstGeom>
            <a:noFill/>
            <a:ln w="19050">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557A216D-0A91-81AE-021F-75096D0F195A}"/>
                </a:ext>
              </a:extLst>
            </p:cNvPr>
            <p:cNvSpPr/>
            <p:nvPr/>
          </p:nvSpPr>
          <p:spPr>
            <a:xfrm rot="19018346">
              <a:off x="18008550" y="4224390"/>
              <a:ext cx="2008813" cy="722898"/>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8AABBC76-C4BC-9FE5-2178-0DAFB1281BF7}"/>
                </a:ext>
              </a:extLst>
            </p:cNvPr>
            <p:cNvSpPr/>
            <p:nvPr/>
          </p:nvSpPr>
          <p:spPr>
            <a:xfrm rot="19018346">
              <a:off x="17603224" y="4822057"/>
              <a:ext cx="846853" cy="846853"/>
            </a:xfrm>
            <a:prstGeom prst="ellipse">
              <a:avLst/>
            </a:prstGeom>
            <a:solidFill>
              <a:srgbClr val="F3F3F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15" descr="Stethoscope with solid fill">
              <a:extLst>
                <a:ext uri="{FF2B5EF4-FFF2-40B4-BE49-F238E27FC236}">
                  <a16:creationId xmlns:a16="http://schemas.microsoft.com/office/drawing/2014/main" id="{590910B6-DAF8-5F3C-C7D0-69959AA0B0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732034" y="4950868"/>
              <a:ext cx="589230" cy="589230"/>
            </a:xfrm>
            <a:prstGeom prst="rect">
              <a:avLst/>
            </a:prstGeom>
          </p:spPr>
        </p:pic>
        <p:sp>
          <p:nvSpPr>
            <p:cNvPr id="27" name="Isosceles Triangle 26">
              <a:extLst>
                <a:ext uri="{FF2B5EF4-FFF2-40B4-BE49-F238E27FC236}">
                  <a16:creationId xmlns:a16="http://schemas.microsoft.com/office/drawing/2014/main" id="{28EA9168-4D23-3CA3-3B14-BE41225FB89F}"/>
                </a:ext>
              </a:extLst>
            </p:cNvPr>
            <p:cNvSpPr/>
            <p:nvPr/>
          </p:nvSpPr>
          <p:spPr>
            <a:xfrm rot="18504045">
              <a:off x="17228165" y="4686129"/>
              <a:ext cx="244818" cy="20078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113458CC-6252-D813-0807-7F298CDE4474}"/>
                </a:ext>
              </a:extLst>
            </p:cNvPr>
            <p:cNvSpPr/>
            <p:nvPr/>
          </p:nvSpPr>
          <p:spPr>
            <a:xfrm rot="19018346">
              <a:off x="19203171" y="3328641"/>
              <a:ext cx="846853" cy="846853"/>
            </a:xfrm>
            <a:prstGeom prst="ellipse">
              <a:avLst/>
            </a:prstGeom>
            <a:solidFill>
              <a:srgbClr val="F3F3F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32B4762E-E50B-F1F8-6379-88DC283589D3}"/>
                </a:ext>
              </a:extLst>
            </p:cNvPr>
            <p:cNvSpPr/>
            <p:nvPr/>
          </p:nvSpPr>
          <p:spPr>
            <a:xfrm>
              <a:off x="16745947" y="2181920"/>
              <a:ext cx="846853" cy="846853"/>
            </a:xfrm>
            <a:prstGeom prst="ellipse">
              <a:avLst/>
            </a:prstGeom>
            <a:solidFill>
              <a:srgbClr val="F3F3F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A28C3E89-2E6B-88FD-0EFB-A24BFF8E37E7}"/>
                </a:ext>
              </a:extLst>
            </p:cNvPr>
            <p:cNvSpPr/>
            <p:nvPr/>
          </p:nvSpPr>
          <p:spPr>
            <a:xfrm rot="19018346">
              <a:off x="18334045" y="1918656"/>
              <a:ext cx="846853" cy="846853"/>
            </a:xfrm>
            <a:prstGeom prst="ellipse">
              <a:avLst/>
            </a:prstGeom>
            <a:solidFill>
              <a:srgbClr val="F3F3F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FC2403DD-C41E-39C6-CF23-44A81D16022A}"/>
                </a:ext>
              </a:extLst>
            </p:cNvPr>
            <p:cNvSpPr/>
            <p:nvPr/>
          </p:nvSpPr>
          <p:spPr>
            <a:xfrm rot="19018346">
              <a:off x="16328686" y="3815709"/>
              <a:ext cx="846853" cy="846853"/>
            </a:xfrm>
            <a:prstGeom prst="ellipse">
              <a:avLst/>
            </a:prstGeom>
            <a:solidFill>
              <a:srgbClr val="F3F3F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Isosceles Triangle 33">
              <a:extLst>
                <a:ext uri="{FF2B5EF4-FFF2-40B4-BE49-F238E27FC236}">
                  <a16:creationId xmlns:a16="http://schemas.microsoft.com/office/drawing/2014/main" id="{14E52E64-4943-EB78-322B-07A50FE89D0D}"/>
                </a:ext>
              </a:extLst>
            </p:cNvPr>
            <p:cNvSpPr/>
            <p:nvPr/>
          </p:nvSpPr>
          <p:spPr>
            <a:xfrm rot="8899141">
              <a:off x="19191418" y="2853600"/>
              <a:ext cx="244818" cy="20078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Isosceles Triangle 34">
              <a:extLst>
                <a:ext uri="{FF2B5EF4-FFF2-40B4-BE49-F238E27FC236}">
                  <a16:creationId xmlns:a16="http://schemas.microsoft.com/office/drawing/2014/main" id="{DC0A9005-028D-51EC-DDCF-195D729C8282}"/>
                </a:ext>
              </a:extLst>
            </p:cNvPr>
            <p:cNvSpPr/>
            <p:nvPr/>
          </p:nvSpPr>
          <p:spPr>
            <a:xfrm rot="8420716">
              <a:off x="16721459" y="3300372"/>
              <a:ext cx="244818" cy="20078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Isosceles Triangle 36">
              <a:extLst>
                <a:ext uri="{FF2B5EF4-FFF2-40B4-BE49-F238E27FC236}">
                  <a16:creationId xmlns:a16="http://schemas.microsoft.com/office/drawing/2014/main" id="{CA4DEBA3-1579-A120-33DA-1C06E56991AC}"/>
                </a:ext>
              </a:extLst>
            </p:cNvPr>
            <p:cNvSpPr/>
            <p:nvPr/>
          </p:nvSpPr>
          <p:spPr>
            <a:xfrm rot="5184511">
              <a:off x="17855703" y="2241648"/>
              <a:ext cx="244818" cy="20078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Graphic 38" descr="Target with solid fill">
              <a:extLst>
                <a:ext uri="{FF2B5EF4-FFF2-40B4-BE49-F238E27FC236}">
                  <a16:creationId xmlns:a16="http://schemas.microsoft.com/office/drawing/2014/main" id="{367503DE-2698-91A8-1793-7EB3B3CBBF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018346">
              <a:off x="16849859" y="2274481"/>
              <a:ext cx="637036" cy="637036"/>
            </a:xfrm>
            <a:prstGeom prst="rect">
              <a:avLst/>
            </a:prstGeom>
          </p:spPr>
        </p:pic>
        <p:pic>
          <p:nvPicPr>
            <p:cNvPr id="18" name="Graphic 17" descr="Compass with solid fill">
              <a:extLst>
                <a:ext uri="{FF2B5EF4-FFF2-40B4-BE49-F238E27FC236}">
                  <a16:creationId xmlns:a16="http://schemas.microsoft.com/office/drawing/2014/main" id="{772CB5B0-5CD9-8C29-2869-0216CA43159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453464" y="3912726"/>
              <a:ext cx="688996" cy="688996"/>
            </a:xfrm>
            <a:prstGeom prst="rect">
              <a:avLst/>
            </a:prstGeom>
          </p:spPr>
        </p:pic>
      </p:grpSp>
      <p:grpSp>
        <p:nvGrpSpPr>
          <p:cNvPr id="2054" name="Group 2053">
            <a:extLst>
              <a:ext uri="{FF2B5EF4-FFF2-40B4-BE49-F238E27FC236}">
                <a16:creationId xmlns:a16="http://schemas.microsoft.com/office/drawing/2014/main" id="{A9EE6235-2031-6D4F-77E3-07410AAB840D}"/>
              </a:ext>
            </a:extLst>
          </p:cNvPr>
          <p:cNvGrpSpPr/>
          <p:nvPr/>
        </p:nvGrpSpPr>
        <p:grpSpPr>
          <a:xfrm>
            <a:off x="5204080" y="2759970"/>
            <a:ext cx="2087019" cy="2034529"/>
            <a:chOff x="17466159" y="7726935"/>
            <a:chExt cx="1347331" cy="1309272"/>
          </a:xfrm>
        </p:grpSpPr>
        <p:sp>
          <p:nvSpPr>
            <p:cNvPr id="9" name="Oval 8">
              <a:extLst>
                <a:ext uri="{FF2B5EF4-FFF2-40B4-BE49-F238E27FC236}">
                  <a16:creationId xmlns:a16="http://schemas.microsoft.com/office/drawing/2014/main" id="{972B9F75-3B35-C989-65D3-E380E615169C}"/>
                </a:ext>
              </a:extLst>
            </p:cNvPr>
            <p:cNvSpPr/>
            <p:nvPr/>
          </p:nvSpPr>
          <p:spPr>
            <a:xfrm>
              <a:off x="17474956" y="7726935"/>
              <a:ext cx="1309272" cy="1309272"/>
            </a:xfrm>
            <a:prstGeom prst="ellipse">
              <a:avLst/>
            </a:prstGeom>
            <a:solidFill>
              <a:srgbClr val="BE2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87B46075-1345-E91F-2DE5-5B4771C2918E}"/>
                </a:ext>
              </a:extLst>
            </p:cNvPr>
            <p:cNvGrpSpPr/>
            <p:nvPr/>
          </p:nvGrpSpPr>
          <p:grpSpPr>
            <a:xfrm>
              <a:off x="17512259" y="7760454"/>
              <a:ext cx="1234664" cy="1234663"/>
              <a:chOff x="12368476" y="1956738"/>
              <a:chExt cx="1868753" cy="1868753"/>
            </a:xfrm>
            <a:effectLst>
              <a:outerShdw blurRad="50800" dist="38100" dir="2700000" algn="tl" rotWithShape="0">
                <a:prstClr val="black">
                  <a:alpha val="40000"/>
                </a:prstClr>
              </a:outerShdw>
            </a:effectLst>
          </p:grpSpPr>
          <p:sp>
            <p:nvSpPr>
              <p:cNvPr id="42" name="Oval 41">
                <a:extLst>
                  <a:ext uri="{FF2B5EF4-FFF2-40B4-BE49-F238E27FC236}">
                    <a16:creationId xmlns:a16="http://schemas.microsoft.com/office/drawing/2014/main" id="{D952AA44-8C4D-2607-57C4-33CA6D425A9C}"/>
                  </a:ext>
                </a:extLst>
              </p:cNvPr>
              <p:cNvSpPr/>
              <p:nvPr/>
            </p:nvSpPr>
            <p:spPr>
              <a:xfrm>
                <a:off x="12368476" y="1956738"/>
                <a:ext cx="1868753" cy="1868753"/>
              </a:xfrm>
              <a:prstGeom prst="ellipse">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a:extLst>
                  <a:ext uri="{FF2B5EF4-FFF2-40B4-BE49-F238E27FC236}">
                    <a16:creationId xmlns:a16="http://schemas.microsoft.com/office/drawing/2014/main" id="{5F22DA53-FCC3-E33C-E952-6FB30ACF7414}"/>
                  </a:ext>
                </a:extLst>
              </p:cNvPr>
              <p:cNvPicPr>
                <a:picLocks noChangeAspect="1"/>
              </p:cNvPicPr>
              <p:nvPr/>
            </p:nvPicPr>
            <p:blipFill rotWithShape="1">
              <a:blip r:embed="rId11"/>
              <a:srcRect l="9270" t="13126" r="21755" b="-21544"/>
              <a:stretch/>
            </p:blipFill>
            <p:spPr>
              <a:xfrm>
                <a:off x="12407520" y="2016511"/>
                <a:ext cx="1779898" cy="1416068"/>
              </a:xfrm>
              <a:prstGeom prst="flowChartConnector">
                <a:avLst/>
              </a:prstGeom>
            </p:spPr>
          </p:pic>
        </p:grpSp>
        <p:sp>
          <p:nvSpPr>
            <p:cNvPr id="47" name="TextBox 46">
              <a:extLst>
                <a:ext uri="{FF2B5EF4-FFF2-40B4-BE49-F238E27FC236}">
                  <a16:creationId xmlns:a16="http://schemas.microsoft.com/office/drawing/2014/main" id="{4797337C-5C06-C670-2295-C1EDD93AC74A}"/>
                </a:ext>
              </a:extLst>
            </p:cNvPr>
            <p:cNvSpPr txBox="1">
              <a:spLocks/>
            </p:cNvSpPr>
            <p:nvPr/>
          </p:nvSpPr>
          <p:spPr>
            <a:xfrm>
              <a:off x="17524605" y="8103830"/>
              <a:ext cx="476412" cy="246221"/>
            </a:xfrm>
            <a:prstGeom prst="rect">
              <a:avLst/>
            </a:prstGeom>
            <a:noFill/>
          </p:spPr>
          <p:txBody>
            <a:bodyPr wrap="none" rtlCol="0">
              <a:spAutoFit/>
            </a:bodyPr>
            <a:lstStyle/>
            <a:p>
              <a:r>
                <a:rPr lang="en-GB" sz="1000" b="1">
                  <a:solidFill>
                    <a:schemeClr val="bg1"/>
                  </a:solidFill>
                </a:rPr>
                <a:t>Start</a:t>
              </a:r>
            </a:p>
          </p:txBody>
        </p:sp>
        <p:sp>
          <p:nvSpPr>
            <p:cNvPr id="48" name="TextBox 47">
              <a:extLst>
                <a:ext uri="{FF2B5EF4-FFF2-40B4-BE49-F238E27FC236}">
                  <a16:creationId xmlns:a16="http://schemas.microsoft.com/office/drawing/2014/main" id="{7F2DAD05-1F19-AF78-46D4-EAD2DA647BC6}"/>
                </a:ext>
              </a:extLst>
            </p:cNvPr>
            <p:cNvSpPr txBox="1">
              <a:spLocks/>
            </p:cNvSpPr>
            <p:nvPr/>
          </p:nvSpPr>
          <p:spPr>
            <a:xfrm>
              <a:off x="17899715" y="8103275"/>
              <a:ext cx="511679" cy="246221"/>
            </a:xfrm>
            <a:prstGeom prst="rect">
              <a:avLst/>
            </a:prstGeom>
            <a:noFill/>
          </p:spPr>
          <p:txBody>
            <a:bodyPr wrap="none" rtlCol="0">
              <a:spAutoFit/>
            </a:bodyPr>
            <a:lstStyle/>
            <a:p>
              <a:r>
                <a:rPr lang="en-GB" sz="1000" b="1">
                  <a:solidFill>
                    <a:schemeClr val="bg1"/>
                  </a:solidFill>
                </a:rPr>
                <a:t>Grow</a:t>
              </a:r>
            </a:p>
          </p:txBody>
        </p:sp>
        <p:sp>
          <p:nvSpPr>
            <p:cNvPr id="49" name="TextBox 48">
              <a:extLst>
                <a:ext uri="{FF2B5EF4-FFF2-40B4-BE49-F238E27FC236}">
                  <a16:creationId xmlns:a16="http://schemas.microsoft.com/office/drawing/2014/main" id="{609D2B6B-959B-7A65-A869-D94BBE6354C5}"/>
                </a:ext>
              </a:extLst>
            </p:cNvPr>
            <p:cNvSpPr txBox="1">
              <a:spLocks/>
            </p:cNvSpPr>
            <p:nvPr/>
          </p:nvSpPr>
          <p:spPr>
            <a:xfrm>
              <a:off x="18297002" y="8110978"/>
              <a:ext cx="516488" cy="246221"/>
            </a:xfrm>
            <a:prstGeom prst="rect">
              <a:avLst/>
            </a:prstGeom>
            <a:noFill/>
          </p:spPr>
          <p:txBody>
            <a:bodyPr wrap="none" rtlCol="0">
              <a:spAutoFit/>
            </a:bodyPr>
            <a:lstStyle/>
            <a:p>
              <a:r>
                <a:rPr lang="en-GB" sz="1000" b="1">
                  <a:solidFill>
                    <a:schemeClr val="bg1"/>
                  </a:solidFill>
                </a:rPr>
                <a:t>Scale</a:t>
              </a:r>
            </a:p>
          </p:txBody>
        </p:sp>
        <p:sp>
          <p:nvSpPr>
            <p:cNvPr id="50" name="TextBox 49">
              <a:extLst>
                <a:ext uri="{FF2B5EF4-FFF2-40B4-BE49-F238E27FC236}">
                  <a16:creationId xmlns:a16="http://schemas.microsoft.com/office/drawing/2014/main" id="{C91F99B7-A7CA-652F-637C-BAC02F388C73}"/>
                </a:ext>
              </a:extLst>
            </p:cNvPr>
            <p:cNvSpPr txBox="1"/>
            <p:nvPr/>
          </p:nvSpPr>
          <p:spPr>
            <a:xfrm>
              <a:off x="17466159" y="8362821"/>
              <a:ext cx="1338132" cy="604090"/>
            </a:xfrm>
            <a:prstGeom prst="rect">
              <a:avLst/>
            </a:prstGeom>
            <a:noFill/>
          </p:spPr>
          <p:txBody>
            <a:bodyPr wrap="square" rtlCol="0">
              <a:spAutoFit/>
            </a:bodyPr>
            <a:lstStyle/>
            <a:p>
              <a:pPr algn="ctr"/>
              <a:r>
                <a:rPr lang="en-GB" sz="1400">
                  <a:solidFill>
                    <a:schemeClr val="tx2"/>
                  </a:solidFill>
                </a:rPr>
                <a:t>Supporting you during key growth</a:t>
              </a:r>
            </a:p>
            <a:p>
              <a:pPr algn="ctr"/>
              <a:r>
                <a:rPr lang="en-GB" sz="1400">
                  <a:solidFill>
                    <a:schemeClr val="tx2"/>
                  </a:solidFill>
                </a:rPr>
                <a:t>episodes</a:t>
              </a:r>
            </a:p>
            <a:p>
              <a:pPr algn="ctr"/>
              <a:endParaRPr lang="en-GB" sz="1300" b="1">
                <a:solidFill>
                  <a:srgbClr val="681273"/>
                </a:solidFill>
              </a:endParaRPr>
            </a:p>
          </p:txBody>
        </p:sp>
      </p:grpSp>
      <p:sp>
        <p:nvSpPr>
          <p:cNvPr id="2055" name="TextBox 2054">
            <a:extLst>
              <a:ext uri="{FF2B5EF4-FFF2-40B4-BE49-F238E27FC236}">
                <a16:creationId xmlns:a16="http://schemas.microsoft.com/office/drawing/2014/main" id="{70C4AD11-DD6A-B0CC-0A84-7392F98B9D8E}"/>
              </a:ext>
            </a:extLst>
          </p:cNvPr>
          <p:cNvSpPr txBox="1"/>
          <p:nvPr/>
        </p:nvSpPr>
        <p:spPr>
          <a:xfrm>
            <a:off x="775674" y="3955465"/>
            <a:ext cx="3385546" cy="646331"/>
          </a:xfrm>
          <a:prstGeom prst="rect">
            <a:avLst/>
          </a:prstGeom>
          <a:noFill/>
        </p:spPr>
        <p:txBody>
          <a:bodyPr wrap="square" rtlCol="0">
            <a:spAutoFit/>
          </a:bodyPr>
          <a:lstStyle/>
          <a:p>
            <a:pPr algn="r"/>
            <a:r>
              <a:rPr lang="en-GB"/>
              <a:t>We help you to articulate a</a:t>
            </a:r>
          </a:p>
          <a:p>
            <a:pPr algn="r"/>
            <a:r>
              <a:rPr lang="en-GB"/>
              <a:t>growth strategy</a:t>
            </a:r>
          </a:p>
        </p:txBody>
      </p:sp>
      <p:sp>
        <p:nvSpPr>
          <p:cNvPr id="2058" name="TextBox 2057">
            <a:extLst>
              <a:ext uri="{FF2B5EF4-FFF2-40B4-BE49-F238E27FC236}">
                <a16:creationId xmlns:a16="http://schemas.microsoft.com/office/drawing/2014/main" id="{E4133D00-C3B7-1DBE-B631-D2C58649EA52}"/>
              </a:ext>
            </a:extLst>
          </p:cNvPr>
          <p:cNvSpPr txBox="1"/>
          <p:nvPr/>
        </p:nvSpPr>
        <p:spPr>
          <a:xfrm>
            <a:off x="8263606" y="3200168"/>
            <a:ext cx="3524392" cy="1200329"/>
          </a:xfrm>
          <a:prstGeom prst="rect">
            <a:avLst/>
          </a:prstGeom>
          <a:noFill/>
        </p:spPr>
        <p:txBody>
          <a:bodyPr wrap="square" rtlCol="0">
            <a:spAutoFit/>
          </a:bodyPr>
          <a:lstStyle/>
          <a:p>
            <a:r>
              <a:rPr lang="en-GB"/>
              <a:t>You will be primed for game-changing investment and harnessing advanced commercial support </a:t>
            </a:r>
          </a:p>
        </p:txBody>
      </p:sp>
      <p:pic>
        <p:nvPicPr>
          <p:cNvPr id="2073" name="Graphic 2072" descr="Puzzle pieces with solid fill">
            <a:extLst>
              <a:ext uri="{FF2B5EF4-FFF2-40B4-BE49-F238E27FC236}">
                <a16:creationId xmlns:a16="http://schemas.microsoft.com/office/drawing/2014/main" id="{0F306540-EA8E-D307-9CB1-DB5501612E0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482988" y="2034302"/>
            <a:ext cx="689091" cy="689091"/>
          </a:xfrm>
          <a:prstGeom prst="rect">
            <a:avLst/>
          </a:prstGeom>
        </p:spPr>
      </p:pic>
      <p:pic>
        <p:nvPicPr>
          <p:cNvPr id="2075" name="Graphic 2074" descr="Aspiration with solid fill">
            <a:extLst>
              <a:ext uri="{FF2B5EF4-FFF2-40B4-BE49-F238E27FC236}">
                <a16:creationId xmlns:a16="http://schemas.microsoft.com/office/drawing/2014/main" id="{D2EF173D-D4EC-C946-0556-E9A6DC3F9CA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321362" y="3441829"/>
            <a:ext cx="582225" cy="582225"/>
          </a:xfrm>
          <a:prstGeom prst="rect">
            <a:avLst/>
          </a:prstGeom>
        </p:spPr>
      </p:pic>
      <p:sp>
        <p:nvSpPr>
          <p:cNvPr id="7" name="Arrow: Right 6">
            <a:extLst>
              <a:ext uri="{FF2B5EF4-FFF2-40B4-BE49-F238E27FC236}">
                <a16:creationId xmlns:a16="http://schemas.microsoft.com/office/drawing/2014/main" id="{D30FA7AC-165F-8948-9006-0FFDC29F3662}"/>
              </a:ext>
            </a:extLst>
          </p:cNvPr>
          <p:cNvSpPr/>
          <p:nvPr/>
        </p:nvSpPr>
        <p:spPr>
          <a:xfrm>
            <a:off x="5724191" y="3539491"/>
            <a:ext cx="348343" cy="17539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F3B21449-63D5-7FEE-4FEE-6815ACFA9796}"/>
              </a:ext>
            </a:extLst>
          </p:cNvPr>
          <p:cNvSpPr/>
          <p:nvPr/>
        </p:nvSpPr>
        <p:spPr>
          <a:xfrm>
            <a:off x="6298153" y="3546293"/>
            <a:ext cx="348343" cy="17539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B455DA26-4AB0-1E8C-C6ED-DAF6888CA035}"/>
              </a:ext>
            </a:extLst>
          </p:cNvPr>
          <p:cNvSpPr txBox="1"/>
          <p:nvPr/>
        </p:nvSpPr>
        <p:spPr>
          <a:xfrm>
            <a:off x="8335793" y="5216644"/>
            <a:ext cx="3758573" cy="1477328"/>
          </a:xfrm>
          <a:prstGeom prst="rect">
            <a:avLst/>
          </a:prstGeom>
          <a:noFill/>
          <a:ln>
            <a:solidFill>
              <a:srgbClr val="FF0000"/>
            </a:solidFill>
          </a:ln>
        </p:spPr>
        <p:txBody>
          <a:bodyPr wrap="square" rtlCol="0">
            <a:spAutoFit/>
          </a:bodyPr>
          <a:lstStyle/>
          <a:p>
            <a:r>
              <a:rPr lang="en-GB"/>
              <a:t>Note: if you require more limited and specific guidance only, we also help over 4,000 innovators per year in this way including through our National Enquiry Gateway  </a:t>
            </a:r>
          </a:p>
        </p:txBody>
      </p:sp>
    </p:spTree>
    <p:extLst>
      <p:ext uri="{BB962C8B-B14F-4D97-AF65-F5344CB8AC3E}">
        <p14:creationId xmlns:p14="http://schemas.microsoft.com/office/powerpoint/2010/main" val="2338417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blue design with wavy lines and dots">
            <a:extLst>
              <a:ext uri="{FF2B5EF4-FFF2-40B4-BE49-F238E27FC236}">
                <a16:creationId xmlns:a16="http://schemas.microsoft.com/office/drawing/2014/main" id="{7B9D78A1-094F-6D75-1248-CBC518BD285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72994" y="0"/>
            <a:ext cx="8136237" cy="6858000"/>
          </a:xfrm>
          <a:prstGeom prst="rect">
            <a:avLst/>
          </a:prstGeom>
        </p:spPr>
      </p:pic>
      <p:sp>
        <p:nvSpPr>
          <p:cNvPr id="4" name="Rectangle 3">
            <a:extLst>
              <a:ext uri="{FF2B5EF4-FFF2-40B4-BE49-F238E27FC236}">
                <a16:creationId xmlns:a16="http://schemas.microsoft.com/office/drawing/2014/main" id="{E79669EB-ED42-8E44-F875-424868E59E2B}"/>
              </a:ext>
            </a:extLst>
          </p:cNvPr>
          <p:cNvSpPr/>
          <p:nvPr/>
        </p:nvSpPr>
        <p:spPr>
          <a:xfrm>
            <a:off x="642425" y="6059488"/>
            <a:ext cx="3346450" cy="79851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EEDE922-C0C6-14D8-C8F7-E9C28CC1BB00}"/>
              </a:ext>
            </a:extLst>
          </p:cNvPr>
          <p:cNvSpPr/>
          <p:nvPr/>
        </p:nvSpPr>
        <p:spPr>
          <a:xfrm>
            <a:off x="647114" y="679450"/>
            <a:ext cx="6724358" cy="549433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6A933A9-8FA6-3ABD-DE72-B70E862951C1}"/>
              </a:ext>
            </a:extLst>
          </p:cNvPr>
          <p:cNvSpPr/>
          <p:nvPr/>
        </p:nvSpPr>
        <p:spPr>
          <a:xfrm>
            <a:off x="647113" y="0"/>
            <a:ext cx="3657600" cy="170973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46B3E32-B9C2-BD5E-FEC4-DF9CCEB48465}"/>
              </a:ext>
            </a:extLst>
          </p:cNvPr>
          <p:cNvSpPr/>
          <p:nvPr/>
        </p:nvSpPr>
        <p:spPr>
          <a:xfrm>
            <a:off x="3696701" y="5148263"/>
            <a:ext cx="3674770" cy="170973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9D821D3E-35B4-60B5-AC8C-9AEA9F6A6C3A}"/>
              </a:ext>
            </a:extLst>
          </p:cNvPr>
          <p:cNvSpPr/>
          <p:nvPr/>
        </p:nvSpPr>
        <p:spPr>
          <a:xfrm>
            <a:off x="0" y="0"/>
            <a:ext cx="67524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7A6BF364-CDB3-C2D0-8D98-76C12735FF1F}"/>
              </a:ext>
            </a:extLst>
          </p:cNvPr>
          <p:cNvSpPr/>
          <p:nvPr/>
        </p:nvSpPr>
        <p:spPr>
          <a:xfrm>
            <a:off x="452511" y="1223887"/>
            <a:ext cx="431409" cy="44450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03BD67BB-A162-4897-DC37-595573312A10}"/>
              </a:ext>
            </a:extLst>
          </p:cNvPr>
          <p:cNvSpPr txBox="1">
            <a:spLocks/>
          </p:cNvSpPr>
          <p:nvPr/>
        </p:nvSpPr>
        <p:spPr>
          <a:xfrm>
            <a:off x="1186250" y="2282477"/>
            <a:ext cx="5789370" cy="1325563"/>
          </a:xfrm>
          <a:prstGeom prst="rect">
            <a:avLst/>
          </a:prstGeom>
        </p:spPr>
        <p:txBody>
          <a:bodyPr anchor="b" anchorCtr="0"/>
          <a:lstStyle>
            <a:lvl1pPr algn="l" rtl="0" eaLnBrk="1" fontAlgn="base" hangingPunct="1">
              <a:spcBef>
                <a:spcPct val="0"/>
              </a:spcBef>
              <a:spcAft>
                <a:spcPct val="0"/>
              </a:spcAft>
              <a:defRPr sz="4000" b="1" kern="1200" spc="-100">
                <a:solidFill>
                  <a:schemeClr val="bg1"/>
                </a:solidFill>
                <a:latin typeface="+mj-lt"/>
                <a:ea typeface="Arial Black" panose="020B0604020202020204" pitchFamily="34" charset="0"/>
                <a:cs typeface="Arial Black" panose="020B0604020202020204" pitchFamily="34" charset="0"/>
              </a:defRPr>
            </a:lvl1pPr>
            <a:lvl2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2pPr>
            <a:lvl3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3pPr>
            <a:lvl4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4pPr>
            <a:lvl5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5pPr>
            <a:lvl6pPr marL="4572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6pPr>
            <a:lvl7pPr marL="9144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7pPr>
            <a:lvl8pPr marL="13716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8pPr>
            <a:lvl9pPr marL="18288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9pPr>
          </a:lstStyle>
          <a:p>
            <a:r>
              <a:rPr lang="en-GB" spc="0">
                <a:latin typeface="Arial" panose="020B0604020202020204" pitchFamily="34" charset="0"/>
                <a:cs typeface="Arial" panose="020B0604020202020204" pitchFamily="34" charset="0"/>
              </a:rPr>
              <a:t>Success stories: </a:t>
            </a:r>
          </a:p>
          <a:p>
            <a:r>
              <a:rPr lang="en-GB" spc="0">
                <a:latin typeface="Arial" panose="020B0604020202020204" pitchFamily="34" charset="0"/>
                <a:cs typeface="Arial" panose="020B0604020202020204" pitchFamily="34" charset="0"/>
              </a:rPr>
              <a:t>From start to scale</a:t>
            </a:r>
            <a:endParaRPr lang="en-US" sz="2400" b="0" spc="0">
              <a:latin typeface="Arial" panose="020B0604020202020204" pitchFamily="34" charset="0"/>
              <a:cs typeface="Arial" panose="020B0604020202020204" pitchFamily="34" charset="0"/>
            </a:endParaRPr>
          </a:p>
        </p:txBody>
      </p:sp>
      <p:pic>
        <p:nvPicPr>
          <p:cNvPr id="8" name="Picture 7" descr="A black and white logo&#10;&#10;Description automatically generated">
            <a:extLst>
              <a:ext uri="{FF2B5EF4-FFF2-40B4-BE49-F238E27FC236}">
                <a16:creationId xmlns:a16="http://schemas.microsoft.com/office/drawing/2014/main" id="{E5B11238-1E7B-73E0-3D91-49F166BCD8A6}"/>
              </a:ext>
            </a:extLst>
          </p:cNvPr>
          <p:cNvPicPr>
            <a:picLocks noChangeAspect="1"/>
          </p:cNvPicPr>
          <p:nvPr/>
        </p:nvPicPr>
        <p:blipFill>
          <a:blip r:embed="rId3"/>
          <a:stretch>
            <a:fillRect/>
          </a:stretch>
        </p:blipFill>
        <p:spPr>
          <a:xfrm>
            <a:off x="1068039" y="4563302"/>
            <a:ext cx="4231791" cy="1156461"/>
          </a:xfrm>
          <a:prstGeom prst="rect">
            <a:avLst/>
          </a:prstGeom>
        </p:spPr>
      </p:pic>
    </p:spTree>
    <p:extLst>
      <p:ext uri="{BB962C8B-B14F-4D97-AF65-F5344CB8AC3E}">
        <p14:creationId xmlns:p14="http://schemas.microsoft.com/office/powerpoint/2010/main" val="1615023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08FF7-43B5-3EEB-ECA9-35D5BA4C5D40}"/>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7A579EB0-070B-462E-CD63-121A936DEA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601" b="-7688"/>
          <a:stretch/>
        </p:blipFill>
        <p:spPr bwMode="auto">
          <a:xfrm>
            <a:off x="6623998" y="0"/>
            <a:ext cx="5568003" cy="687149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436C481-172B-F2F1-832E-E3AAAFECA1A2}"/>
              </a:ext>
            </a:extLst>
          </p:cNvPr>
          <p:cNvSpPr txBox="1"/>
          <p:nvPr/>
        </p:nvSpPr>
        <p:spPr>
          <a:xfrm>
            <a:off x="6624000" y="5161547"/>
            <a:ext cx="5568002" cy="1696453"/>
          </a:xfrm>
          <a:prstGeom prst="rect">
            <a:avLst/>
          </a:prstGeom>
          <a:solidFill>
            <a:schemeClr val="accent1"/>
          </a:solidFill>
        </p:spPr>
        <p:txBody>
          <a:bodyPr wrap="square" lIns="216000" tIns="216000" rIns="216000" bIns="216000">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900" b="0" i="1" u="none" strike="noStrike" kern="100" cap="none" spc="0" normalizeH="0" baseline="0" noProof="0">
                <a:ln>
                  <a:noFill/>
                </a:ln>
                <a:solidFill>
                  <a:srgbClr val="FFFFFF"/>
                </a:solidFill>
                <a:effectLst/>
                <a:uLnTx/>
                <a:uFillTx/>
                <a:latin typeface="Arial" panose="020B0604020202020204" pitchFamily="34" charset="0"/>
                <a:ea typeface="Aptos" panose="020B0004020202020204" pitchFamily="34" charset="0"/>
                <a:cs typeface="Arial" panose="020B0604020202020204" pitchFamily="34" charset="0"/>
              </a:rPr>
              <a:t>“The support we received equipped us with strategic tools to [ensure] we could expand efficiently and stay competitive.”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Dr Hao Pang, </a:t>
            </a:r>
            <a:b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CEO at Quantum Science</a:t>
            </a:r>
          </a:p>
        </p:txBody>
      </p:sp>
      <p:sp>
        <p:nvSpPr>
          <p:cNvPr id="20" name="Rectangle 19">
            <a:extLst>
              <a:ext uri="{FF2B5EF4-FFF2-40B4-BE49-F238E27FC236}">
                <a16:creationId xmlns:a16="http://schemas.microsoft.com/office/drawing/2014/main" id="{B3CF8C7D-9E88-9917-C9D2-8C3D21C98B05}"/>
              </a:ext>
            </a:extLst>
          </p:cNvPr>
          <p:cNvSpPr/>
          <p:nvPr/>
        </p:nvSpPr>
        <p:spPr>
          <a:xfrm>
            <a:off x="-1" y="0"/>
            <a:ext cx="6624000" cy="1404000"/>
          </a:xfrm>
          <a:prstGeom prst="rect">
            <a:avLst/>
          </a:prstGeom>
          <a:solidFill>
            <a:srgbClr val="8A1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Picture 7" descr="A logo with white text&#10;&#10;Description automatically generated">
            <a:extLst>
              <a:ext uri="{FF2B5EF4-FFF2-40B4-BE49-F238E27FC236}">
                <a16:creationId xmlns:a16="http://schemas.microsoft.com/office/drawing/2014/main" id="{E1510033-F94D-094A-F421-8A1D9F4660B3}"/>
              </a:ext>
            </a:extLst>
          </p:cNvPr>
          <p:cNvPicPr>
            <a:picLocks noChangeAspect="1"/>
          </p:cNvPicPr>
          <p:nvPr/>
        </p:nvPicPr>
        <p:blipFill>
          <a:blip r:embed="rId4"/>
          <a:srcRect l="-340461" t="810398" r="340461" b="-810398"/>
          <a:stretch/>
        </p:blipFill>
        <p:spPr>
          <a:xfrm>
            <a:off x="38787" y="6096870"/>
            <a:ext cx="2733516" cy="747014"/>
          </a:xfrm>
          <a:prstGeom prst="rect">
            <a:avLst/>
          </a:prstGeom>
        </p:spPr>
      </p:pic>
      <p:pic>
        <p:nvPicPr>
          <p:cNvPr id="6" name="Picture 5" descr="A logo with white text&#10;&#10;Description automatically generated">
            <a:extLst>
              <a:ext uri="{FF2B5EF4-FFF2-40B4-BE49-F238E27FC236}">
                <a16:creationId xmlns:a16="http://schemas.microsoft.com/office/drawing/2014/main" id="{D0689624-C736-C56B-A495-64B5D8307870}"/>
              </a:ext>
            </a:extLst>
          </p:cNvPr>
          <p:cNvPicPr>
            <a:picLocks noChangeAspect="1"/>
          </p:cNvPicPr>
          <p:nvPr/>
        </p:nvPicPr>
        <p:blipFill>
          <a:blip r:embed="rId4"/>
          <a:stretch>
            <a:fillRect/>
          </a:stretch>
        </p:blipFill>
        <p:spPr>
          <a:xfrm>
            <a:off x="9034853" y="0"/>
            <a:ext cx="2982047" cy="814932"/>
          </a:xfrm>
          <a:prstGeom prst="rect">
            <a:avLst/>
          </a:prstGeom>
        </p:spPr>
      </p:pic>
      <p:sp>
        <p:nvSpPr>
          <p:cNvPr id="5" name="Rectangle 4">
            <a:extLst>
              <a:ext uri="{FF2B5EF4-FFF2-40B4-BE49-F238E27FC236}">
                <a16:creationId xmlns:a16="http://schemas.microsoft.com/office/drawing/2014/main" id="{F06DBCCB-6202-C4EC-8F12-F0B59392FD56}"/>
              </a:ext>
            </a:extLst>
          </p:cNvPr>
          <p:cNvSpPr/>
          <p:nvPr/>
        </p:nvSpPr>
        <p:spPr>
          <a:xfrm>
            <a:off x="2924701" y="630062"/>
            <a:ext cx="3918226" cy="763629"/>
          </a:xfrm>
          <a:prstGeom prst="rect">
            <a:avLst/>
          </a:prstGeom>
          <a:solidFill>
            <a:srgbClr val="8A1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itle 1">
            <a:extLst>
              <a:ext uri="{FF2B5EF4-FFF2-40B4-BE49-F238E27FC236}">
                <a16:creationId xmlns:a16="http://schemas.microsoft.com/office/drawing/2014/main" id="{4A1C6A74-4FCD-51D7-7163-2A6737A3AA23}"/>
              </a:ext>
            </a:extLst>
          </p:cNvPr>
          <p:cNvSpPr>
            <a:spLocks noGrp="1"/>
          </p:cNvSpPr>
          <p:nvPr>
            <p:ph type="title"/>
          </p:nvPr>
        </p:nvSpPr>
        <p:spPr>
          <a:xfrm>
            <a:off x="372164" y="304674"/>
            <a:ext cx="8261473" cy="1130640"/>
          </a:xfrm>
        </p:spPr>
        <p:txBody>
          <a:bodyPr anchor="t">
            <a:normAutofit fontScale="90000"/>
          </a:bodyPr>
          <a:lstStyle/>
          <a:p>
            <a:r>
              <a:rPr lang="en-GB" sz="4100">
                <a:solidFill>
                  <a:schemeClr val="bg1"/>
                </a:solidFill>
              </a:rPr>
              <a:t>Success Story</a:t>
            </a:r>
            <a:br>
              <a:rPr lang="en-GB" sz="3700">
                <a:solidFill>
                  <a:schemeClr val="bg1"/>
                </a:solidFill>
              </a:rPr>
            </a:br>
            <a:r>
              <a:rPr lang="en-GB" sz="2400" b="0" kern="100">
                <a:solidFill>
                  <a:schemeClr val="bg1"/>
                </a:solidFill>
                <a:effectLst/>
                <a:ea typeface="Aptos" panose="020B0004020202020204" pitchFamily="34" charset="0"/>
              </a:rPr>
              <a:t>Quantum Science scales with Innovate UK</a:t>
            </a:r>
            <a:br>
              <a:rPr lang="en-GB" sz="1800" kern="100">
                <a:effectLst/>
                <a:latin typeface="Aptos" panose="020B0004020202020204" pitchFamily="34" charset="0"/>
                <a:ea typeface="Aptos" panose="020B0004020202020204" pitchFamily="34" charset="0"/>
                <a:cs typeface="Times New Roman" panose="02020603050405020304" pitchFamily="18" charset="0"/>
              </a:rPr>
            </a:br>
            <a:br>
              <a:rPr lang="en-GB" sz="2400">
                <a:effectLst/>
                <a:latin typeface="Cambria" panose="02040503050406030204" pitchFamily="18" charset="0"/>
                <a:ea typeface="MS Mincho" panose="02020609040205080304" pitchFamily="49" charset="-128"/>
                <a:cs typeface="Times New Roman" panose="02020603050405020304" pitchFamily="18" charset="0"/>
              </a:rPr>
            </a:br>
            <a:endParaRPr lang="en-GB" sz="2400">
              <a:solidFill>
                <a:schemeClr val="bg1"/>
              </a:solidFill>
              <a:latin typeface="+mn-lt"/>
            </a:endParaRPr>
          </a:p>
        </p:txBody>
      </p:sp>
      <p:sp>
        <p:nvSpPr>
          <p:cNvPr id="7" name="Rectangle 6">
            <a:extLst>
              <a:ext uri="{FF2B5EF4-FFF2-40B4-BE49-F238E27FC236}">
                <a16:creationId xmlns:a16="http://schemas.microsoft.com/office/drawing/2014/main" id="{83FE4A83-90CE-8ABA-85E0-1F80151B350B}"/>
              </a:ext>
            </a:extLst>
          </p:cNvPr>
          <p:cNvSpPr/>
          <p:nvPr/>
        </p:nvSpPr>
        <p:spPr>
          <a:xfrm>
            <a:off x="0" y="1404000"/>
            <a:ext cx="6624000" cy="5451711"/>
          </a:xfrm>
          <a:prstGeom prst="rect">
            <a:avLst/>
          </a:prstGeom>
          <a:solidFill>
            <a:srgbClr val="2D2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D72A4214-846F-58DA-5A8A-C81619FA41F3}"/>
              </a:ext>
            </a:extLst>
          </p:cNvPr>
          <p:cNvSpPr>
            <a:spLocks noGrp="1"/>
          </p:cNvSpPr>
          <p:nvPr>
            <p:ph sz="half" idx="1"/>
          </p:nvPr>
        </p:nvSpPr>
        <p:spPr>
          <a:xfrm>
            <a:off x="372164" y="1559647"/>
            <a:ext cx="5879441" cy="2689199"/>
          </a:xfrm>
        </p:spPr>
        <p:txBody>
          <a:bodyPr vert="horz" lIns="91440" tIns="45720" rIns="91440" bIns="45720" rtlCol="0" anchor="t">
            <a:noAutofit/>
          </a:bodyPr>
          <a:lstStyle/>
          <a:p>
            <a:pPr marL="0" indent="0" algn="l">
              <a:lnSpc>
                <a:spcPct val="100000"/>
              </a:lnSpc>
              <a:buNone/>
            </a:pPr>
            <a:r>
              <a:rPr lang="en-GB" sz="1800" b="1" i="0">
                <a:solidFill>
                  <a:schemeClr val="bg1"/>
                </a:solidFill>
                <a:effectLst/>
                <a:latin typeface="+mn-lt"/>
              </a:rPr>
              <a:t>Quantum Science, a pioneering nanomaterial tech company in Cheshire, is transforming the semiconductor and electronics sectors with its innovative quantum dot technology.</a:t>
            </a:r>
          </a:p>
          <a:p>
            <a:pPr marL="0" indent="0" algn="l">
              <a:lnSpc>
                <a:spcPct val="100000"/>
              </a:lnSpc>
              <a:buNone/>
            </a:pPr>
            <a:endParaRPr lang="en-GB" sz="200" i="0">
              <a:solidFill>
                <a:schemeClr val="bg1"/>
              </a:solidFill>
              <a:effectLst/>
              <a:latin typeface="+mn-lt"/>
            </a:endParaRPr>
          </a:p>
          <a:p>
            <a:pPr marL="0" indent="0" algn="l">
              <a:lnSpc>
                <a:spcPct val="100000"/>
              </a:lnSpc>
              <a:buNone/>
            </a:pPr>
            <a:r>
              <a:rPr lang="en-GB" sz="1600" i="0">
                <a:solidFill>
                  <a:schemeClr val="bg1"/>
                </a:solidFill>
                <a:effectLst/>
                <a:latin typeface="+mn-lt"/>
              </a:rPr>
              <a:t>We first helped it to streamline and upscale production and then welcomed it to our Scaleup Programme, which helped it to enhance its intellectual property protection, access the funds to design a new lab and expand its commercial reach. </a:t>
            </a:r>
          </a:p>
          <a:p>
            <a:pPr marL="0" indent="0" algn="l">
              <a:lnSpc>
                <a:spcPct val="100000"/>
              </a:lnSpc>
              <a:buSzPct val="150000"/>
              <a:buNone/>
            </a:pPr>
            <a:r>
              <a:rPr lang="en-GB" sz="1600" b="1" i="0">
                <a:solidFill>
                  <a:schemeClr val="bg1"/>
                </a:solidFill>
                <a:effectLst/>
                <a:latin typeface="+mn-lt"/>
              </a:rPr>
              <a:t>Growth milestones:</a:t>
            </a:r>
          </a:p>
        </p:txBody>
      </p:sp>
      <p:sp>
        <p:nvSpPr>
          <p:cNvPr id="9" name="Rectangle 8">
            <a:extLst>
              <a:ext uri="{FF2B5EF4-FFF2-40B4-BE49-F238E27FC236}">
                <a16:creationId xmlns:a16="http://schemas.microsoft.com/office/drawing/2014/main" id="{FB24CCA5-556B-AD9E-C3D3-A0FB05031FA7}"/>
              </a:ext>
            </a:extLst>
          </p:cNvPr>
          <p:cNvSpPr/>
          <p:nvPr/>
        </p:nvSpPr>
        <p:spPr>
          <a:xfrm>
            <a:off x="0" y="6562743"/>
            <a:ext cx="6623999" cy="2929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221415A2-ABF9-3154-149E-B3D7D18A41C9}"/>
              </a:ext>
            </a:extLst>
          </p:cNvPr>
          <p:cNvSpPr txBox="1"/>
          <p:nvPr/>
        </p:nvSpPr>
        <p:spPr>
          <a:xfrm>
            <a:off x="372164" y="6546961"/>
            <a:ext cx="609934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200" b="1"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mn-cs"/>
                <a:hlinkClick r:id="rId5">
                  <a:extLst>
                    <a:ext uri="{A12FA001-AC4F-418D-AE19-62706E023703}">
                      <ahyp:hlinkClr xmlns:ahyp="http://schemas.microsoft.com/office/drawing/2018/hyperlinkcolor" val="tx"/>
                    </a:ext>
                  </a:extLst>
                </a:hlinkClick>
              </a:rPr>
              <a:t>Click here</a:t>
            </a:r>
            <a:r>
              <a:rPr kumimoji="0" lang="en-GB" sz="1200" b="1"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mn-cs"/>
              </a:rPr>
              <a:t> to learn more about Quantum Science’s journey with Innovate UK</a:t>
            </a:r>
            <a:endParaRPr kumimoji="0" lang="en-GB" sz="12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mn-cs"/>
            </a:endParaRPr>
          </a:p>
        </p:txBody>
      </p:sp>
      <p:sp>
        <p:nvSpPr>
          <p:cNvPr id="14" name="TextBox 13">
            <a:extLst>
              <a:ext uri="{FF2B5EF4-FFF2-40B4-BE49-F238E27FC236}">
                <a16:creationId xmlns:a16="http://schemas.microsoft.com/office/drawing/2014/main" id="{A04A2EA3-214C-E245-7220-1963DE55EB37}"/>
              </a:ext>
            </a:extLst>
          </p:cNvPr>
          <p:cNvSpPr txBox="1">
            <a:spLocks/>
          </p:cNvSpPr>
          <p:nvPr/>
        </p:nvSpPr>
        <p:spPr>
          <a:xfrm>
            <a:off x="528570" y="4545512"/>
            <a:ext cx="5879441" cy="1645066"/>
          </a:xfrm>
          <a:prstGeom prst="rect">
            <a:avLst/>
          </a:prstGeom>
          <a:noFill/>
        </p:spPr>
        <p:txBody>
          <a:bodyPr wrap="square">
            <a:spAutoFit/>
          </a:bodyPr>
          <a:lstStyle/>
          <a:p>
            <a:pPr marL="457200" marR="0" lvl="1" indent="0" algn="l" defTabSz="914400" rtl="0" eaLnBrk="1" fontAlgn="auto" latinLnBrk="0" hangingPunct="1">
              <a:lnSpc>
                <a:spcPct val="120000"/>
              </a:lnSpc>
              <a:spcBef>
                <a:spcPts val="0"/>
              </a:spcBef>
              <a:spcAft>
                <a:spcPts val="0"/>
              </a:spcAft>
              <a:buClrTx/>
              <a:buSzTx/>
              <a:buFontTx/>
              <a:buNone/>
              <a:tabLst/>
              <a:defRPr/>
            </a:pPr>
            <a:r>
              <a:rPr kumimoji="0" lang="en-GB" sz="16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mn-cs"/>
              </a:rPr>
              <a:t>500% year-on-year turnover increase in most recent year</a:t>
            </a:r>
          </a:p>
          <a:p>
            <a:pPr marL="457200" marR="0" lvl="1" indent="0" algn="l" defTabSz="914400" rtl="0" eaLnBrk="1" fontAlgn="auto" latinLnBrk="0" hangingPunct="1">
              <a:lnSpc>
                <a:spcPct val="120000"/>
              </a:lnSpc>
              <a:spcBef>
                <a:spcPts val="0"/>
              </a:spcBef>
              <a:spcAft>
                <a:spcPts val="0"/>
              </a:spcAft>
              <a:buClrTx/>
              <a:buSzTx/>
              <a:buFontTx/>
              <a:buNone/>
              <a:tabLst/>
              <a:defRPr/>
            </a:pPr>
            <a:endParaRPr kumimoji="0" lang="en-GB" sz="16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mn-cs"/>
            </a:endParaRPr>
          </a:p>
          <a:p>
            <a:pPr marL="457200" marR="0" lvl="1" indent="0" algn="l" defTabSz="914400" rtl="0" eaLnBrk="1" fontAlgn="auto" latinLnBrk="0" hangingPunct="1">
              <a:lnSpc>
                <a:spcPct val="120000"/>
              </a:lnSpc>
              <a:spcBef>
                <a:spcPts val="0"/>
              </a:spcBef>
              <a:spcAft>
                <a:spcPts val="0"/>
              </a:spcAft>
              <a:buClrTx/>
              <a:buSzTx/>
              <a:buFontTx/>
              <a:buNone/>
              <a:tabLst/>
              <a:defRPr/>
            </a:pPr>
            <a:r>
              <a:rPr kumimoji="0" lang="en-GB" sz="16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mn-cs"/>
              </a:rPr>
              <a:t>Workforce growth from 12 to 27 employees 2022-2024</a:t>
            </a:r>
          </a:p>
          <a:p>
            <a:pPr marL="457200" marR="0" lvl="1" indent="0" algn="l" defTabSz="914400" rtl="0" eaLnBrk="1" fontAlgn="auto" latinLnBrk="0" hangingPunct="1">
              <a:lnSpc>
                <a:spcPct val="120000"/>
              </a:lnSpc>
              <a:spcBef>
                <a:spcPts val="0"/>
              </a:spcBef>
              <a:spcAft>
                <a:spcPts val="800"/>
              </a:spcAft>
              <a:buClrTx/>
              <a:buSzTx/>
              <a:buFontTx/>
              <a:buNone/>
              <a:tabLst/>
              <a:defRPr/>
            </a:pPr>
            <a:endParaRPr kumimoji="0" lang="en-GB" sz="16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mn-cs"/>
            </a:endParaRPr>
          </a:p>
          <a:p>
            <a:pPr marL="457200" marR="0" lvl="1" indent="0" algn="l" defTabSz="914400" rtl="0" eaLnBrk="1" fontAlgn="auto" latinLnBrk="0" hangingPunct="1">
              <a:lnSpc>
                <a:spcPct val="120000"/>
              </a:lnSpc>
              <a:spcBef>
                <a:spcPts val="0"/>
              </a:spcBef>
              <a:spcAft>
                <a:spcPts val="800"/>
              </a:spcAft>
              <a:buClrTx/>
              <a:buSzTx/>
              <a:buFontTx/>
              <a:buNone/>
              <a:tabLst/>
              <a:defRPr/>
            </a:pPr>
            <a:r>
              <a:rPr kumimoji="0" lang="en-GB" sz="16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mn-cs"/>
              </a:rPr>
              <a:t>Eight major commercial deals closed in the past year</a:t>
            </a: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7" name="Group 16">
            <a:extLst>
              <a:ext uri="{FF2B5EF4-FFF2-40B4-BE49-F238E27FC236}">
                <a16:creationId xmlns:a16="http://schemas.microsoft.com/office/drawing/2014/main" id="{61904BE2-DFAF-E101-2416-09C6CD56AF7B}"/>
              </a:ext>
            </a:extLst>
          </p:cNvPr>
          <p:cNvGrpSpPr/>
          <p:nvPr/>
        </p:nvGrpSpPr>
        <p:grpSpPr>
          <a:xfrm>
            <a:off x="408796" y="4502171"/>
            <a:ext cx="436629" cy="436629"/>
            <a:chOff x="2321330" y="2517587"/>
            <a:chExt cx="832876" cy="832876"/>
          </a:xfrm>
        </p:grpSpPr>
        <p:sp>
          <p:nvSpPr>
            <p:cNvPr id="15" name="Oval 14">
              <a:extLst>
                <a:ext uri="{FF2B5EF4-FFF2-40B4-BE49-F238E27FC236}">
                  <a16:creationId xmlns:a16="http://schemas.microsoft.com/office/drawing/2014/main" id="{C6C0D230-684E-EF0C-BDCF-2E31A046D0DF}"/>
                </a:ext>
              </a:extLst>
            </p:cNvPr>
            <p:cNvSpPr/>
            <p:nvPr/>
          </p:nvSpPr>
          <p:spPr>
            <a:xfrm>
              <a:off x="2321330" y="2517587"/>
              <a:ext cx="832876" cy="83287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50A7A74B-89EA-FA6D-EE64-8FC629ECF0C7}"/>
                </a:ext>
              </a:extLst>
            </p:cNvPr>
            <p:cNvPicPr>
              <a:picLocks noChangeAspect="1"/>
            </p:cNvPicPr>
            <p:nvPr/>
          </p:nvPicPr>
          <p:blipFill>
            <a:blip r:embed="rId6"/>
            <a:stretch>
              <a:fillRect/>
            </a:stretch>
          </p:blipFill>
          <p:spPr>
            <a:xfrm>
              <a:off x="2536845" y="2715558"/>
              <a:ext cx="398929" cy="398929"/>
            </a:xfrm>
            <a:prstGeom prst="rect">
              <a:avLst/>
            </a:prstGeom>
          </p:spPr>
        </p:pic>
      </p:grpSp>
      <p:grpSp>
        <p:nvGrpSpPr>
          <p:cNvPr id="22" name="Group 21">
            <a:extLst>
              <a:ext uri="{FF2B5EF4-FFF2-40B4-BE49-F238E27FC236}">
                <a16:creationId xmlns:a16="http://schemas.microsoft.com/office/drawing/2014/main" id="{E0BFB2A9-D805-32B8-CF84-7717C9940683}"/>
              </a:ext>
            </a:extLst>
          </p:cNvPr>
          <p:cNvGrpSpPr/>
          <p:nvPr/>
        </p:nvGrpSpPr>
        <p:grpSpPr>
          <a:xfrm>
            <a:off x="408032" y="5133215"/>
            <a:ext cx="436628" cy="436628"/>
            <a:chOff x="4473760" y="3625353"/>
            <a:chExt cx="832876" cy="832876"/>
          </a:xfrm>
        </p:grpSpPr>
        <p:sp>
          <p:nvSpPr>
            <p:cNvPr id="23" name="Oval 22">
              <a:extLst>
                <a:ext uri="{FF2B5EF4-FFF2-40B4-BE49-F238E27FC236}">
                  <a16:creationId xmlns:a16="http://schemas.microsoft.com/office/drawing/2014/main" id="{E141C603-4648-452D-ED59-5EB8685A3A5B}"/>
                </a:ext>
              </a:extLst>
            </p:cNvPr>
            <p:cNvSpPr/>
            <p:nvPr/>
          </p:nvSpPr>
          <p:spPr>
            <a:xfrm>
              <a:off x="4473760" y="3625353"/>
              <a:ext cx="832876" cy="83287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Freeform 190">
              <a:extLst>
                <a:ext uri="{FF2B5EF4-FFF2-40B4-BE49-F238E27FC236}">
                  <a16:creationId xmlns:a16="http://schemas.microsoft.com/office/drawing/2014/main" id="{1627985E-6F19-E8F3-ED3A-CCC0BE28F05E}"/>
                </a:ext>
              </a:extLst>
            </p:cNvPr>
            <p:cNvSpPr>
              <a:spLocks noEditPoints="1"/>
            </p:cNvSpPr>
            <p:nvPr/>
          </p:nvSpPr>
          <p:spPr bwMode="auto">
            <a:xfrm>
              <a:off x="4656389" y="3766443"/>
              <a:ext cx="481731" cy="464594"/>
            </a:xfrm>
            <a:custGeom>
              <a:avLst/>
              <a:gdLst/>
              <a:ahLst/>
              <a:cxnLst>
                <a:cxn ang="0">
                  <a:pos x="256" y="236"/>
                </a:cxn>
                <a:cxn ang="0">
                  <a:pos x="256" y="236"/>
                </a:cxn>
                <a:cxn ang="0">
                  <a:pos x="244" y="248"/>
                </a:cxn>
                <a:cxn ang="0">
                  <a:pos x="237" y="248"/>
                </a:cxn>
                <a:cxn ang="0">
                  <a:pos x="240" y="236"/>
                </a:cxn>
                <a:cxn ang="0">
                  <a:pos x="256" y="230"/>
                </a:cxn>
                <a:cxn ang="0">
                  <a:pos x="256" y="236"/>
                </a:cxn>
                <a:cxn ang="0">
                  <a:pos x="240" y="224"/>
                </a:cxn>
                <a:cxn ang="0">
                  <a:pos x="228" y="224"/>
                </a:cxn>
                <a:cxn ang="0">
                  <a:pos x="228" y="236"/>
                </a:cxn>
                <a:cxn ang="0">
                  <a:pos x="216" y="248"/>
                </a:cxn>
                <a:cxn ang="0">
                  <a:pos x="204" y="236"/>
                </a:cxn>
                <a:cxn ang="0">
                  <a:pos x="204" y="224"/>
                </a:cxn>
                <a:cxn ang="0">
                  <a:pos x="192" y="224"/>
                </a:cxn>
                <a:cxn ang="0">
                  <a:pos x="180" y="212"/>
                </a:cxn>
                <a:cxn ang="0">
                  <a:pos x="192" y="200"/>
                </a:cxn>
                <a:cxn ang="0">
                  <a:pos x="204" y="200"/>
                </a:cxn>
                <a:cxn ang="0">
                  <a:pos x="204" y="188"/>
                </a:cxn>
                <a:cxn ang="0">
                  <a:pos x="216" y="176"/>
                </a:cxn>
                <a:cxn ang="0">
                  <a:pos x="228" y="188"/>
                </a:cxn>
                <a:cxn ang="0">
                  <a:pos x="228" y="200"/>
                </a:cxn>
                <a:cxn ang="0">
                  <a:pos x="240" y="200"/>
                </a:cxn>
                <a:cxn ang="0">
                  <a:pos x="252" y="212"/>
                </a:cxn>
                <a:cxn ang="0">
                  <a:pos x="240" y="224"/>
                </a:cxn>
                <a:cxn ang="0">
                  <a:pos x="192" y="188"/>
                </a:cxn>
                <a:cxn ang="0">
                  <a:pos x="168" y="212"/>
                </a:cxn>
                <a:cxn ang="0">
                  <a:pos x="192" y="236"/>
                </a:cxn>
                <a:cxn ang="0">
                  <a:pos x="195" y="248"/>
                </a:cxn>
                <a:cxn ang="0">
                  <a:pos x="12" y="248"/>
                </a:cxn>
                <a:cxn ang="0">
                  <a:pos x="0" y="236"/>
                </a:cxn>
                <a:cxn ang="0">
                  <a:pos x="0" y="236"/>
                </a:cxn>
                <a:cxn ang="0">
                  <a:pos x="0" y="236"/>
                </a:cxn>
                <a:cxn ang="0">
                  <a:pos x="32" y="176"/>
                </a:cxn>
                <a:cxn ang="0">
                  <a:pos x="69" y="164"/>
                </a:cxn>
                <a:cxn ang="0">
                  <a:pos x="100" y="150"/>
                </a:cxn>
                <a:cxn ang="0">
                  <a:pos x="100" y="127"/>
                </a:cxn>
                <a:cxn ang="0">
                  <a:pos x="88" y="97"/>
                </a:cxn>
                <a:cxn ang="0">
                  <a:pos x="80" y="85"/>
                </a:cxn>
                <a:cxn ang="0">
                  <a:pos x="84" y="65"/>
                </a:cxn>
                <a:cxn ang="0">
                  <a:pos x="82" y="39"/>
                </a:cxn>
                <a:cxn ang="0">
                  <a:pos x="128" y="0"/>
                </a:cxn>
                <a:cxn ang="0">
                  <a:pos x="175" y="39"/>
                </a:cxn>
                <a:cxn ang="0">
                  <a:pos x="172" y="65"/>
                </a:cxn>
                <a:cxn ang="0">
                  <a:pos x="176" y="85"/>
                </a:cxn>
                <a:cxn ang="0">
                  <a:pos x="168" y="97"/>
                </a:cxn>
                <a:cxn ang="0">
                  <a:pos x="156" y="126"/>
                </a:cxn>
                <a:cxn ang="0">
                  <a:pos x="156" y="150"/>
                </a:cxn>
                <a:cxn ang="0">
                  <a:pos x="187" y="164"/>
                </a:cxn>
                <a:cxn ang="0">
                  <a:pos x="202" y="169"/>
                </a:cxn>
                <a:cxn ang="0">
                  <a:pos x="192" y="188"/>
                </a:cxn>
              </a:cxnLst>
              <a:rect l="0" t="0" r="r" b="b"/>
              <a:pathLst>
                <a:path w="256" h="248">
                  <a:moveTo>
                    <a:pt x="256" y="236"/>
                  </a:moveTo>
                  <a:cubicBezTo>
                    <a:pt x="256" y="236"/>
                    <a:pt x="256" y="236"/>
                    <a:pt x="256" y="236"/>
                  </a:cubicBezTo>
                  <a:cubicBezTo>
                    <a:pt x="256" y="243"/>
                    <a:pt x="251" y="248"/>
                    <a:pt x="244" y="248"/>
                  </a:cubicBezTo>
                  <a:cubicBezTo>
                    <a:pt x="237" y="248"/>
                    <a:pt x="237" y="248"/>
                    <a:pt x="237" y="248"/>
                  </a:cubicBezTo>
                  <a:cubicBezTo>
                    <a:pt x="239" y="244"/>
                    <a:pt x="240" y="240"/>
                    <a:pt x="240" y="236"/>
                  </a:cubicBezTo>
                  <a:cubicBezTo>
                    <a:pt x="246" y="236"/>
                    <a:pt x="251" y="234"/>
                    <a:pt x="256" y="230"/>
                  </a:cubicBezTo>
                  <a:cubicBezTo>
                    <a:pt x="256" y="234"/>
                    <a:pt x="256" y="236"/>
                    <a:pt x="256" y="236"/>
                  </a:cubicBezTo>
                  <a:close/>
                  <a:moveTo>
                    <a:pt x="240" y="224"/>
                  </a:moveTo>
                  <a:cubicBezTo>
                    <a:pt x="228" y="224"/>
                    <a:pt x="228" y="224"/>
                    <a:pt x="228" y="224"/>
                  </a:cubicBezTo>
                  <a:cubicBezTo>
                    <a:pt x="228" y="236"/>
                    <a:pt x="228" y="236"/>
                    <a:pt x="228" y="236"/>
                  </a:cubicBezTo>
                  <a:cubicBezTo>
                    <a:pt x="228" y="243"/>
                    <a:pt x="223" y="248"/>
                    <a:pt x="216" y="248"/>
                  </a:cubicBezTo>
                  <a:cubicBezTo>
                    <a:pt x="209" y="248"/>
                    <a:pt x="204" y="243"/>
                    <a:pt x="204" y="236"/>
                  </a:cubicBezTo>
                  <a:cubicBezTo>
                    <a:pt x="204" y="224"/>
                    <a:pt x="204" y="224"/>
                    <a:pt x="204" y="224"/>
                  </a:cubicBezTo>
                  <a:cubicBezTo>
                    <a:pt x="192" y="224"/>
                    <a:pt x="192" y="224"/>
                    <a:pt x="192" y="224"/>
                  </a:cubicBezTo>
                  <a:cubicBezTo>
                    <a:pt x="185" y="224"/>
                    <a:pt x="180" y="219"/>
                    <a:pt x="180" y="212"/>
                  </a:cubicBezTo>
                  <a:cubicBezTo>
                    <a:pt x="180" y="205"/>
                    <a:pt x="185" y="200"/>
                    <a:pt x="192" y="200"/>
                  </a:cubicBezTo>
                  <a:cubicBezTo>
                    <a:pt x="204" y="200"/>
                    <a:pt x="204" y="200"/>
                    <a:pt x="204" y="200"/>
                  </a:cubicBezTo>
                  <a:cubicBezTo>
                    <a:pt x="204" y="188"/>
                    <a:pt x="204" y="188"/>
                    <a:pt x="204" y="188"/>
                  </a:cubicBezTo>
                  <a:cubicBezTo>
                    <a:pt x="204" y="181"/>
                    <a:pt x="209" y="176"/>
                    <a:pt x="216" y="176"/>
                  </a:cubicBezTo>
                  <a:cubicBezTo>
                    <a:pt x="223" y="176"/>
                    <a:pt x="228" y="181"/>
                    <a:pt x="228" y="188"/>
                  </a:cubicBezTo>
                  <a:cubicBezTo>
                    <a:pt x="228" y="200"/>
                    <a:pt x="228" y="200"/>
                    <a:pt x="228" y="200"/>
                  </a:cubicBezTo>
                  <a:cubicBezTo>
                    <a:pt x="240" y="200"/>
                    <a:pt x="240" y="200"/>
                    <a:pt x="240" y="200"/>
                  </a:cubicBezTo>
                  <a:cubicBezTo>
                    <a:pt x="247" y="200"/>
                    <a:pt x="252" y="205"/>
                    <a:pt x="252" y="212"/>
                  </a:cubicBezTo>
                  <a:cubicBezTo>
                    <a:pt x="252" y="219"/>
                    <a:pt x="247" y="224"/>
                    <a:pt x="240" y="224"/>
                  </a:cubicBezTo>
                  <a:moveTo>
                    <a:pt x="192" y="188"/>
                  </a:moveTo>
                  <a:cubicBezTo>
                    <a:pt x="179" y="188"/>
                    <a:pt x="168" y="199"/>
                    <a:pt x="168" y="212"/>
                  </a:cubicBezTo>
                  <a:cubicBezTo>
                    <a:pt x="168" y="225"/>
                    <a:pt x="179" y="236"/>
                    <a:pt x="192" y="236"/>
                  </a:cubicBezTo>
                  <a:cubicBezTo>
                    <a:pt x="192" y="240"/>
                    <a:pt x="193" y="244"/>
                    <a:pt x="195" y="248"/>
                  </a:cubicBezTo>
                  <a:cubicBezTo>
                    <a:pt x="12" y="248"/>
                    <a:pt x="12" y="248"/>
                    <a:pt x="12" y="248"/>
                  </a:cubicBezTo>
                  <a:cubicBezTo>
                    <a:pt x="5" y="248"/>
                    <a:pt x="0" y="243"/>
                    <a:pt x="0" y="236"/>
                  </a:cubicBezTo>
                  <a:cubicBezTo>
                    <a:pt x="0" y="236"/>
                    <a:pt x="0" y="236"/>
                    <a:pt x="0" y="236"/>
                  </a:cubicBezTo>
                  <a:cubicBezTo>
                    <a:pt x="0" y="236"/>
                    <a:pt x="0" y="236"/>
                    <a:pt x="0" y="236"/>
                  </a:cubicBezTo>
                  <a:cubicBezTo>
                    <a:pt x="0" y="236"/>
                    <a:pt x="0" y="192"/>
                    <a:pt x="32" y="176"/>
                  </a:cubicBezTo>
                  <a:cubicBezTo>
                    <a:pt x="52" y="166"/>
                    <a:pt x="44" y="174"/>
                    <a:pt x="69" y="164"/>
                  </a:cubicBezTo>
                  <a:cubicBezTo>
                    <a:pt x="94" y="154"/>
                    <a:pt x="100" y="150"/>
                    <a:pt x="100" y="150"/>
                  </a:cubicBezTo>
                  <a:cubicBezTo>
                    <a:pt x="100" y="127"/>
                    <a:pt x="100" y="127"/>
                    <a:pt x="100" y="127"/>
                  </a:cubicBezTo>
                  <a:cubicBezTo>
                    <a:pt x="100" y="127"/>
                    <a:pt x="91" y="119"/>
                    <a:pt x="88" y="97"/>
                  </a:cubicBezTo>
                  <a:cubicBezTo>
                    <a:pt x="82" y="99"/>
                    <a:pt x="80" y="90"/>
                    <a:pt x="80" y="85"/>
                  </a:cubicBezTo>
                  <a:cubicBezTo>
                    <a:pt x="80" y="80"/>
                    <a:pt x="77" y="63"/>
                    <a:pt x="84" y="65"/>
                  </a:cubicBezTo>
                  <a:cubicBezTo>
                    <a:pt x="82" y="54"/>
                    <a:pt x="81" y="44"/>
                    <a:pt x="82" y="39"/>
                  </a:cubicBezTo>
                  <a:cubicBezTo>
                    <a:pt x="83" y="21"/>
                    <a:pt x="101" y="1"/>
                    <a:pt x="128" y="0"/>
                  </a:cubicBezTo>
                  <a:cubicBezTo>
                    <a:pt x="160" y="1"/>
                    <a:pt x="173" y="21"/>
                    <a:pt x="175" y="39"/>
                  </a:cubicBezTo>
                  <a:cubicBezTo>
                    <a:pt x="175" y="44"/>
                    <a:pt x="174" y="54"/>
                    <a:pt x="172" y="65"/>
                  </a:cubicBezTo>
                  <a:cubicBezTo>
                    <a:pt x="180" y="63"/>
                    <a:pt x="177" y="80"/>
                    <a:pt x="176" y="85"/>
                  </a:cubicBezTo>
                  <a:cubicBezTo>
                    <a:pt x="176" y="90"/>
                    <a:pt x="174" y="99"/>
                    <a:pt x="168" y="97"/>
                  </a:cubicBezTo>
                  <a:cubicBezTo>
                    <a:pt x="165" y="119"/>
                    <a:pt x="156" y="126"/>
                    <a:pt x="156" y="126"/>
                  </a:cubicBezTo>
                  <a:cubicBezTo>
                    <a:pt x="156" y="150"/>
                    <a:pt x="156" y="150"/>
                    <a:pt x="156" y="150"/>
                  </a:cubicBezTo>
                  <a:cubicBezTo>
                    <a:pt x="156" y="150"/>
                    <a:pt x="162" y="153"/>
                    <a:pt x="187" y="164"/>
                  </a:cubicBezTo>
                  <a:cubicBezTo>
                    <a:pt x="194" y="167"/>
                    <a:pt x="198" y="168"/>
                    <a:pt x="202" y="169"/>
                  </a:cubicBezTo>
                  <a:cubicBezTo>
                    <a:pt x="196" y="173"/>
                    <a:pt x="192" y="180"/>
                    <a:pt x="192" y="188"/>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C61"/>
                </a:solidFill>
                <a:effectLst/>
                <a:uLnTx/>
                <a:uFillTx/>
                <a:latin typeface="Arial" panose="020B0604020202020204" pitchFamily="34" charset="0"/>
                <a:ea typeface="+mn-ea"/>
                <a:cs typeface="+mn-cs"/>
              </a:endParaRPr>
            </a:p>
          </p:txBody>
        </p:sp>
      </p:grpSp>
      <p:grpSp>
        <p:nvGrpSpPr>
          <p:cNvPr id="27" name="Group 26">
            <a:extLst>
              <a:ext uri="{FF2B5EF4-FFF2-40B4-BE49-F238E27FC236}">
                <a16:creationId xmlns:a16="http://schemas.microsoft.com/office/drawing/2014/main" id="{4310A798-874E-3BCA-78FE-AC264FC42D44}"/>
              </a:ext>
            </a:extLst>
          </p:cNvPr>
          <p:cNvGrpSpPr/>
          <p:nvPr/>
        </p:nvGrpSpPr>
        <p:grpSpPr>
          <a:xfrm>
            <a:off x="417278" y="5764258"/>
            <a:ext cx="436629" cy="436629"/>
            <a:chOff x="4475795" y="2527479"/>
            <a:chExt cx="832876" cy="832876"/>
          </a:xfrm>
        </p:grpSpPr>
        <p:sp>
          <p:nvSpPr>
            <p:cNvPr id="25" name="Oval 24">
              <a:extLst>
                <a:ext uri="{FF2B5EF4-FFF2-40B4-BE49-F238E27FC236}">
                  <a16:creationId xmlns:a16="http://schemas.microsoft.com/office/drawing/2014/main" id="{41514DE9-90EA-1EB8-7800-8DFDDFDF0DA2}"/>
                </a:ext>
              </a:extLst>
            </p:cNvPr>
            <p:cNvSpPr/>
            <p:nvPr/>
          </p:nvSpPr>
          <p:spPr>
            <a:xfrm>
              <a:off x="4475795" y="2527479"/>
              <a:ext cx="832876" cy="83287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Freeform 38">
              <a:extLst>
                <a:ext uri="{FF2B5EF4-FFF2-40B4-BE49-F238E27FC236}">
                  <a16:creationId xmlns:a16="http://schemas.microsoft.com/office/drawing/2014/main" id="{B6C08C35-1357-E2C7-B20D-C6E82FFD5D43}"/>
                </a:ext>
              </a:extLst>
            </p:cNvPr>
            <p:cNvSpPr>
              <a:spLocks noEditPoints="1"/>
            </p:cNvSpPr>
            <p:nvPr/>
          </p:nvSpPr>
          <p:spPr bwMode="auto">
            <a:xfrm>
              <a:off x="4700457" y="2745885"/>
              <a:ext cx="404868" cy="404868"/>
            </a:xfrm>
            <a:custGeom>
              <a:avLst/>
              <a:gdLst/>
              <a:ahLst/>
              <a:cxnLst>
                <a:cxn ang="0">
                  <a:pos x="244" y="48"/>
                </a:cxn>
                <a:cxn ang="0">
                  <a:pos x="232" y="48"/>
                </a:cxn>
                <a:cxn ang="0">
                  <a:pos x="232" y="116"/>
                </a:cxn>
                <a:cxn ang="0">
                  <a:pos x="232" y="172"/>
                </a:cxn>
                <a:cxn ang="0">
                  <a:pos x="232" y="184"/>
                </a:cxn>
                <a:cxn ang="0">
                  <a:pos x="220" y="196"/>
                </a:cxn>
                <a:cxn ang="0">
                  <a:pos x="157" y="196"/>
                </a:cxn>
                <a:cxn ang="0">
                  <a:pos x="196" y="236"/>
                </a:cxn>
                <a:cxn ang="0">
                  <a:pos x="200" y="244"/>
                </a:cxn>
                <a:cxn ang="0">
                  <a:pos x="188" y="256"/>
                </a:cxn>
                <a:cxn ang="0">
                  <a:pos x="180" y="252"/>
                </a:cxn>
                <a:cxn ang="0">
                  <a:pos x="140" y="213"/>
                </a:cxn>
                <a:cxn ang="0">
                  <a:pos x="140" y="244"/>
                </a:cxn>
                <a:cxn ang="0">
                  <a:pos x="128" y="256"/>
                </a:cxn>
                <a:cxn ang="0">
                  <a:pos x="116" y="244"/>
                </a:cxn>
                <a:cxn ang="0">
                  <a:pos x="116" y="213"/>
                </a:cxn>
                <a:cxn ang="0">
                  <a:pos x="76" y="252"/>
                </a:cxn>
                <a:cxn ang="0">
                  <a:pos x="68" y="256"/>
                </a:cxn>
                <a:cxn ang="0">
                  <a:pos x="56" y="244"/>
                </a:cxn>
                <a:cxn ang="0">
                  <a:pos x="60" y="236"/>
                </a:cxn>
                <a:cxn ang="0">
                  <a:pos x="99" y="196"/>
                </a:cxn>
                <a:cxn ang="0">
                  <a:pos x="36" y="196"/>
                </a:cxn>
                <a:cxn ang="0">
                  <a:pos x="24" y="184"/>
                </a:cxn>
                <a:cxn ang="0">
                  <a:pos x="24" y="172"/>
                </a:cxn>
                <a:cxn ang="0">
                  <a:pos x="24" y="116"/>
                </a:cxn>
                <a:cxn ang="0">
                  <a:pos x="24" y="48"/>
                </a:cxn>
                <a:cxn ang="0">
                  <a:pos x="12" y="48"/>
                </a:cxn>
                <a:cxn ang="0">
                  <a:pos x="0" y="36"/>
                </a:cxn>
                <a:cxn ang="0">
                  <a:pos x="12" y="24"/>
                </a:cxn>
                <a:cxn ang="0">
                  <a:pos x="116" y="24"/>
                </a:cxn>
                <a:cxn ang="0">
                  <a:pos x="116" y="12"/>
                </a:cxn>
                <a:cxn ang="0">
                  <a:pos x="128" y="0"/>
                </a:cxn>
                <a:cxn ang="0">
                  <a:pos x="140" y="12"/>
                </a:cxn>
                <a:cxn ang="0">
                  <a:pos x="140" y="24"/>
                </a:cxn>
                <a:cxn ang="0">
                  <a:pos x="244" y="24"/>
                </a:cxn>
                <a:cxn ang="0">
                  <a:pos x="256" y="36"/>
                </a:cxn>
                <a:cxn ang="0">
                  <a:pos x="244" y="48"/>
                </a:cxn>
                <a:cxn ang="0">
                  <a:pos x="208" y="104"/>
                </a:cxn>
                <a:cxn ang="0">
                  <a:pos x="208" y="92"/>
                </a:cxn>
                <a:cxn ang="0">
                  <a:pos x="208" y="48"/>
                </a:cxn>
                <a:cxn ang="0">
                  <a:pos x="48" y="48"/>
                </a:cxn>
                <a:cxn ang="0">
                  <a:pos x="48" y="92"/>
                </a:cxn>
                <a:cxn ang="0">
                  <a:pos x="48" y="104"/>
                </a:cxn>
                <a:cxn ang="0">
                  <a:pos x="48" y="172"/>
                </a:cxn>
                <a:cxn ang="0">
                  <a:pos x="208" y="172"/>
                </a:cxn>
                <a:cxn ang="0">
                  <a:pos x="208" y="104"/>
                </a:cxn>
              </a:cxnLst>
              <a:rect l="0" t="0" r="r" b="b"/>
              <a:pathLst>
                <a:path w="256" h="256">
                  <a:moveTo>
                    <a:pt x="244" y="48"/>
                  </a:moveTo>
                  <a:cubicBezTo>
                    <a:pt x="232" y="48"/>
                    <a:pt x="232" y="48"/>
                    <a:pt x="232" y="48"/>
                  </a:cubicBezTo>
                  <a:cubicBezTo>
                    <a:pt x="232" y="116"/>
                    <a:pt x="232" y="116"/>
                    <a:pt x="232" y="116"/>
                  </a:cubicBezTo>
                  <a:cubicBezTo>
                    <a:pt x="232" y="172"/>
                    <a:pt x="232" y="172"/>
                    <a:pt x="232" y="172"/>
                  </a:cubicBezTo>
                  <a:cubicBezTo>
                    <a:pt x="232" y="184"/>
                    <a:pt x="232" y="184"/>
                    <a:pt x="232" y="184"/>
                  </a:cubicBezTo>
                  <a:cubicBezTo>
                    <a:pt x="232" y="191"/>
                    <a:pt x="227" y="196"/>
                    <a:pt x="220" y="196"/>
                  </a:cubicBezTo>
                  <a:cubicBezTo>
                    <a:pt x="157" y="196"/>
                    <a:pt x="157" y="196"/>
                    <a:pt x="157" y="196"/>
                  </a:cubicBezTo>
                  <a:cubicBezTo>
                    <a:pt x="196" y="236"/>
                    <a:pt x="196" y="236"/>
                    <a:pt x="196" y="236"/>
                  </a:cubicBezTo>
                  <a:cubicBezTo>
                    <a:pt x="199" y="238"/>
                    <a:pt x="200" y="241"/>
                    <a:pt x="200" y="244"/>
                  </a:cubicBezTo>
                  <a:cubicBezTo>
                    <a:pt x="200" y="251"/>
                    <a:pt x="195" y="256"/>
                    <a:pt x="188" y="256"/>
                  </a:cubicBezTo>
                  <a:cubicBezTo>
                    <a:pt x="185" y="256"/>
                    <a:pt x="182" y="255"/>
                    <a:pt x="180" y="252"/>
                  </a:cubicBezTo>
                  <a:cubicBezTo>
                    <a:pt x="140" y="213"/>
                    <a:pt x="140" y="213"/>
                    <a:pt x="140" y="213"/>
                  </a:cubicBezTo>
                  <a:cubicBezTo>
                    <a:pt x="140" y="244"/>
                    <a:pt x="140" y="244"/>
                    <a:pt x="140" y="244"/>
                  </a:cubicBezTo>
                  <a:cubicBezTo>
                    <a:pt x="140" y="251"/>
                    <a:pt x="135" y="256"/>
                    <a:pt x="128" y="256"/>
                  </a:cubicBezTo>
                  <a:cubicBezTo>
                    <a:pt x="121" y="256"/>
                    <a:pt x="116" y="251"/>
                    <a:pt x="116" y="244"/>
                  </a:cubicBezTo>
                  <a:cubicBezTo>
                    <a:pt x="116" y="213"/>
                    <a:pt x="116" y="213"/>
                    <a:pt x="116" y="213"/>
                  </a:cubicBezTo>
                  <a:cubicBezTo>
                    <a:pt x="76" y="252"/>
                    <a:pt x="76" y="252"/>
                    <a:pt x="76" y="252"/>
                  </a:cubicBezTo>
                  <a:cubicBezTo>
                    <a:pt x="74" y="255"/>
                    <a:pt x="71" y="256"/>
                    <a:pt x="68" y="256"/>
                  </a:cubicBezTo>
                  <a:cubicBezTo>
                    <a:pt x="61" y="256"/>
                    <a:pt x="56" y="251"/>
                    <a:pt x="56" y="244"/>
                  </a:cubicBezTo>
                  <a:cubicBezTo>
                    <a:pt x="56" y="241"/>
                    <a:pt x="57" y="238"/>
                    <a:pt x="60" y="236"/>
                  </a:cubicBezTo>
                  <a:cubicBezTo>
                    <a:pt x="99" y="196"/>
                    <a:pt x="99" y="196"/>
                    <a:pt x="99" y="196"/>
                  </a:cubicBezTo>
                  <a:cubicBezTo>
                    <a:pt x="36" y="196"/>
                    <a:pt x="36" y="196"/>
                    <a:pt x="36" y="196"/>
                  </a:cubicBezTo>
                  <a:cubicBezTo>
                    <a:pt x="29" y="196"/>
                    <a:pt x="24" y="191"/>
                    <a:pt x="24" y="184"/>
                  </a:cubicBezTo>
                  <a:cubicBezTo>
                    <a:pt x="24" y="172"/>
                    <a:pt x="24" y="172"/>
                    <a:pt x="24" y="172"/>
                  </a:cubicBezTo>
                  <a:cubicBezTo>
                    <a:pt x="24" y="116"/>
                    <a:pt x="24" y="116"/>
                    <a:pt x="24" y="116"/>
                  </a:cubicBezTo>
                  <a:cubicBezTo>
                    <a:pt x="24" y="48"/>
                    <a:pt x="24" y="48"/>
                    <a:pt x="24" y="48"/>
                  </a:cubicBezTo>
                  <a:cubicBezTo>
                    <a:pt x="12" y="48"/>
                    <a:pt x="12" y="48"/>
                    <a:pt x="12" y="48"/>
                  </a:cubicBezTo>
                  <a:cubicBezTo>
                    <a:pt x="5" y="48"/>
                    <a:pt x="0" y="43"/>
                    <a:pt x="0" y="36"/>
                  </a:cubicBezTo>
                  <a:cubicBezTo>
                    <a:pt x="0" y="29"/>
                    <a:pt x="5" y="24"/>
                    <a:pt x="12" y="24"/>
                  </a:cubicBezTo>
                  <a:cubicBezTo>
                    <a:pt x="116" y="24"/>
                    <a:pt x="116" y="24"/>
                    <a:pt x="116" y="24"/>
                  </a:cubicBezTo>
                  <a:cubicBezTo>
                    <a:pt x="116" y="12"/>
                    <a:pt x="116" y="12"/>
                    <a:pt x="116" y="12"/>
                  </a:cubicBezTo>
                  <a:cubicBezTo>
                    <a:pt x="116" y="5"/>
                    <a:pt x="121" y="0"/>
                    <a:pt x="128" y="0"/>
                  </a:cubicBezTo>
                  <a:cubicBezTo>
                    <a:pt x="135" y="0"/>
                    <a:pt x="140" y="5"/>
                    <a:pt x="140" y="12"/>
                  </a:cubicBezTo>
                  <a:cubicBezTo>
                    <a:pt x="140" y="24"/>
                    <a:pt x="140" y="24"/>
                    <a:pt x="140" y="24"/>
                  </a:cubicBezTo>
                  <a:cubicBezTo>
                    <a:pt x="244" y="24"/>
                    <a:pt x="244" y="24"/>
                    <a:pt x="244" y="24"/>
                  </a:cubicBezTo>
                  <a:cubicBezTo>
                    <a:pt x="251" y="24"/>
                    <a:pt x="256" y="29"/>
                    <a:pt x="256" y="36"/>
                  </a:cubicBezTo>
                  <a:cubicBezTo>
                    <a:pt x="256" y="43"/>
                    <a:pt x="251" y="48"/>
                    <a:pt x="244" y="48"/>
                  </a:cubicBezTo>
                  <a:moveTo>
                    <a:pt x="208" y="104"/>
                  </a:moveTo>
                  <a:cubicBezTo>
                    <a:pt x="208" y="92"/>
                    <a:pt x="208" y="92"/>
                    <a:pt x="208" y="92"/>
                  </a:cubicBezTo>
                  <a:cubicBezTo>
                    <a:pt x="208" y="48"/>
                    <a:pt x="208" y="48"/>
                    <a:pt x="208" y="48"/>
                  </a:cubicBezTo>
                  <a:cubicBezTo>
                    <a:pt x="48" y="48"/>
                    <a:pt x="48" y="48"/>
                    <a:pt x="48" y="48"/>
                  </a:cubicBezTo>
                  <a:cubicBezTo>
                    <a:pt x="48" y="92"/>
                    <a:pt x="48" y="92"/>
                    <a:pt x="48" y="92"/>
                  </a:cubicBezTo>
                  <a:cubicBezTo>
                    <a:pt x="48" y="104"/>
                    <a:pt x="48" y="104"/>
                    <a:pt x="48" y="104"/>
                  </a:cubicBezTo>
                  <a:cubicBezTo>
                    <a:pt x="48" y="172"/>
                    <a:pt x="48" y="172"/>
                    <a:pt x="48" y="172"/>
                  </a:cubicBezTo>
                  <a:cubicBezTo>
                    <a:pt x="208" y="172"/>
                    <a:pt x="208" y="172"/>
                    <a:pt x="208" y="172"/>
                  </a:cubicBezTo>
                  <a:lnTo>
                    <a:pt x="208" y="10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C61"/>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3127330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61FA79-0BE4-4B97-A6AD-ADCEE261DC00}"/>
              </a:ext>
            </a:extLst>
          </p:cNvPr>
          <p:cNvSpPr/>
          <p:nvPr/>
        </p:nvSpPr>
        <p:spPr>
          <a:xfrm>
            <a:off x="825741" y="390836"/>
            <a:ext cx="11222830" cy="707886"/>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2E2C61"/>
                </a:solidFill>
                <a:effectLst/>
                <a:uLnTx/>
                <a:uFillTx/>
                <a:latin typeface="Arial"/>
                <a:cs typeface="Arial"/>
              </a:rPr>
              <a:t>Video success story: </a:t>
            </a:r>
            <a:r>
              <a:rPr lang="en-GB" sz="4000" b="1" err="1">
                <a:solidFill>
                  <a:srgbClr val="2E2C61"/>
                </a:solidFill>
                <a:latin typeface="Arial"/>
                <a:cs typeface="Arial"/>
              </a:rPr>
              <a:t>ImmuONE</a:t>
            </a:r>
            <a:endParaRPr kumimoji="0" lang="en-GB" sz="4000" b="1" i="0" u="none" strike="noStrike" kern="1200" cap="none" spc="0" normalizeH="0" baseline="0" noProof="0" err="1">
              <a:ln>
                <a:noFill/>
              </a:ln>
              <a:solidFill>
                <a:srgbClr val="2E2C61"/>
              </a:solidFill>
              <a:effectLst/>
              <a:uLnTx/>
              <a:uFillTx/>
              <a:latin typeface="Arial" panose="020B0604020202020204" pitchFamily="34" charset="0"/>
              <a:ea typeface="+mn-ea"/>
              <a:cs typeface="Arial" panose="020B0604020202020204" pitchFamily="34" charset="0"/>
            </a:endParaRPr>
          </a:p>
        </p:txBody>
      </p:sp>
      <p:pic>
        <p:nvPicPr>
          <p:cNvPr id="2" name="Online Media 1" title="Supporting startups to scaleup with Innovate UK - ImmuONE">
            <a:hlinkClick r:id="" action="ppaction://media"/>
            <a:extLst>
              <a:ext uri="{FF2B5EF4-FFF2-40B4-BE49-F238E27FC236}">
                <a16:creationId xmlns:a16="http://schemas.microsoft.com/office/drawing/2014/main" id="{FB63D78C-21F0-5245-554A-08456FDF91CE}"/>
              </a:ext>
            </a:extLst>
          </p:cNvPr>
          <p:cNvPicPr>
            <a:picLocks noRot="1" noChangeAspect="1"/>
          </p:cNvPicPr>
          <p:nvPr>
            <a:videoFile r:link="rId2"/>
          </p:nvPr>
        </p:nvPicPr>
        <p:blipFill>
          <a:blip r:embed="rId5"/>
          <a:stretch>
            <a:fillRect/>
          </a:stretch>
        </p:blipFill>
        <p:spPr>
          <a:xfrm>
            <a:off x="2402230" y="1223887"/>
            <a:ext cx="8270245" cy="4672209"/>
          </a:xfrm>
          <a:prstGeom prst="rect">
            <a:avLst/>
          </a:prstGeom>
        </p:spPr>
      </p:pic>
      <p:sp>
        <p:nvSpPr>
          <p:cNvPr id="3" name="Rectangle 2">
            <a:extLst>
              <a:ext uri="{FF2B5EF4-FFF2-40B4-BE49-F238E27FC236}">
                <a16:creationId xmlns:a16="http://schemas.microsoft.com/office/drawing/2014/main" id="{2CA265F6-174A-7CD7-4EB0-9C1F1CBA6826}"/>
              </a:ext>
            </a:extLst>
          </p:cNvPr>
          <p:cNvSpPr/>
          <p:nvPr/>
        </p:nvSpPr>
        <p:spPr>
          <a:xfrm>
            <a:off x="-30089" y="0"/>
            <a:ext cx="67524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F995696A-1FB3-A4D5-A1BF-02EDD9794E53}"/>
              </a:ext>
            </a:extLst>
          </p:cNvPr>
          <p:cNvSpPr/>
          <p:nvPr/>
        </p:nvSpPr>
        <p:spPr>
          <a:xfrm>
            <a:off x="452511" y="1223887"/>
            <a:ext cx="431409" cy="44450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847069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B8875-7EFB-B443-57AF-8380F4F4CD55}"/>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33043C0F-139A-174B-7989-BE9D0D944E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019" r="18029"/>
          <a:stretch/>
        </p:blipFill>
        <p:spPr bwMode="auto">
          <a:xfrm>
            <a:off x="6625287" y="0"/>
            <a:ext cx="5566714" cy="687149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5C3E823-7AB2-C644-1151-2763F42C5527}"/>
              </a:ext>
            </a:extLst>
          </p:cNvPr>
          <p:cNvSpPr txBox="1"/>
          <p:nvPr/>
        </p:nvSpPr>
        <p:spPr>
          <a:xfrm>
            <a:off x="6623998" y="4339276"/>
            <a:ext cx="5568002" cy="2518724"/>
          </a:xfrm>
          <a:prstGeom prst="rect">
            <a:avLst/>
          </a:prstGeom>
          <a:solidFill>
            <a:schemeClr val="accent1"/>
          </a:solidFill>
        </p:spPr>
        <p:txBody>
          <a:bodyPr wrap="square" lIns="216000" tIns="216000" rIns="216000" bIns="216000" anchor="t">
            <a:noAutofit/>
          </a:bodyPr>
          <a:lstStyle/>
          <a:p>
            <a:pPr>
              <a:spcAft>
                <a:spcPts val="1200"/>
              </a:spcAft>
              <a:defRPr/>
            </a:pPr>
            <a:r>
              <a:rPr kumimoji="0" lang="en-GB" sz="1600" b="0" i="1" u="none" strike="noStrike" kern="1200" cap="none" spc="0" normalizeH="0" baseline="0" noProof="0">
                <a:ln>
                  <a:noFill/>
                </a:ln>
                <a:solidFill>
                  <a:srgbClr val="FFFFFF"/>
                </a:solidFill>
                <a:effectLst/>
                <a:uLnTx/>
                <a:uFillTx/>
                <a:latin typeface="Arial" panose="020B0604020202020204"/>
                <a:ea typeface="+mn-ea"/>
                <a:cs typeface="+mn-cs"/>
              </a:rPr>
              <a:t>"The partnership with Innovate UK Business Growth opened doors to wider opportunities, which helped advance our product and strengthen our operational framework. Their support has been pivotal in helping us scale efficiently and prepare for long-term growth.” </a:t>
            </a: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Andrew Schwarz, </a:t>
            </a:r>
            <a:br>
              <a:rPr lang="en-GB" sz="1600" b="1" i="0" u="none" strike="noStrike" kern="1200" cap="none" spc="0" normalizeH="0" baseline="0" noProof="0">
                <a:ln>
                  <a:noFill/>
                </a:ln>
                <a:effectLst/>
                <a:uLnTx/>
                <a:uFillTx/>
                <a:latin typeface="Arial" panose="020B0604020202020204"/>
              </a:rPr>
            </a:br>
            <a:r>
              <a:rPr lang="en-GB" sz="1600" b="1">
                <a:solidFill>
                  <a:srgbClr val="FFFFFF"/>
                </a:solidFill>
                <a:latin typeface="Arial" panose="020B0604020202020204"/>
              </a:rPr>
              <a:t>VP of Business Development at </a:t>
            </a:r>
            <a:r>
              <a:rPr lang="en-GB" sz="1600" b="1" err="1">
                <a:solidFill>
                  <a:srgbClr val="FFFFFF"/>
                </a:solidFill>
                <a:latin typeface="Arial" panose="020B0604020202020204"/>
              </a:rPr>
              <a:t>FluoRok</a:t>
            </a:r>
            <a:endParaRPr lang="en-GB" sz="1600" b="1" i="0" u="none" strike="noStrike" kern="1200" cap="none" spc="0" normalizeH="0" baseline="0" noProof="0">
              <a:ln>
                <a:noFill/>
              </a:ln>
              <a:solidFill>
                <a:srgbClr val="FFFFFF"/>
              </a:solidFill>
              <a:effectLst/>
              <a:uLnTx/>
              <a:uFillTx/>
              <a:latin typeface="Arial" panose="020B0604020202020204"/>
              <a:cs typeface="Arial"/>
            </a:endParaRPr>
          </a:p>
        </p:txBody>
      </p:sp>
      <p:sp>
        <p:nvSpPr>
          <p:cNvPr id="20" name="Rectangle 19">
            <a:extLst>
              <a:ext uri="{FF2B5EF4-FFF2-40B4-BE49-F238E27FC236}">
                <a16:creationId xmlns:a16="http://schemas.microsoft.com/office/drawing/2014/main" id="{5851E2B8-16D9-4307-8422-0C9AC32FAA32}"/>
              </a:ext>
            </a:extLst>
          </p:cNvPr>
          <p:cNvSpPr/>
          <p:nvPr/>
        </p:nvSpPr>
        <p:spPr>
          <a:xfrm>
            <a:off x="-1" y="0"/>
            <a:ext cx="6624000" cy="1292490"/>
          </a:xfrm>
          <a:prstGeom prst="rect">
            <a:avLst/>
          </a:prstGeom>
          <a:solidFill>
            <a:srgbClr val="8A1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Picture 7" descr="A logo with white text&#10;&#10;Description automatically generated">
            <a:extLst>
              <a:ext uri="{FF2B5EF4-FFF2-40B4-BE49-F238E27FC236}">
                <a16:creationId xmlns:a16="http://schemas.microsoft.com/office/drawing/2014/main" id="{C1DBBF64-FCD6-F17D-27D3-ADFDF22A0115}"/>
              </a:ext>
            </a:extLst>
          </p:cNvPr>
          <p:cNvPicPr>
            <a:picLocks noChangeAspect="1"/>
          </p:cNvPicPr>
          <p:nvPr/>
        </p:nvPicPr>
        <p:blipFill>
          <a:blip r:embed="rId4"/>
          <a:srcRect l="-340461" t="810398" r="340461" b="-810398"/>
          <a:stretch/>
        </p:blipFill>
        <p:spPr>
          <a:xfrm>
            <a:off x="38787" y="6096870"/>
            <a:ext cx="2733516" cy="747014"/>
          </a:xfrm>
          <a:prstGeom prst="rect">
            <a:avLst/>
          </a:prstGeom>
        </p:spPr>
      </p:pic>
      <p:pic>
        <p:nvPicPr>
          <p:cNvPr id="6" name="Picture 5" descr="A logo with white text&#10;&#10;Description automatically generated">
            <a:extLst>
              <a:ext uri="{FF2B5EF4-FFF2-40B4-BE49-F238E27FC236}">
                <a16:creationId xmlns:a16="http://schemas.microsoft.com/office/drawing/2014/main" id="{DA313067-D190-E79E-2BB0-54562AD6D762}"/>
              </a:ext>
            </a:extLst>
          </p:cNvPr>
          <p:cNvPicPr>
            <a:picLocks noChangeAspect="1"/>
          </p:cNvPicPr>
          <p:nvPr/>
        </p:nvPicPr>
        <p:blipFill>
          <a:blip r:embed="rId4"/>
          <a:stretch>
            <a:fillRect/>
          </a:stretch>
        </p:blipFill>
        <p:spPr>
          <a:xfrm>
            <a:off x="9034853" y="0"/>
            <a:ext cx="2982047" cy="814932"/>
          </a:xfrm>
          <a:prstGeom prst="rect">
            <a:avLst/>
          </a:prstGeom>
        </p:spPr>
      </p:pic>
      <p:sp>
        <p:nvSpPr>
          <p:cNvPr id="5" name="Rectangle 4">
            <a:extLst>
              <a:ext uri="{FF2B5EF4-FFF2-40B4-BE49-F238E27FC236}">
                <a16:creationId xmlns:a16="http://schemas.microsoft.com/office/drawing/2014/main" id="{CAD1F9CB-3766-4B01-605D-80A245AD9F62}"/>
              </a:ext>
            </a:extLst>
          </p:cNvPr>
          <p:cNvSpPr/>
          <p:nvPr/>
        </p:nvSpPr>
        <p:spPr>
          <a:xfrm>
            <a:off x="2924701" y="518552"/>
            <a:ext cx="5935051" cy="763629"/>
          </a:xfrm>
          <a:prstGeom prst="rect">
            <a:avLst/>
          </a:prstGeom>
          <a:solidFill>
            <a:srgbClr val="8A1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itle 1">
            <a:extLst>
              <a:ext uri="{FF2B5EF4-FFF2-40B4-BE49-F238E27FC236}">
                <a16:creationId xmlns:a16="http://schemas.microsoft.com/office/drawing/2014/main" id="{C934BE8D-49C7-664C-4227-0A0172BB635D}"/>
              </a:ext>
            </a:extLst>
          </p:cNvPr>
          <p:cNvSpPr>
            <a:spLocks noGrp="1"/>
          </p:cNvSpPr>
          <p:nvPr>
            <p:ph type="title"/>
          </p:nvPr>
        </p:nvSpPr>
        <p:spPr>
          <a:xfrm>
            <a:off x="372164" y="193164"/>
            <a:ext cx="8487588" cy="1130640"/>
          </a:xfrm>
        </p:spPr>
        <p:txBody>
          <a:bodyPr anchor="t">
            <a:normAutofit fontScale="90000"/>
          </a:bodyPr>
          <a:lstStyle/>
          <a:p>
            <a:pPr>
              <a:lnSpc>
                <a:spcPct val="100000"/>
              </a:lnSpc>
            </a:pPr>
            <a:r>
              <a:rPr lang="en-GB" sz="4000">
                <a:solidFill>
                  <a:schemeClr val="bg1"/>
                </a:solidFill>
                <a:latin typeface="Arial"/>
                <a:cs typeface="Arial"/>
              </a:rPr>
              <a:t>Success Story:</a:t>
            </a:r>
            <a:br>
              <a:rPr lang="en-GB" sz="4000"/>
            </a:br>
            <a:r>
              <a:rPr lang="en-GB" sz="2300" b="0">
                <a:solidFill>
                  <a:schemeClr val="bg1"/>
                </a:solidFill>
                <a:latin typeface="Arial"/>
                <a:cs typeface="Arial"/>
              </a:rPr>
              <a:t>Chemicals innovator puts right elements in place for business growth</a:t>
            </a:r>
            <a:br>
              <a:rPr lang="en-GB" sz="2400" b="0">
                <a:solidFill>
                  <a:schemeClr val="bg1"/>
                </a:solidFill>
                <a:latin typeface="Arial"/>
                <a:cs typeface="Arial"/>
              </a:rPr>
            </a:br>
            <a:endParaRPr lang="en-GB" sz="2400">
              <a:solidFill>
                <a:schemeClr val="bg1"/>
              </a:solidFill>
              <a:latin typeface="Arial"/>
              <a:cs typeface="Arial"/>
            </a:endParaRPr>
          </a:p>
        </p:txBody>
      </p:sp>
      <p:sp>
        <p:nvSpPr>
          <p:cNvPr id="7" name="Rectangle 6">
            <a:extLst>
              <a:ext uri="{FF2B5EF4-FFF2-40B4-BE49-F238E27FC236}">
                <a16:creationId xmlns:a16="http://schemas.microsoft.com/office/drawing/2014/main" id="{F9840491-B0D3-BBC2-9AF4-528F35504D30}"/>
              </a:ext>
            </a:extLst>
          </p:cNvPr>
          <p:cNvSpPr/>
          <p:nvPr/>
        </p:nvSpPr>
        <p:spPr>
          <a:xfrm>
            <a:off x="0" y="1284470"/>
            <a:ext cx="6624000" cy="5573530"/>
          </a:xfrm>
          <a:prstGeom prst="rect">
            <a:avLst/>
          </a:prstGeom>
          <a:solidFill>
            <a:srgbClr val="2D2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5F540071-A2B4-827C-43EA-3BF84D93FF80}"/>
              </a:ext>
            </a:extLst>
          </p:cNvPr>
          <p:cNvSpPr/>
          <p:nvPr/>
        </p:nvSpPr>
        <p:spPr>
          <a:xfrm>
            <a:off x="0" y="6310667"/>
            <a:ext cx="6623999" cy="547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A8D297E0-AE6D-1940-ABFF-AFDC4E5D39DA}"/>
              </a:ext>
            </a:extLst>
          </p:cNvPr>
          <p:cNvSpPr>
            <a:spLocks noGrp="1"/>
          </p:cNvSpPr>
          <p:nvPr>
            <p:ph sz="half" idx="1"/>
          </p:nvPr>
        </p:nvSpPr>
        <p:spPr>
          <a:xfrm>
            <a:off x="377521" y="1409672"/>
            <a:ext cx="6085909" cy="4718512"/>
          </a:xfrm>
        </p:spPr>
        <p:txBody>
          <a:bodyPr vert="horz" lIns="91440" tIns="45720" rIns="91440" bIns="45720" rtlCol="0" anchor="t">
            <a:noAutofit/>
          </a:bodyPr>
          <a:lstStyle/>
          <a:p>
            <a:pPr marL="0" indent="0" algn="l">
              <a:lnSpc>
                <a:spcPct val="100000"/>
              </a:lnSpc>
              <a:spcBef>
                <a:spcPts val="0"/>
              </a:spcBef>
              <a:spcAft>
                <a:spcPts val="1200"/>
              </a:spcAft>
              <a:buNone/>
            </a:pPr>
            <a:r>
              <a:rPr lang="en-GB" sz="1600" b="1" i="0">
                <a:solidFill>
                  <a:schemeClr val="bg1"/>
                </a:solidFill>
                <a:effectLst/>
                <a:latin typeface="+mn-lt"/>
                <a:cs typeface="Arial"/>
              </a:rPr>
              <a:t>Oxford spin-out </a:t>
            </a:r>
            <a:r>
              <a:rPr lang="en-GB" sz="1600" b="1" i="0" err="1">
                <a:solidFill>
                  <a:schemeClr val="bg1"/>
                </a:solidFill>
                <a:effectLst/>
                <a:latin typeface="+mn-lt"/>
                <a:cs typeface="Arial"/>
              </a:rPr>
              <a:t>FluoRok</a:t>
            </a:r>
            <a:r>
              <a:rPr lang="en-GB" sz="1600" b="1" i="0">
                <a:solidFill>
                  <a:schemeClr val="bg1"/>
                </a:solidFill>
                <a:effectLst/>
                <a:latin typeface="+mn-lt"/>
                <a:cs typeface="Arial"/>
              </a:rPr>
              <a:t> has developed a safer, greener and more cost-effective way to produce key materials used in batteries, electric vehicles and renewable energy technologies.</a:t>
            </a:r>
          </a:p>
          <a:p>
            <a:pPr marL="0" indent="0">
              <a:lnSpc>
                <a:spcPct val="100000"/>
              </a:lnSpc>
              <a:spcBef>
                <a:spcPts val="0"/>
              </a:spcBef>
              <a:buNone/>
            </a:pPr>
            <a:r>
              <a:rPr lang="en-GB" sz="1600" kern="0">
                <a:solidFill>
                  <a:schemeClr val="bg1"/>
                </a:solidFill>
                <a:effectLst/>
                <a:latin typeface="+mj-lt"/>
                <a:ea typeface="Times New Roman" panose="02020603050405020304" pitchFamily="18" charset="0"/>
                <a:cs typeface="Times New Roman"/>
              </a:rPr>
              <a:t>We collaboratively created an action plan with </a:t>
            </a:r>
            <a:r>
              <a:rPr lang="en-GB" sz="1600" kern="0" err="1">
                <a:solidFill>
                  <a:schemeClr val="bg1"/>
                </a:solidFill>
                <a:effectLst/>
                <a:latin typeface="+mj-lt"/>
                <a:ea typeface="Times New Roman" panose="02020603050405020304" pitchFamily="18" charset="0"/>
                <a:cs typeface="Times New Roman"/>
              </a:rPr>
              <a:t>FluoRok</a:t>
            </a:r>
            <a:r>
              <a:rPr lang="en-GB" sz="1600" kern="0">
                <a:solidFill>
                  <a:schemeClr val="bg1"/>
                </a:solidFill>
                <a:effectLst/>
                <a:latin typeface="+mj-lt"/>
                <a:ea typeface="Times New Roman" panose="02020603050405020304" pitchFamily="18" charset="0"/>
                <a:cs typeface="Times New Roman"/>
              </a:rPr>
              <a:t> that focused on finance, operational development, internationalisation, and investment readiness. We provided strategic advice and opened doors to collaborators and partners to help it achieve its growth goals.</a:t>
            </a:r>
          </a:p>
          <a:p>
            <a:pPr marL="0" indent="0" algn="l">
              <a:lnSpc>
                <a:spcPct val="100000"/>
              </a:lnSpc>
              <a:spcBef>
                <a:spcPts val="0"/>
              </a:spcBef>
              <a:buNone/>
            </a:pPr>
            <a:endParaRPr lang="en-GB" sz="1600" b="1" i="0">
              <a:solidFill>
                <a:schemeClr val="bg1"/>
              </a:solidFill>
              <a:effectLst/>
              <a:latin typeface="+mn-lt"/>
            </a:endParaRPr>
          </a:p>
          <a:p>
            <a:pPr marL="0" indent="0" algn="l">
              <a:lnSpc>
                <a:spcPct val="100000"/>
              </a:lnSpc>
              <a:spcBef>
                <a:spcPts val="700"/>
              </a:spcBef>
              <a:spcAft>
                <a:spcPts val="600"/>
              </a:spcAft>
              <a:buSzPct val="150000"/>
              <a:buNone/>
            </a:pPr>
            <a:r>
              <a:rPr lang="en-GB" sz="1600" b="1" i="0">
                <a:solidFill>
                  <a:schemeClr val="bg1"/>
                </a:solidFill>
                <a:effectLst/>
                <a:latin typeface="+mn-lt"/>
                <a:cs typeface="Arial"/>
              </a:rPr>
              <a:t>Growth milestones:</a:t>
            </a:r>
          </a:p>
          <a:p>
            <a:pPr marL="611505" indent="0">
              <a:lnSpc>
                <a:spcPct val="100000"/>
              </a:lnSpc>
              <a:spcBef>
                <a:spcPts val="700"/>
              </a:spcBef>
              <a:spcAft>
                <a:spcPts val="1200"/>
              </a:spcAft>
              <a:buNone/>
            </a:pPr>
            <a:r>
              <a:rPr lang="en-GB" sz="1400" i="0">
                <a:solidFill>
                  <a:schemeClr val="bg1"/>
                </a:solidFill>
                <a:effectLst/>
                <a:latin typeface="+mn-lt"/>
                <a:cs typeface="Arial"/>
              </a:rPr>
              <a:t>Validated its processes with the High Value Manufacturing Catapult </a:t>
            </a:r>
          </a:p>
          <a:p>
            <a:pPr marL="611505" indent="0">
              <a:lnSpc>
                <a:spcPct val="100000"/>
              </a:lnSpc>
              <a:spcBef>
                <a:spcPts val="700"/>
              </a:spcBef>
              <a:spcAft>
                <a:spcPts val="1200"/>
              </a:spcAft>
              <a:buNone/>
            </a:pPr>
            <a:r>
              <a:rPr lang="en-GB" sz="1400" i="0">
                <a:solidFill>
                  <a:schemeClr val="bg1"/>
                </a:solidFill>
                <a:effectLst/>
                <a:latin typeface="+mn-lt"/>
                <a:cs typeface="Arial"/>
              </a:rPr>
              <a:t>Secured £1.5m in grants and £7.8m in private investment</a:t>
            </a:r>
          </a:p>
          <a:p>
            <a:pPr marL="611505" indent="0">
              <a:lnSpc>
                <a:spcPct val="100000"/>
              </a:lnSpc>
              <a:spcBef>
                <a:spcPts val="700"/>
              </a:spcBef>
              <a:spcAft>
                <a:spcPts val="1200"/>
              </a:spcAft>
              <a:buNone/>
            </a:pPr>
            <a:r>
              <a:rPr lang="en-GB" sz="1400" i="0">
                <a:solidFill>
                  <a:schemeClr val="bg1"/>
                </a:solidFill>
                <a:effectLst/>
                <a:latin typeface="+mn-lt"/>
                <a:cs typeface="Arial"/>
              </a:rPr>
              <a:t>Created 5 high-value jobs, expanding to 13 employees</a:t>
            </a:r>
          </a:p>
          <a:p>
            <a:pPr marL="611505" indent="0">
              <a:lnSpc>
                <a:spcPct val="100000"/>
              </a:lnSpc>
              <a:spcBef>
                <a:spcPts val="700"/>
              </a:spcBef>
              <a:spcAft>
                <a:spcPts val="1200"/>
              </a:spcAft>
              <a:buNone/>
            </a:pPr>
            <a:r>
              <a:rPr lang="en-GB" sz="1400" i="0">
                <a:solidFill>
                  <a:schemeClr val="bg1"/>
                </a:solidFill>
                <a:effectLst/>
                <a:latin typeface="+mn-lt"/>
                <a:cs typeface="Arial"/>
              </a:rPr>
              <a:t>Established partnerships with UK manufacturing specialists</a:t>
            </a:r>
          </a:p>
        </p:txBody>
      </p:sp>
      <p:sp>
        <p:nvSpPr>
          <p:cNvPr id="26" name="Oval 25">
            <a:extLst>
              <a:ext uri="{FF2B5EF4-FFF2-40B4-BE49-F238E27FC236}">
                <a16:creationId xmlns:a16="http://schemas.microsoft.com/office/drawing/2014/main" id="{48CE05D2-9441-612B-0C57-8F9440B9DD31}"/>
              </a:ext>
            </a:extLst>
          </p:cNvPr>
          <p:cNvSpPr/>
          <p:nvPr/>
        </p:nvSpPr>
        <p:spPr>
          <a:xfrm>
            <a:off x="475391" y="4481782"/>
            <a:ext cx="364868" cy="36486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7B3FCDC7-C9D9-12ED-0F2F-9D8FDC2B61BF}"/>
              </a:ext>
            </a:extLst>
          </p:cNvPr>
          <p:cNvSpPr txBox="1"/>
          <p:nvPr/>
        </p:nvSpPr>
        <p:spPr>
          <a:xfrm>
            <a:off x="372164" y="6439595"/>
            <a:ext cx="6091266" cy="310278"/>
          </a:xfrm>
          <a:prstGeom prst="rect">
            <a:avLst/>
          </a:prstGeom>
          <a:noFill/>
        </p:spPr>
        <p:txBody>
          <a:bodyPr wrap="square" rtlCol="0">
            <a:spAutoFit/>
          </a:bodyPr>
          <a:lstStyle/>
          <a:p>
            <a:pPr>
              <a:lnSpc>
                <a:spcPct val="120000"/>
              </a:lnSpc>
              <a:spcAft>
                <a:spcPts val="800"/>
              </a:spcAft>
            </a:pPr>
            <a:r>
              <a:rPr lang="en-GB" sz="1300" b="1" kern="100">
                <a:solidFill>
                  <a:schemeClr val="bg1"/>
                </a:solidFill>
                <a:effectLst/>
                <a:latin typeface="+mj-lt"/>
                <a:ea typeface="Aptos" panose="020B0004020202020204" pitchFamily="34" charset="0"/>
                <a:cs typeface="Times New Roman" panose="02020603050405020304" pitchFamily="18" charset="0"/>
              </a:rPr>
              <a:t>Click </a:t>
            </a:r>
            <a:r>
              <a:rPr lang="en-GB" sz="1300" b="1" u="sng" kern="100">
                <a:solidFill>
                  <a:schemeClr val="bg1"/>
                </a:solidFill>
                <a:effectLst/>
                <a:latin typeface="+mj-lt"/>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here</a:t>
            </a:r>
            <a:r>
              <a:rPr lang="en-GB" sz="1300" b="1" kern="100">
                <a:solidFill>
                  <a:schemeClr val="bg1"/>
                </a:solidFill>
                <a:effectLst/>
                <a:latin typeface="+mj-lt"/>
                <a:ea typeface="Aptos" panose="020B0004020202020204" pitchFamily="34" charset="0"/>
                <a:cs typeface="Times New Roman" panose="02020603050405020304" pitchFamily="18" charset="0"/>
              </a:rPr>
              <a:t> to learn more about </a:t>
            </a:r>
            <a:r>
              <a:rPr lang="en-GB" sz="1300" b="1" kern="100" err="1">
                <a:solidFill>
                  <a:schemeClr val="bg1"/>
                </a:solidFill>
                <a:effectLst/>
                <a:latin typeface="+mj-lt"/>
                <a:ea typeface="Aptos" panose="020B0004020202020204" pitchFamily="34" charset="0"/>
                <a:cs typeface="Times New Roman" panose="02020603050405020304" pitchFamily="18" charset="0"/>
              </a:rPr>
              <a:t>FluoRok’s</a:t>
            </a:r>
            <a:r>
              <a:rPr lang="en-GB" sz="1300" b="1" kern="100">
                <a:solidFill>
                  <a:schemeClr val="bg1"/>
                </a:solidFill>
                <a:effectLst/>
                <a:latin typeface="+mj-lt"/>
                <a:ea typeface="Aptos" panose="020B0004020202020204" pitchFamily="34" charset="0"/>
                <a:cs typeface="Times New Roman" panose="02020603050405020304" pitchFamily="18" charset="0"/>
              </a:rPr>
              <a:t> journey with Innovate UK.</a:t>
            </a:r>
            <a:endParaRPr lang="en-GB" sz="1300" kern="100">
              <a:solidFill>
                <a:schemeClr val="bg1"/>
              </a:solidFill>
              <a:effectLst/>
              <a:latin typeface="+mj-lt"/>
              <a:ea typeface="Aptos" panose="020B0004020202020204" pitchFamily="34" charset="0"/>
              <a:cs typeface="Times New Roman" panose="02020603050405020304" pitchFamily="18" charset="0"/>
            </a:endParaRPr>
          </a:p>
        </p:txBody>
      </p:sp>
      <p:sp>
        <p:nvSpPr>
          <p:cNvPr id="22" name="Oval 21">
            <a:extLst>
              <a:ext uri="{FF2B5EF4-FFF2-40B4-BE49-F238E27FC236}">
                <a16:creationId xmlns:a16="http://schemas.microsoft.com/office/drawing/2014/main" id="{762CCE21-5A94-29D1-9302-E5BD627F6469}"/>
              </a:ext>
            </a:extLst>
          </p:cNvPr>
          <p:cNvSpPr/>
          <p:nvPr/>
        </p:nvSpPr>
        <p:spPr>
          <a:xfrm>
            <a:off x="475391" y="4932117"/>
            <a:ext cx="364868" cy="36486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Oval 22">
            <a:extLst>
              <a:ext uri="{FF2B5EF4-FFF2-40B4-BE49-F238E27FC236}">
                <a16:creationId xmlns:a16="http://schemas.microsoft.com/office/drawing/2014/main" id="{8AAF6F04-9A02-45B7-ED96-90DD32FF03C4}"/>
              </a:ext>
            </a:extLst>
          </p:cNvPr>
          <p:cNvSpPr/>
          <p:nvPr/>
        </p:nvSpPr>
        <p:spPr>
          <a:xfrm>
            <a:off x="475391" y="5382452"/>
            <a:ext cx="364868" cy="36486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2696A0A4-3262-2DAA-D5A8-B6029EE0F0AF}"/>
              </a:ext>
            </a:extLst>
          </p:cNvPr>
          <p:cNvSpPr/>
          <p:nvPr/>
        </p:nvSpPr>
        <p:spPr>
          <a:xfrm>
            <a:off x="475391" y="5832787"/>
            <a:ext cx="364868" cy="36486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5" name="Picture 24">
            <a:extLst>
              <a:ext uri="{FF2B5EF4-FFF2-40B4-BE49-F238E27FC236}">
                <a16:creationId xmlns:a16="http://schemas.microsoft.com/office/drawing/2014/main" id="{02F71766-6F9B-AD0B-FD25-437B297B38F4}"/>
              </a:ext>
            </a:extLst>
          </p:cNvPr>
          <p:cNvPicPr>
            <a:picLocks noChangeAspect="1"/>
          </p:cNvPicPr>
          <p:nvPr/>
        </p:nvPicPr>
        <p:blipFill>
          <a:blip r:embed="rId6"/>
          <a:stretch>
            <a:fillRect/>
          </a:stretch>
        </p:blipFill>
        <p:spPr>
          <a:xfrm>
            <a:off x="548372" y="4560826"/>
            <a:ext cx="218905" cy="218905"/>
          </a:xfrm>
          <a:prstGeom prst="rect">
            <a:avLst/>
          </a:prstGeom>
        </p:spPr>
      </p:pic>
      <p:pic>
        <p:nvPicPr>
          <p:cNvPr id="28" name="Picture 27">
            <a:extLst>
              <a:ext uri="{FF2B5EF4-FFF2-40B4-BE49-F238E27FC236}">
                <a16:creationId xmlns:a16="http://schemas.microsoft.com/office/drawing/2014/main" id="{FD0D650B-84C0-2202-62A6-B3A68E5C4585}"/>
              </a:ext>
            </a:extLst>
          </p:cNvPr>
          <p:cNvPicPr>
            <a:picLocks noChangeAspect="1"/>
          </p:cNvPicPr>
          <p:nvPr/>
        </p:nvPicPr>
        <p:blipFill>
          <a:blip r:embed="rId7"/>
          <a:stretch>
            <a:fillRect/>
          </a:stretch>
        </p:blipFill>
        <p:spPr>
          <a:xfrm>
            <a:off x="574025" y="5015353"/>
            <a:ext cx="200400" cy="198396"/>
          </a:xfrm>
          <a:prstGeom prst="rect">
            <a:avLst/>
          </a:prstGeom>
        </p:spPr>
      </p:pic>
      <p:pic>
        <p:nvPicPr>
          <p:cNvPr id="29" name="Picture 28">
            <a:extLst>
              <a:ext uri="{FF2B5EF4-FFF2-40B4-BE49-F238E27FC236}">
                <a16:creationId xmlns:a16="http://schemas.microsoft.com/office/drawing/2014/main" id="{680481E4-F354-CE8B-13CB-2B39ACF8BEAF}"/>
              </a:ext>
            </a:extLst>
          </p:cNvPr>
          <p:cNvPicPr>
            <a:picLocks noChangeAspect="1"/>
          </p:cNvPicPr>
          <p:nvPr/>
        </p:nvPicPr>
        <p:blipFill>
          <a:blip r:embed="rId8"/>
          <a:stretch>
            <a:fillRect/>
          </a:stretch>
        </p:blipFill>
        <p:spPr>
          <a:xfrm>
            <a:off x="566929" y="5480534"/>
            <a:ext cx="181793" cy="168704"/>
          </a:xfrm>
          <a:prstGeom prst="rect">
            <a:avLst/>
          </a:prstGeom>
        </p:spPr>
      </p:pic>
      <p:pic>
        <p:nvPicPr>
          <p:cNvPr id="31" name="Picture 30">
            <a:extLst>
              <a:ext uri="{FF2B5EF4-FFF2-40B4-BE49-F238E27FC236}">
                <a16:creationId xmlns:a16="http://schemas.microsoft.com/office/drawing/2014/main" id="{5DAB8E92-2BEE-5CB9-8919-C562576A01EC}"/>
              </a:ext>
            </a:extLst>
          </p:cNvPr>
          <p:cNvPicPr>
            <a:picLocks noChangeAspect="1"/>
          </p:cNvPicPr>
          <p:nvPr/>
        </p:nvPicPr>
        <p:blipFill>
          <a:blip r:embed="rId9"/>
          <a:stretch>
            <a:fillRect/>
          </a:stretch>
        </p:blipFill>
        <p:spPr>
          <a:xfrm>
            <a:off x="544002" y="5938746"/>
            <a:ext cx="227647" cy="152951"/>
          </a:xfrm>
          <a:prstGeom prst="rect">
            <a:avLst/>
          </a:prstGeom>
        </p:spPr>
      </p:pic>
    </p:spTree>
    <p:extLst>
      <p:ext uri="{BB962C8B-B14F-4D97-AF65-F5344CB8AC3E}">
        <p14:creationId xmlns:p14="http://schemas.microsoft.com/office/powerpoint/2010/main" val="780123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B8875-7EFB-B443-57AF-8380F4F4CD55}"/>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33043C0F-139A-174B-7989-BE9D0D944E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040" r="13623" b="-56627"/>
          <a:stretch/>
        </p:blipFill>
        <p:spPr bwMode="auto">
          <a:xfrm>
            <a:off x="6623997" y="2894"/>
            <a:ext cx="5566714" cy="687149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5C3E823-7AB2-C644-1151-2763F42C5527}"/>
              </a:ext>
            </a:extLst>
          </p:cNvPr>
          <p:cNvSpPr txBox="1"/>
          <p:nvPr/>
        </p:nvSpPr>
        <p:spPr>
          <a:xfrm>
            <a:off x="6623998" y="4339276"/>
            <a:ext cx="5568002" cy="2518724"/>
          </a:xfrm>
          <a:prstGeom prst="rect">
            <a:avLst/>
          </a:prstGeom>
          <a:solidFill>
            <a:schemeClr val="accent1"/>
          </a:solidFill>
        </p:spPr>
        <p:txBody>
          <a:bodyPr wrap="square" lIns="216000" tIns="216000" rIns="216000" bIns="216000" anchor="t">
            <a:noAutofit/>
          </a:bodyPr>
          <a:lstStyle/>
          <a:p>
            <a:pPr>
              <a:spcAft>
                <a:spcPts val="1200"/>
              </a:spcAft>
              <a:defRPr/>
            </a:pPr>
            <a:r>
              <a:rPr kumimoji="0" lang="en-GB" sz="1600" b="0" i="1" u="none" strike="noStrike" kern="1200" cap="none" spc="0" normalizeH="0" baseline="0" noProof="0">
                <a:ln>
                  <a:noFill/>
                </a:ln>
                <a:solidFill>
                  <a:srgbClr val="FFFFFF"/>
                </a:solidFill>
                <a:effectLst/>
                <a:uLnTx/>
                <a:uFillTx/>
                <a:latin typeface="Arial" panose="020B0604020202020204"/>
                <a:ea typeface="+mn-ea"/>
                <a:cs typeface="+mn-cs"/>
              </a:rPr>
              <a:t>"Innovate UK Business Growth has been hugely influential in our journey, from investment readiness support to funding access opportunities. The guidance we received helped us refine our strategy and accelerate our commercialisation.” </a:t>
            </a:r>
          </a:p>
          <a:p>
            <a:pPr algn="r">
              <a:spcAft>
                <a:spcPts val="1200"/>
              </a:spcAf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Andrew Hodgson, </a:t>
            </a:r>
            <a:br>
              <a:rPr lang="en-GB" sz="1600" b="1" i="0" u="none" strike="noStrike" kern="1200" cap="none" spc="0" normalizeH="0" baseline="0" noProof="0">
                <a:ln>
                  <a:noFill/>
                </a:ln>
                <a:effectLst/>
                <a:uLnTx/>
                <a:uFillTx/>
                <a:latin typeface="Arial" panose="020B0604020202020204"/>
              </a:rPr>
            </a:br>
            <a:r>
              <a:rPr lang="en-GB" sz="1600" b="1">
                <a:solidFill>
                  <a:srgbClr val="FFFFFF"/>
                </a:solidFill>
                <a:latin typeface="Arial" panose="020B0604020202020204"/>
              </a:rPr>
              <a:t>Founder and CEO of </a:t>
            </a:r>
            <a:r>
              <a:rPr lang="en-GB" sz="1600" b="1" err="1">
                <a:solidFill>
                  <a:srgbClr val="FFFFFF"/>
                </a:solidFill>
                <a:latin typeface="Arial" panose="020B0604020202020204"/>
              </a:rPr>
              <a:t>StemBond</a:t>
            </a:r>
            <a:r>
              <a:rPr lang="en-GB" sz="1600" b="1">
                <a:solidFill>
                  <a:srgbClr val="FFFFFF"/>
                </a:solidFill>
                <a:latin typeface="Arial" panose="020B0604020202020204"/>
              </a:rPr>
              <a:t> Technologies </a:t>
            </a:r>
            <a:endParaRPr lang="en-GB" sz="1600" b="1" i="0" u="none" strike="noStrike" kern="1200" cap="none" spc="0" normalizeH="0" baseline="0" noProof="0">
              <a:ln>
                <a:noFill/>
              </a:ln>
              <a:solidFill>
                <a:srgbClr val="FFFFFF"/>
              </a:solidFill>
              <a:effectLst/>
              <a:uLnTx/>
              <a:uFillTx/>
              <a:latin typeface="Arial" panose="020B0604020202020204"/>
              <a:cs typeface="Arial"/>
            </a:endParaRPr>
          </a:p>
        </p:txBody>
      </p:sp>
      <p:sp>
        <p:nvSpPr>
          <p:cNvPr id="20" name="Rectangle 19">
            <a:extLst>
              <a:ext uri="{FF2B5EF4-FFF2-40B4-BE49-F238E27FC236}">
                <a16:creationId xmlns:a16="http://schemas.microsoft.com/office/drawing/2014/main" id="{5851E2B8-16D9-4307-8422-0C9AC32FAA32}"/>
              </a:ext>
            </a:extLst>
          </p:cNvPr>
          <p:cNvSpPr/>
          <p:nvPr/>
        </p:nvSpPr>
        <p:spPr>
          <a:xfrm>
            <a:off x="-1" y="0"/>
            <a:ext cx="6624000" cy="1292490"/>
          </a:xfrm>
          <a:prstGeom prst="rect">
            <a:avLst/>
          </a:prstGeom>
          <a:solidFill>
            <a:srgbClr val="8A1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Picture 7" descr="A logo with white text&#10;&#10;Description automatically generated">
            <a:extLst>
              <a:ext uri="{FF2B5EF4-FFF2-40B4-BE49-F238E27FC236}">
                <a16:creationId xmlns:a16="http://schemas.microsoft.com/office/drawing/2014/main" id="{C1DBBF64-FCD6-F17D-27D3-ADFDF22A0115}"/>
              </a:ext>
            </a:extLst>
          </p:cNvPr>
          <p:cNvPicPr>
            <a:picLocks noChangeAspect="1"/>
          </p:cNvPicPr>
          <p:nvPr/>
        </p:nvPicPr>
        <p:blipFill>
          <a:blip r:embed="rId4"/>
          <a:srcRect l="-340461" t="810398" r="340461" b="-810398"/>
          <a:stretch/>
        </p:blipFill>
        <p:spPr>
          <a:xfrm>
            <a:off x="38787" y="6096870"/>
            <a:ext cx="2733516" cy="747014"/>
          </a:xfrm>
          <a:prstGeom prst="rect">
            <a:avLst/>
          </a:prstGeom>
        </p:spPr>
      </p:pic>
      <p:pic>
        <p:nvPicPr>
          <p:cNvPr id="6" name="Picture 5" descr="A logo with white text&#10;&#10;Description automatically generated">
            <a:extLst>
              <a:ext uri="{FF2B5EF4-FFF2-40B4-BE49-F238E27FC236}">
                <a16:creationId xmlns:a16="http://schemas.microsoft.com/office/drawing/2014/main" id="{DA313067-D190-E79E-2BB0-54562AD6D762}"/>
              </a:ext>
            </a:extLst>
          </p:cNvPr>
          <p:cNvPicPr>
            <a:picLocks noChangeAspect="1"/>
          </p:cNvPicPr>
          <p:nvPr/>
        </p:nvPicPr>
        <p:blipFill>
          <a:blip r:embed="rId4"/>
          <a:stretch>
            <a:fillRect/>
          </a:stretch>
        </p:blipFill>
        <p:spPr>
          <a:xfrm>
            <a:off x="9130103" y="3438525"/>
            <a:ext cx="2982047" cy="814932"/>
          </a:xfrm>
          <a:prstGeom prst="rect">
            <a:avLst/>
          </a:prstGeom>
        </p:spPr>
      </p:pic>
      <p:sp>
        <p:nvSpPr>
          <p:cNvPr id="5" name="Rectangle 4">
            <a:extLst>
              <a:ext uri="{FF2B5EF4-FFF2-40B4-BE49-F238E27FC236}">
                <a16:creationId xmlns:a16="http://schemas.microsoft.com/office/drawing/2014/main" id="{CAD1F9CB-3766-4B01-605D-80A245AD9F62}"/>
              </a:ext>
            </a:extLst>
          </p:cNvPr>
          <p:cNvSpPr/>
          <p:nvPr/>
        </p:nvSpPr>
        <p:spPr>
          <a:xfrm>
            <a:off x="2924702" y="518552"/>
            <a:ext cx="4071462" cy="763629"/>
          </a:xfrm>
          <a:prstGeom prst="rect">
            <a:avLst/>
          </a:prstGeom>
          <a:solidFill>
            <a:srgbClr val="8A1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itle 1">
            <a:extLst>
              <a:ext uri="{FF2B5EF4-FFF2-40B4-BE49-F238E27FC236}">
                <a16:creationId xmlns:a16="http://schemas.microsoft.com/office/drawing/2014/main" id="{C934BE8D-49C7-664C-4227-0A0172BB635D}"/>
              </a:ext>
            </a:extLst>
          </p:cNvPr>
          <p:cNvSpPr>
            <a:spLocks noGrp="1"/>
          </p:cNvSpPr>
          <p:nvPr>
            <p:ph type="title"/>
          </p:nvPr>
        </p:nvSpPr>
        <p:spPr>
          <a:xfrm>
            <a:off x="372164" y="193164"/>
            <a:ext cx="8487588" cy="1130640"/>
          </a:xfrm>
        </p:spPr>
        <p:txBody>
          <a:bodyPr anchor="t">
            <a:normAutofit fontScale="90000"/>
          </a:bodyPr>
          <a:lstStyle/>
          <a:p>
            <a:pPr>
              <a:lnSpc>
                <a:spcPct val="100000"/>
              </a:lnSpc>
            </a:pPr>
            <a:r>
              <a:rPr lang="en-GB" sz="4000">
                <a:solidFill>
                  <a:schemeClr val="bg1"/>
                </a:solidFill>
                <a:latin typeface="Arial"/>
                <a:cs typeface="Arial"/>
              </a:rPr>
              <a:t>Success Story:</a:t>
            </a:r>
            <a:br>
              <a:rPr lang="en-GB" sz="4000"/>
            </a:br>
            <a:r>
              <a:rPr lang="en-GB" sz="2300" b="0" err="1">
                <a:solidFill>
                  <a:schemeClr val="bg1"/>
                </a:solidFill>
                <a:latin typeface="Arial"/>
                <a:cs typeface="Arial"/>
              </a:rPr>
              <a:t>StemBond</a:t>
            </a:r>
            <a:r>
              <a:rPr lang="en-GB" sz="2300" b="0">
                <a:solidFill>
                  <a:schemeClr val="bg1"/>
                </a:solidFill>
                <a:latin typeface="Arial"/>
                <a:cs typeface="Arial"/>
              </a:rPr>
              <a:t> nurtures biotech growth with Innovate UK</a:t>
            </a:r>
            <a:br>
              <a:rPr lang="en-GB" sz="2400" b="0">
                <a:solidFill>
                  <a:schemeClr val="bg1"/>
                </a:solidFill>
                <a:latin typeface="Arial"/>
                <a:cs typeface="Arial"/>
              </a:rPr>
            </a:br>
            <a:endParaRPr lang="en-GB" sz="2400">
              <a:solidFill>
                <a:schemeClr val="bg1"/>
              </a:solidFill>
              <a:latin typeface="Arial"/>
              <a:cs typeface="Arial"/>
            </a:endParaRPr>
          </a:p>
        </p:txBody>
      </p:sp>
      <p:sp>
        <p:nvSpPr>
          <p:cNvPr id="7" name="Rectangle 6">
            <a:extLst>
              <a:ext uri="{FF2B5EF4-FFF2-40B4-BE49-F238E27FC236}">
                <a16:creationId xmlns:a16="http://schemas.microsoft.com/office/drawing/2014/main" id="{F9840491-B0D3-BBC2-9AF4-528F35504D30}"/>
              </a:ext>
            </a:extLst>
          </p:cNvPr>
          <p:cNvSpPr/>
          <p:nvPr/>
        </p:nvSpPr>
        <p:spPr>
          <a:xfrm>
            <a:off x="0" y="1297963"/>
            <a:ext cx="6624000" cy="5573530"/>
          </a:xfrm>
          <a:prstGeom prst="rect">
            <a:avLst/>
          </a:prstGeom>
          <a:solidFill>
            <a:srgbClr val="2D2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5F540071-A2B4-827C-43EA-3BF84D93FF80}"/>
              </a:ext>
            </a:extLst>
          </p:cNvPr>
          <p:cNvSpPr/>
          <p:nvPr/>
        </p:nvSpPr>
        <p:spPr>
          <a:xfrm>
            <a:off x="0" y="6310667"/>
            <a:ext cx="6623999" cy="547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A8D297E0-AE6D-1940-ABFF-AFDC4E5D39DA}"/>
              </a:ext>
            </a:extLst>
          </p:cNvPr>
          <p:cNvSpPr>
            <a:spLocks noGrp="1"/>
          </p:cNvSpPr>
          <p:nvPr>
            <p:ph sz="half" idx="1"/>
          </p:nvPr>
        </p:nvSpPr>
        <p:spPr>
          <a:xfrm>
            <a:off x="377521" y="1409672"/>
            <a:ext cx="6085909" cy="4718512"/>
          </a:xfrm>
        </p:spPr>
        <p:txBody>
          <a:bodyPr vert="horz" lIns="91440" tIns="45720" rIns="91440" bIns="45720" rtlCol="0" anchor="t">
            <a:noAutofit/>
          </a:bodyPr>
          <a:lstStyle/>
          <a:p>
            <a:pPr marL="0" indent="0" algn="l">
              <a:lnSpc>
                <a:spcPct val="100000"/>
              </a:lnSpc>
              <a:spcBef>
                <a:spcPts val="0"/>
              </a:spcBef>
              <a:spcAft>
                <a:spcPts val="1200"/>
              </a:spcAft>
              <a:buNone/>
            </a:pPr>
            <a:r>
              <a:rPr lang="en-GB" sz="1500" b="1" i="0">
                <a:solidFill>
                  <a:schemeClr val="bg1"/>
                </a:solidFill>
                <a:effectLst/>
                <a:latin typeface="+mn-lt"/>
                <a:cs typeface="Arial"/>
              </a:rPr>
              <a:t>Cambridge-based </a:t>
            </a:r>
            <a:r>
              <a:rPr lang="en-GB" sz="1500" b="1" i="0" err="1">
                <a:solidFill>
                  <a:schemeClr val="bg1"/>
                </a:solidFill>
                <a:effectLst/>
                <a:latin typeface="+mn-lt"/>
                <a:cs typeface="Arial"/>
              </a:rPr>
              <a:t>StemBond</a:t>
            </a:r>
            <a:r>
              <a:rPr lang="en-GB" sz="1500" b="1" i="0">
                <a:solidFill>
                  <a:schemeClr val="bg1"/>
                </a:solidFill>
                <a:effectLst/>
                <a:latin typeface="+mn-lt"/>
                <a:cs typeface="Arial"/>
              </a:rPr>
              <a:t> Technologies is advancing regenerative medicine with its hydrogel platform that mimics human tissue, making it easier to grow healthy cells for developing new treatments.</a:t>
            </a:r>
          </a:p>
          <a:p>
            <a:pPr marL="0" indent="0">
              <a:lnSpc>
                <a:spcPct val="100000"/>
              </a:lnSpc>
              <a:spcBef>
                <a:spcPts val="0"/>
              </a:spcBef>
              <a:buNone/>
            </a:pPr>
            <a:r>
              <a:rPr lang="en-GB" sz="1500" kern="0">
                <a:solidFill>
                  <a:schemeClr val="bg1"/>
                </a:solidFill>
                <a:effectLst/>
                <a:latin typeface="+mj-lt"/>
                <a:ea typeface="Times New Roman" panose="02020603050405020304" pitchFamily="18" charset="0"/>
                <a:cs typeface="Times New Roman"/>
              </a:rPr>
              <a:t>We helped </a:t>
            </a:r>
            <a:r>
              <a:rPr lang="en-GB" sz="1500" kern="0" err="1">
                <a:solidFill>
                  <a:schemeClr val="bg1"/>
                </a:solidFill>
                <a:effectLst/>
                <a:latin typeface="+mj-lt"/>
                <a:ea typeface="Times New Roman" panose="02020603050405020304" pitchFamily="18" charset="0"/>
                <a:cs typeface="Times New Roman"/>
              </a:rPr>
              <a:t>StemBond</a:t>
            </a:r>
            <a:r>
              <a:rPr lang="en-GB" sz="1500" kern="0">
                <a:solidFill>
                  <a:schemeClr val="bg1"/>
                </a:solidFill>
                <a:effectLst/>
                <a:latin typeface="+mj-lt"/>
                <a:ea typeface="Times New Roman" panose="02020603050405020304" pitchFamily="18" charset="0"/>
                <a:cs typeface="Times New Roman"/>
              </a:rPr>
              <a:t> refine its investment strategy, build R&amp;D partnerships, develop its IP and explore international opportunities. To complement its advisory support, it benefitted from tailored guidance on investment readiness via Invest-Ability Intensive Training, access to the Cell and Gene Therapy Catapult via a Research &amp; Technology Organisation (RTO) and Catapult grant, and participated in the Global Business Innovation Programme (GBIP).</a:t>
            </a:r>
          </a:p>
          <a:p>
            <a:pPr marL="0" indent="0">
              <a:lnSpc>
                <a:spcPct val="100000"/>
              </a:lnSpc>
              <a:spcBef>
                <a:spcPts val="0"/>
              </a:spcBef>
              <a:buNone/>
            </a:pPr>
            <a:endParaRPr lang="en-GB" sz="1600" b="1" i="0">
              <a:solidFill>
                <a:schemeClr val="bg1"/>
              </a:solidFill>
              <a:effectLst/>
              <a:latin typeface="+mn-lt"/>
            </a:endParaRPr>
          </a:p>
          <a:p>
            <a:pPr marL="0" indent="0" algn="l">
              <a:lnSpc>
                <a:spcPct val="100000"/>
              </a:lnSpc>
              <a:spcBef>
                <a:spcPts val="500"/>
              </a:spcBef>
              <a:spcAft>
                <a:spcPts val="600"/>
              </a:spcAft>
              <a:buSzPct val="150000"/>
              <a:buNone/>
            </a:pPr>
            <a:r>
              <a:rPr lang="en-GB" sz="1500" b="1" i="0">
                <a:solidFill>
                  <a:schemeClr val="bg1"/>
                </a:solidFill>
                <a:effectLst/>
                <a:latin typeface="+mn-lt"/>
                <a:cs typeface="Arial"/>
              </a:rPr>
              <a:t>Growth milestones:</a:t>
            </a:r>
          </a:p>
          <a:p>
            <a:pPr marL="611505" indent="0">
              <a:lnSpc>
                <a:spcPct val="100000"/>
              </a:lnSpc>
              <a:spcBef>
                <a:spcPts val="500"/>
              </a:spcBef>
              <a:spcAft>
                <a:spcPts val="1200"/>
              </a:spcAft>
              <a:buNone/>
            </a:pPr>
            <a:r>
              <a:rPr lang="en-GB" sz="1400" i="0">
                <a:solidFill>
                  <a:schemeClr val="bg1"/>
                </a:solidFill>
                <a:effectLst/>
                <a:latin typeface="+mn-lt"/>
                <a:cs typeface="Arial"/>
              </a:rPr>
              <a:t>Raised over £1M in investment &amp; grant funding with Innovate UK Investor Partnerships </a:t>
            </a:r>
          </a:p>
          <a:p>
            <a:pPr marL="611505" indent="0">
              <a:lnSpc>
                <a:spcPct val="100000"/>
              </a:lnSpc>
              <a:spcBef>
                <a:spcPts val="500"/>
              </a:spcBef>
              <a:spcAft>
                <a:spcPts val="1200"/>
              </a:spcAft>
              <a:buNone/>
            </a:pPr>
            <a:r>
              <a:rPr lang="en-GB" sz="1400" i="0">
                <a:solidFill>
                  <a:schemeClr val="bg1"/>
                </a:solidFill>
                <a:effectLst/>
                <a:latin typeface="+mn-lt"/>
                <a:cs typeface="Arial"/>
              </a:rPr>
              <a:t>Tripled headcount, growing from 2 to 6</a:t>
            </a:r>
          </a:p>
          <a:p>
            <a:pPr marL="611505" indent="0">
              <a:lnSpc>
                <a:spcPct val="100000"/>
              </a:lnSpc>
              <a:spcBef>
                <a:spcPts val="500"/>
              </a:spcBef>
              <a:spcAft>
                <a:spcPts val="1200"/>
              </a:spcAft>
              <a:buNone/>
            </a:pPr>
            <a:r>
              <a:rPr lang="en-GB" sz="1400" i="0">
                <a:solidFill>
                  <a:schemeClr val="bg1"/>
                </a:solidFill>
                <a:effectLst/>
                <a:latin typeface="+mn-lt"/>
                <a:cs typeface="Arial"/>
              </a:rPr>
              <a:t>Built international partnerships with global biotech stakeholders</a:t>
            </a:r>
          </a:p>
        </p:txBody>
      </p:sp>
      <p:sp>
        <p:nvSpPr>
          <p:cNvPr id="4" name="TextBox 3">
            <a:extLst>
              <a:ext uri="{FF2B5EF4-FFF2-40B4-BE49-F238E27FC236}">
                <a16:creationId xmlns:a16="http://schemas.microsoft.com/office/drawing/2014/main" id="{7B3FCDC7-C9D9-12ED-0F2F-9D8FDC2B61BF}"/>
              </a:ext>
            </a:extLst>
          </p:cNvPr>
          <p:cNvSpPr txBox="1"/>
          <p:nvPr/>
        </p:nvSpPr>
        <p:spPr>
          <a:xfrm>
            <a:off x="372164" y="6439595"/>
            <a:ext cx="6091266" cy="276807"/>
          </a:xfrm>
          <a:prstGeom prst="rect">
            <a:avLst/>
          </a:prstGeom>
          <a:noFill/>
        </p:spPr>
        <p:txBody>
          <a:bodyPr wrap="square" rtlCol="0">
            <a:spAutoFit/>
          </a:bodyPr>
          <a:lstStyle/>
          <a:p>
            <a:pPr>
              <a:lnSpc>
                <a:spcPct val="120000"/>
              </a:lnSpc>
              <a:spcAft>
                <a:spcPts val="800"/>
              </a:spcAft>
            </a:pPr>
            <a:r>
              <a:rPr lang="en-GB" sz="1100" b="1" kern="100">
                <a:solidFill>
                  <a:schemeClr val="bg1"/>
                </a:solidFill>
                <a:effectLst/>
                <a:latin typeface="+mj-lt"/>
                <a:ea typeface="Aptos" panose="020B0004020202020204" pitchFamily="34" charset="0"/>
                <a:cs typeface="Times New Roman" panose="02020603050405020304" pitchFamily="18" charset="0"/>
              </a:rPr>
              <a:t>Click </a:t>
            </a:r>
            <a:r>
              <a:rPr lang="en-GB" sz="1100" b="1" kern="100">
                <a:solidFill>
                  <a:schemeClr val="bg1"/>
                </a:solidFill>
                <a:effectLst/>
                <a:latin typeface="+mj-lt"/>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here</a:t>
            </a:r>
            <a:r>
              <a:rPr lang="en-GB" sz="1100" b="1" kern="100">
                <a:solidFill>
                  <a:schemeClr val="bg1"/>
                </a:solidFill>
                <a:effectLst/>
                <a:latin typeface="+mj-lt"/>
                <a:ea typeface="Aptos" panose="020B0004020202020204" pitchFamily="34" charset="0"/>
                <a:cs typeface="Times New Roman" panose="02020603050405020304" pitchFamily="18" charset="0"/>
              </a:rPr>
              <a:t> to learn more about </a:t>
            </a:r>
            <a:r>
              <a:rPr lang="en-GB" sz="1100" b="1" kern="100" err="1">
                <a:solidFill>
                  <a:schemeClr val="bg1"/>
                </a:solidFill>
                <a:effectLst/>
                <a:latin typeface="+mj-lt"/>
                <a:ea typeface="Aptos" panose="020B0004020202020204" pitchFamily="34" charset="0"/>
                <a:cs typeface="Times New Roman" panose="02020603050405020304" pitchFamily="18" charset="0"/>
              </a:rPr>
              <a:t>StemBond</a:t>
            </a:r>
            <a:r>
              <a:rPr lang="en-GB" sz="1100" b="1" kern="100">
                <a:solidFill>
                  <a:schemeClr val="bg1"/>
                </a:solidFill>
                <a:effectLst/>
                <a:latin typeface="+mj-lt"/>
                <a:ea typeface="Aptos" panose="020B0004020202020204" pitchFamily="34" charset="0"/>
                <a:cs typeface="Times New Roman" panose="02020603050405020304" pitchFamily="18" charset="0"/>
              </a:rPr>
              <a:t> Technologies’ journey with Innovate UK.</a:t>
            </a:r>
          </a:p>
        </p:txBody>
      </p:sp>
      <p:grpSp>
        <p:nvGrpSpPr>
          <p:cNvPr id="10" name="Group 9">
            <a:extLst>
              <a:ext uri="{FF2B5EF4-FFF2-40B4-BE49-F238E27FC236}">
                <a16:creationId xmlns:a16="http://schemas.microsoft.com/office/drawing/2014/main" id="{61FE38D5-7694-6C1D-118D-866B59F8D627}"/>
              </a:ext>
            </a:extLst>
          </p:cNvPr>
          <p:cNvGrpSpPr/>
          <p:nvPr/>
        </p:nvGrpSpPr>
        <p:grpSpPr>
          <a:xfrm>
            <a:off x="475391" y="4822252"/>
            <a:ext cx="364868" cy="364868"/>
            <a:chOff x="475391" y="4932117"/>
            <a:chExt cx="364868" cy="364868"/>
          </a:xfrm>
        </p:grpSpPr>
        <p:sp>
          <p:nvSpPr>
            <p:cNvPr id="22" name="Oval 21">
              <a:extLst>
                <a:ext uri="{FF2B5EF4-FFF2-40B4-BE49-F238E27FC236}">
                  <a16:creationId xmlns:a16="http://schemas.microsoft.com/office/drawing/2014/main" id="{762CCE21-5A94-29D1-9302-E5BD627F6469}"/>
                </a:ext>
              </a:extLst>
            </p:cNvPr>
            <p:cNvSpPr/>
            <p:nvPr/>
          </p:nvSpPr>
          <p:spPr>
            <a:xfrm>
              <a:off x="475391" y="4932117"/>
              <a:ext cx="364868" cy="36486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8" name="Picture 27">
              <a:extLst>
                <a:ext uri="{FF2B5EF4-FFF2-40B4-BE49-F238E27FC236}">
                  <a16:creationId xmlns:a16="http://schemas.microsoft.com/office/drawing/2014/main" id="{FD0D650B-84C0-2202-62A6-B3A68E5C4585}"/>
                </a:ext>
              </a:extLst>
            </p:cNvPr>
            <p:cNvPicPr>
              <a:picLocks noChangeAspect="1"/>
            </p:cNvPicPr>
            <p:nvPr/>
          </p:nvPicPr>
          <p:blipFill>
            <a:blip r:embed="rId6"/>
            <a:stretch>
              <a:fillRect/>
            </a:stretch>
          </p:blipFill>
          <p:spPr>
            <a:xfrm>
              <a:off x="574025" y="5015353"/>
              <a:ext cx="200400" cy="198396"/>
            </a:xfrm>
            <a:prstGeom prst="rect">
              <a:avLst/>
            </a:prstGeom>
          </p:spPr>
        </p:pic>
      </p:grpSp>
      <p:sp>
        <p:nvSpPr>
          <p:cNvPr id="23" name="Oval 22">
            <a:extLst>
              <a:ext uri="{FF2B5EF4-FFF2-40B4-BE49-F238E27FC236}">
                <a16:creationId xmlns:a16="http://schemas.microsoft.com/office/drawing/2014/main" id="{8AAF6F04-9A02-45B7-ED96-90DD32FF03C4}"/>
              </a:ext>
            </a:extLst>
          </p:cNvPr>
          <p:cNvSpPr/>
          <p:nvPr/>
        </p:nvSpPr>
        <p:spPr>
          <a:xfrm>
            <a:off x="475391" y="5367965"/>
            <a:ext cx="364868" cy="36486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2696A0A4-3262-2DAA-D5A8-B6029EE0F0AF}"/>
              </a:ext>
            </a:extLst>
          </p:cNvPr>
          <p:cNvSpPr/>
          <p:nvPr/>
        </p:nvSpPr>
        <p:spPr>
          <a:xfrm>
            <a:off x="475391" y="5822214"/>
            <a:ext cx="364868" cy="36486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5" name="Picture 14">
            <a:extLst>
              <a:ext uri="{FF2B5EF4-FFF2-40B4-BE49-F238E27FC236}">
                <a16:creationId xmlns:a16="http://schemas.microsoft.com/office/drawing/2014/main" id="{772B76C1-7C03-2BE9-5608-D372EBCB3942}"/>
              </a:ext>
            </a:extLst>
          </p:cNvPr>
          <p:cNvPicPr>
            <a:picLocks noChangeAspect="1"/>
          </p:cNvPicPr>
          <p:nvPr/>
        </p:nvPicPr>
        <p:blipFill>
          <a:blip r:embed="rId7"/>
          <a:stretch>
            <a:fillRect/>
          </a:stretch>
        </p:blipFill>
        <p:spPr>
          <a:xfrm>
            <a:off x="553305" y="5446009"/>
            <a:ext cx="209041" cy="208780"/>
          </a:xfrm>
          <a:prstGeom prst="rect">
            <a:avLst/>
          </a:prstGeom>
        </p:spPr>
      </p:pic>
      <p:pic>
        <p:nvPicPr>
          <p:cNvPr id="16" name="Picture 15">
            <a:extLst>
              <a:ext uri="{FF2B5EF4-FFF2-40B4-BE49-F238E27FC236}">
                <a16:creationId xmlns:a16="http://schemas.microsoft.com/office/drawing/2014/main" id="{7DF102C0-F9C6-F307-6BE2-50F83A335B54}"/>
              </a:ext>
            </a:extLst>
          </p:cNvPr>
          <p:cNvPicPr>
            <a:picLocks noChangeAspect="1"/>
          </p:cNvPicPr>
          <p:nvPr/>
        </p:nvPicPr>
        <p:blipFill>
          <a:blip r:embed="rId8"/>
          <a:stretch>
            <a:fillRect/>
          </a:stretch>
        </p:blipFill>
        <p:spPr>
          <a:xfrm>
            <a:off x="565958" y="5912539"/>
            <a:ext cx="183735" cy="184219"/>
          </a:xfrm>
          <a:prstGeom prst="rect">
            <a:avLst/>
          </a:prstGeom>
        </p:spPr>
      </p:pic>
    </p:spTree>
    <p:extLst>
      <p:ext uri="{BB962C8B-B14F-4D97-AF65-F5344CB8AC3E}">
        <p14:creationId xmlns:p14="http://schemas.microsoft.com/office/powerpoint/2010/main" val="409977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nected lines and dots to form a network">
            <a:extLst>
              <a:ext uri="{FF2B5EF4-FFF2-40B4-BE49-F238E27FC236}">
                <a16:creationId xmlns:a16="http://schemas.microsoft.com/office/drawing/2014/main" id="{E2F0F66B-7786-888C-D77D-2B44E521E64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3905372" y="0"/>
            <a:ext cx="8286628" cy="6853719"/>
          </a:xfrm>
          <a:prstGeom prst="rect">
            <a:avLst/>
          </a:prstGeom>
        </p:spPr>
      </p:pic>
      <p:sp>
        <p:nvSpPr>
          <p:cNvPr id="4" name="Rectangle 3">
            <a:extLst>
              <a:ext uri="{FF2B5EF4-FFF2-40B4-BE49-F238E27FC236}">
                <a16:creationId xmlns:a16="http://schemas.microsoft.com/office/drawing/2014/main" id="{E79669EB-ED42-8E44-F875-424868E59E2B}"/>
              </a:ext>
            </a:extLst>
          </p:cNvPr>
          <p:cNvSpPr/>
          <p:nvPr/>
        </p:nvSpPr>
        <p:spPr>
          <a:xfrm>
            <a:off x="642425" y="6059488"/>
            <a:ext cx="3346450" cy="79851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EEDE922-C0C6-14D8-C8F7-E9C28CC1BB00}"/>
              </a:ext>
            </a:extLst>
          </p:cNvPr>
          <p:cNvSpPr/>
          <p:nvPr/>
        </p:nvSpPr>
        <p:spPr>
          <a:xfrm>
            <a:off x="647114" y="679450"/>
            <a:ext cx="6724358" cy="549433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6A933A9-8FA6-3ABD-DE72-B70E862951C1}"/>
              </a:ext>
            </a:extLst>
          </p:cNvPr>
          <p:cNvSpPr/>
          <p:nvPr/>
        </p:nvSpPr>
        <p:spPr>
          <a:xfrm>
            <a:off x="647113" y="0"/>
            <a:ext cx="3657600" cy="170973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46B3E32-B9C2-BD5E-FEC4-DF9CCEB48465}"/>
              </a:ext>
            </a:extLst>
          </p:cNvPr>
          <p:cNvSpPr/>
          <p:nvPr/>
        </p:nvSpPr>
        <p:spPr>
          <a:xfrm>
            <a:off x="3696701" y="5148263"/>
            <a:ext cx="3674770" cy="170973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9D821D3E-35B4-60B5-AC8C-9AEA9F6A6C3A}"/>
              </a:ext>
            </a:extLst>
          </p:cNvPr>
          <p:cNvSpPr/>
          <p:nvPr/>
        </p:nvSpPr>
        <p:spPr>
          <a:xfrm>
            <a:off x="0" y="0"/>
            <a:ext cx="67524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7A6BF364-CDB3-C2D0-8D98-76C12735FF1F}"/>
              </a:ext>
            </a:extLst>
          </p:cNvPr>
          <p:cNvSpPr/>
          <p:nvPr/>
        </p:nvSpPr>
        <p:spPr>
          <a:xfrm>
            <a:off x="452511" y="1223887"/>
            <a:ext cx="431409" cy="44450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03BD67BB-A162-4897-DC37-595573312A10}"/>
              </a:ext>
            </a:extLst>
          </p:cNvPr>
          <p:cNvSpPr txBox="1">
            <a:spLocks/>
          </p:cNvSpPr>
          <p:nvPr/>
        </p:nvSpPr>
        <p:spPr>
          <a:xfrm>
            <a:off x="1219358" y="2363797"/>
            <a:ext cx="5789370" cy="1325563"/>
          </a:xfrm>
          <a:prstGeom prst="rect">
            <a:avLst/>
          </a:prstGeom>
        </p:spPr>
        <p:txBody>
          <a:bodyPr anchor="b" anchorCtr="0"/>
          <a:lstStyle>
            <a:lvl1pPr algn="l" rtl="0" eaLnBrk="1" fontAlgn="base" hangingPunct="1">
              <a:spcBef>
                <a:spcPct val="0"/>
              </a:spcBef>
              <a:spcAft>
                <a:spcPct val="0"/>
              </a:spcAft>
              <a:defRPr sz="4000" b="1" kern="1200" spc="-100">
                <a:solidFill>
                  <a:schemeClr val="bg1"/>
                </a:solidFill>
                <a:latin typeface="+mj-lt"/>
                <a:ea typeface="Arial Black" panose="020B0604020202020204" pitchFamily="34" charset="0"/>
                <a:cs typeface="Arial Black" panose="020B0604020202020204" pitchFamily="34" charset="0"/>
              </a:defRPr>
            </a:lvl1pPr>
            <a:lvl2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2pPr>
            <a:lvl3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3pPr>
            <a:lvl4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4pPr>
            <a:lvl5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5pPr>
            <a:lvl6pPr marL="4572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6pPr>
            <a:lvl7pPr marL="9144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7pPr>
            <a:lvl8pPr marL="13716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8pPr>
            <a:lvl9pPr marL="18288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9pPr>
          </a:lstStyle>
          <a:p>
            <a:r>
              <a:rPr lang="en-GB" spc="0">
                <a:latin typeface="Arial" panose="020B0604020202020204" pitchFamily="34" charset="0"/>
                <a:cs typeface="Arial" panose="020B0604020202020204" pitchFamily="34" charset="0"/>
              </a:rPr>
              <a:t>Spotlight on areas of strategic focus</a:t>
            </a:r>
            <a:endParaRPr lang="en-US" spc="0">
              <a:latin typeface="Arial" panose="020B0604020202020204" pitchFamily="34" charset="0"/>
              <a:cs typeface="Arial" panose="020B0604020202020204" pitchFamily="34" charset="0"/>
            </a:endParaRPr>
          </a:p>
        </p:txBody>
      </p:sp>
      <p:pic>
        <p:nvPicPr>
          <p:cNvPr id="8" name="Picture 7" descr="A black and white logo&#10;&#10;Description automatically generated">
            <a:extLst>
              <a:ext uri="{FF2B5EF4-FFF2-40B4-BE49-F238E27FC236}">
                <a16:creationId xmlns:a16="http://schemas.microsoft.com/office/drawing/2014/main" id="{E5B11238-1E7B-73E0-3D91-49F166BCD8A6}"/>
              </a:ext>
            </a:extLst>
          </p:cNvPr>
          <p:cNvPicPr>
            <a:picLocks noChangeAspect="1"/>
          </p:cNvPicPr>
          <p:nvPr/>
        </p:nvPicPr>
        <p:blipFill>
          <a:blip r:embed="rId3"/>
          <a:stretch>
            <a:fillRect/>
          </a:stretch>
        </p:blipFill>
        <p:spPr>
          <a:xfrm>
            <a:off x="1068039" y="4563302"/>
            <a:ext cx="4231791" cy="1156461"/>
          </a:xfrm>
          <a:prstGeom prst="rect">
            <a:avLst/>
          </a:prstGeom>
        </p:spPr>
      </p:pic>
    </p:spTree>
    <p:extLst>
      <p:ext uri="{BB962C8B-B14F-4D97-AF65-F5344CB8AC3E}">
        <p14:creationId xmlns:p14="http://schemas.microsoft.com/office/powerpoint/2010/main" val="663138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A0BB655-0BD6-46E0-BBD2-4780584292D0}"/>
              </a:ext>
            </a:extLst>
          </p:cNvPr>
          <p:cNvSpPr txBox="1"/>
          <p:nvPr/>
        </p:nvSpPr>
        <p:spPr>
          <a:xfrm>
            <a:off x="1029989" y="885226"/>
            <a:ext cx="5220792" cy="4833397"/>
          </a:xfrm>
          <a:prstGeom prst="rect">
            <a:avLst/>
          </a:prstGeom>
        </p:spPr>
        <p:txBody>
          <a:bodyPr vert="horz" lIns="91440" tIns="45720" rIns="91440" bIns="45720" rtlCol="0" anchor="ctr">
            <a:noAutofit/>
          </a:bodyPr>
          <a:lstStyle/>
          <a:p>
            <a:pPr>
              <a:defRPr/>
            </a:pPr>
            <a:endParaRPr lang="en-US" sz="2000" b="1">
              <a:solidFill>
                <a:srgbClr val="002060"/>
              </a:solidFill>
              <a:cs typeface="Arial"/>
            </a:endParaRPr>
          </a:p>
          <a:p>
            <a:pPr>
              <a:defRPr/>
            </a:pPr>
            <a:endParaRPr lang="en-US" sz="2000" b="1">
              <a:solidFill>
                <a:srgbClr val="002060"/>
              </a:solidFill>
              <a:cs typeface="Arial"/>
            </a:endParaRPr>
          </a:p>
          <a:p>
            <a:pPr>
              <a:defRPr/>
            </a:pPr>
            <a:r>
              <a:rPr lang="en-US" sz="2000" b="1">
                <a:solidFill>
                  <a:srgbClr val="002060"/>
                </a:solidFill>
                <a:cs typeface="Arial"/>
              </a:rPr>
              <a:t>Strategic support to:</a:t>
            </a:r>
          </a:p>
          <a:p>
            <a:pPr marL="342900" indent="-342900">
              <a:buFont typeface="Arial" panose="020B0604020202020204" pitchFamily="34" charset="0"/>
              <a:buChar char="•"/>
              <a:defRPr/>
            </a:pPr>
            <a:r>
              <a:rPr lang="en-US" sz="2000" b="1">
                <a:solidFill>
                  <a:srgbClr val="002060"/>
                </a:solidFill>
                <a:cs typeface="Arial"/>
              </a:rPr>
              <a:t>Manage innovation effectively</a:t>
            </a:r>
          </a:p>
          <a:p>
            <a:pPr marL="342900" indent="-342900">
              <a:buFont typeface="Arial" panose="020B0604020202020204" pitchFamily="34" charset="0"/>
              <a:buChar char="•"/>
              <a:defRPr/>
            </a:pPr>
            <a:r>
              <a:rPr lang="en-US" sz="2000" b="1" err="1">
                <a:solidFill>
                  <a:srgbClr val="002060"/>
                </a:solidFill>
                <a:cs typeface="Arial"/>
              </a:rPr>
              <a:t>Commercialise</a:t>
            </a:r>
            <a:r>
              <a:rPr lang="en-US" sz="2000" b="1">
                <a:solidFill>
                  <a:srgbClr val="002060"/>
                </a:solidFill>
                <a:cs typeface="Arial"/>
              </a:rPr>
              <a:t> and scale more rapidly</a:t>
            </a:r>
          </a:p>
          <a:p>
            <a:pPr marL="342900" indent="-342900">
              <a:buFont typeface="Arial" panose="020B0604020202020204" pitchFamily="34" charset="0"/>
              <a:buChar char="•"/>
              <a:defRPr/>
            </a:pPr>
            <a:r>
              <a:rPr lang="en-US" sz="2000" b="1">
                <a:solidFill>
                  <a:srgbClr val="002060"/>
                </a:solidFill>
                <a:cs typeface="Arial"/>
              </a:rPr>
              <a:t>Access the right resources at the right time within the innovation ecosystem</a:t>
            </a:r>
          </a:p>
          <a:p>
            <a:pPr>
              <a:defRPr/>
            </a:pPr>
            <a:endParaRPr lang="en-US" sz="2000">
              <a:cs typeface="Arial"/>
            </a:endParaRPr>
          </a:p>
          <a:p>
            <a:pPr>
              <a:defRPr/>
            </a:pPr>
            <a:r>
              <a:rPr lang="en-US" sz="2000">
                <a:solidFill>
                  <a:srgbClr val="2E2C61"/>
                </a:solidFill>
                <a:cs typeface="Arial"/>
              </a:rPr>
              <a:t>Support initiatives:</a:t>
            </a:r>
          </a:p>
          <a:p>
            <a:pPr marL="342900" indent="-342900">
              <a:buFont typeface="Arial" panose="020B0604020202020204" pitchFamily="34" charset="0"/>
              <a:buChar char="•"/>
              <a:defRPr/>
            </a:pPr>
            <a:r>
              <a:rPr lang="en-US" sz="2000">
                <a:solidFill>
                  <a:srgbClr val="2E2C61"/>
                </a:solidFill>
                <a:cs typeface="Arial"/>
              </a:rPr>
              <a:t>Funded IP support and advice</a:t>
            </a:r>
            <a:endParaRPr lang="en-US" sz="2000">
              <a:cs typeface="Arial"/>
            </a:endParaRPr>
          </a:p>
          <a:p>
            <a:pPr marL="342900" indent="-342900">
              <a:buFont typeface="Arial" panose="020B0604020202020204" pitchFamily="34" charset="0"/>
              <a:buChar char="•"/>
              <a:defRPr/>
            </a:pPr>
            <a:r>
              <a:rPr lang="en-US" sz="2000">
                <a:solidFill>
                  <a:srgbClr val="2E2C61"/>
                </a:solidFill>
                <a:cs typeface="Arial"/>
              </a:rPr>
              <a:t>Participation in Peer Networks</a:t>
            </a:r>
            <a:endParaRPr lang="en-US" sz="2000">
              <a:cs typeface="Arial"/>
            </a:endParaRPr>
          </a:p>
          <a:p>
            <a:pPr marL="342900" indent="-342900">
              <a:buFont typeface="Arial" panose="020B0604020202020204" pitchFamily="34" charset="0"/>
              <a:buChar char="•"/>
              <a:defRPr/>
            </a:pPr>
            <a:r>
              <a:rPr lang="en-US" sz="2000">
                <a:solidFill>
                  <a:srgbClr val="2E2C61"/>
                </a:solidFill>
                <a:cs typeface="Arial"/>
              </a:rPr>
              <a:t>Funded </a:t>
            </a:r>
            <a:r>
              <a:rPr lang="en-US" sz="2000">
                <a:solidFill>
                  <a:srgbClr val="2E2C61"/>
                </a:solidFill>
                <a:cs typeface="Arial"/>
                <a:hlinkClick r:id="rId3"/>
              </a:rPr>
              <a:t>access to RTOs and Catapults</a:t>
            </a:r>
            <a:endParaRPr lang="en-US" sz="2000">
              <a:cs typeface="Arial"/>
            </a:endParaRPr>
          </a:p>
          <a:p>
            <a:pPr marL="342900" indent="-342900">
              <a:buFont typeface="Arial" panose="020B0604020202020204" pitchFamily="34" charset="0"/>
              <a:buChar char="•"/>
              <a:defRPr/>
            </a:pPr>
            <a:r>
              <a:rPr lang="en-US" sz="2000">
                <a:solidFill>
                  <a:srgbClr val="2E2C61"/>
                </a:solidFill>
                <a:cs typeface="Arial"/>
              </a:rPr>
              <a:t>The Design for Growth scheme</a:t>
            </a:r>
            <a:endParaRPr lang="en-US" sz="2000">
              <a:cs typeface="Arial"/>
            </a:endParaRPr>
          </a:p>
          <a:p>
            <a:pPr marL="342900" indent="-342900">
              <a:buFont typeface="Arial" panose="020B0604020202020204" pitchFamily="34" charset="0"/>
              <a:buChar char="•"/>
              <a:defRPr/>
            </a:pPr>
            <a:r>
              <a:rPr lang="en-US" sz="2000">
                <a:solidFill>
                  <a:srgbClr val="2E2C61"/>
                </a:solidFill>
                <a:cs typeface="Arial"/>
              </a:rPr>
              <a:t>The BSI Standards for Growth scheme</a:t>
            </a:r>
            <a:endParaRPr lang="en-US" sz="2000">
              <a:cs typeface="Arial"/>
            </a:endParaRPr>
          </a:p>
          <a:p>
            <a:pPr marL="342900" indent="-342900">
              <a:buFont typeface="Arial" panose="020B0604020202020204" pitchFamily="34" charset="0"/>
              <a:buChar char="•"/>
              <a:defRPr/>
            </a:pPr>
            <a:r>
              <a:rPr lang="en-US" sz="2000">
                <a:solidFill>
                  <a:srgbClr val="2E2C61"/>
                </a:solidFill>
                <a:cs typeface="Arial"/>
              </a:rPr>
              <a:t>Funded NPSA security reviews</a:t>
            </a:r>
            <a:endParaRPr lang="en-US" sz="2000"/>
          </a:p>
          <a:p>
            <a:pPr marR="0" lvl="0" algn="l" defTabSz="914400">
              <a:buClrTx/>
              <a:buSzTx/>
              <a:tabLst/>
              <a:defRPr/>
            </a:pPr>
            <a:endParaRPr lang="en-US" sz="2000" b="1">
              <a:solidFill>
                <a:srgbClr val="002060"/>
              </a:solidFill>
              <a:cs typeface="Arial"/>
            </a:endParaRPr>
          </a:p>
        </p:txBody>
      </p:sp>
      <p:pic>
        <p:nvPicPr>
          <p:cNvPr id="4" name="Picture 3" descr="A picture containing text, person, indoor, standing&#10;&#10;Description automatically generated">
            <a:extLst>
              <a:ext uri="{FF2B5EF4-FFF2-40B4-BE49-F238E27FC236}">
                <a16:creationId xmlns:a16="http://schemas.microsoft.com/office/drawing/2014/main" id="{B3D9A77D-A95E-42EB-B239-2B83FC1588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837" b="13170"/>
          <a:stretch/>
        </p:blipFill>
        <p:spPr>
          <a:xfrm>
            <a:off x="6409884" y="1018944"/>
            <a:ext cx="5451979" cy="5264084"/>
          </a:xfrm>
          <a:prstGeom prst="rect">
            <a:avLst/>
          </a:prstGeom>
        </p:spPr>
      </p:pic>
      <p:sp>
        <p:nvSpPr>
          <p:cNvPr id="13" name="TextBox 12">
            <a:extLst>
              <a:ext uri="{FF2B5EF4-FFF2-40B4-BE49-F238E27FC236}">
                <a16:creationId xmlns:a16="http://schemas.microsoft.com/office/drawing/2014/main" id="{3AE56997-E3DE-41F4-B9FD-B942E0567CA6}"/>
              </a:ext>
            </a:extLst>
          </p:cNvPr>
          <p:cNvSpPr txBox="1"/>
          <p:nvPr/>
        </p:nvSpPr>
        <p:spPr>
          <a:xfrm>
            <a:off x="6743259" y="5344636"/>
            <a:ext cx="5451980" cy="1200329"/>
          </a:xfrm>
          <a:prstGeom prst="rect">
            <a:avLst/>
          </a:prstGeom>
          <a:solidFill>
            <a:schemeClr val="tx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a:ea typeface="+mn-ea"/>
                <a:cs typeface="+mn-cs"/>
              </a:rPr>
              <a:t>“I recommend Innovate UK Business Growth to any innovation-driven growth business Our dedicated specialist has made a decisive contribution to our success.” </a:t>
            </a:r>
            <a:r>
              <a:rPr kumimoji="0" lang="en-GB" sz="1800" b="1" i="0" u="none" strike="noStrike" kern="1200" cap="none" spc="0" normalizeH="0" baseline="0" noProof="0" err="1">
                <a:ln>
                  <a:noFill/>
                </a:ln>
                <a:solidFill>
                  <a:srgbClr val="FFFFFF"/>
                </a:solidFill>
                <a:effectLst/>
                <a:uLnTx/>
                <a:uFillTx/>
                <a:latin typeface="Arial"/>
                <a:ea typeface="+mn-ea"/>
                <a:cs typeface="+mn-cs"/>
              </a:rPr>
              <a:t>Neciah</a:t>
            </a:r>
            <a:r>
              <a:rPr kumimoji="0" lang="en-GB" sz="1800" b="1" i="0" u="none" strike="noStrike" kern="1200" cap="none" spc="0" normalizeH="0" baseline="0" noProof="0">
                <a:ln>
                  <a:noFill/>
                </a:ln>
                <a:solidFill>
                  <a:srgbClr val="FFFFFF"/>
                </a:solidFill>
                <a:effectLst/>
                <a:uLnTx/>
                <a:uFillTx/>
                <a:latin typeface="Arial"/>
                <a:ea typeface="+mn-ea"/>
                <a:cs typeface="+mn-cs"/>
              </a:rPr>
              <a:t> </a:t>
            </a:r>
            <a:r>
              <a:rPr kumimoji="0" lang="en-GB" sz="1800" b="1" i="0" u="none" strike="noStrike" kern="1200" cap="none" spc="0" normalizeH="0" baseline="0" noProof="0" err="1">
                <a:ln>
                  <a:noFill/>
                </a:ln>
                <a:solidFill>
                  <a:srgbClr val="FFFFFF"/>
                </a:solidFill>
                <a:effectLst/>
                <a:uLnTx/>
                <a:uFillTx/>
                <a:latin typeface="Arial"/>
                <a:ea typeface="+mn-ea"/>
                <a:cs typeface="+mn-cs"/>
              </a:rPr>
              <a:t>Dorh</a:t>
            </a:r>
            <a:r>
              <a:rPr kumimoji="0" lang="en-GB" sz="1800" b="1" i="0" u="none" strike="noStrike" kern="1200" cap="none" spc="0" normalizeH="0" baseline="0" noProof="0">
                <a:ln>
                  <a:noFill/>
                </a:ln>
                <a:solidFill>
                  <a:srgbClr val="FFFFFF"/>
                </a:solidFill>
                <a:effectLst/>
                <a:uLnTx/>
                <a:uFillTx/>
                <a:latin typeface="Arial"/>
                <a:ea typeface="+mn-ea"/>
                <a:cs typeface="+mn-cs"/>
              </a:rPr>
              <a:t>, </a:t>
            </a:r>
            <a:r>
              <a:rPr kumimoji="0" lang="en-GB" sz="1800" b="1" i="0" u="none" strike="noStrike" kern="1200" cap="none" spc="0" normalizeH="0" baseline="0" noProof="0" err="1">
                <a:ln>
                  <a:noFill/>
                </a:ln>
                <a:solidFill>
                  <a:srgbClr val="FFFFFF"/>
                </a:solidFill>
                <a:effectLst/>
                <a:uLnTx/>
                <a:uFillTx/>
                <a:latin typeface="Arial"/>
                <a:ea typeface="+mn-ea"/>
                <a:cs typeface="+mn-cs"/>
              </a:rPr>
              <a:t>FluoretiQ</a:t>
            </a:r>
            <a:endParaRPr kumimoji="0" lang="en-GB" sz="1800" b="1" i="0" u="none" strike="noStrike" kern="1200" cap="none" spc="0" normalizeH="0" baseline="0" noProof="0">
              <a:ln>
                <a:noFill/>
              </a:ln>
              <a:solidFill>
                <a:srgbClr val="FFFFFF"/>
              </a:solidFill>
              <a:effectLst/>
              <a:uLnTx/>
              <a:uFillTx/>
              <a:latin typeface="Arial"/>
              <a:ea typeface="+mn-ea"/>
              <a:cs typeface="+mn-cs"/>
            </a:endParaRPr>
          </a:p>
        </p:txBody>
      </p:sp>
      <p:sp>
        <p:nvSpPr>
          <p:cNvPr id="6" name="Title 1">
            <a:extLst>
              <a:ext uri="{FF2B5EF4-FFF2-40B4-BE49-F238E27FC236}">
                <a16:creationId xmlns:a16="http://schemas.microsoft.com/office/drawing/2014/main" id="{C1D678E7-8FA0-5F65-6FC2-0B3FBFB5418E}"/>
              </a:ext>
            </a:extLst>
          </p:cNvPr>
          <p:cNvSpPr txBox="1">
            <a:spLocks/>
          </p:cNvSpPr>
          <p:nvPr/>
        </p:nvSpPr>
        <p:spPr>
          <a:xfrm>
            <a:off x="1027288" y="5520"/>
            <a:ext cx="6583485" cy="11280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defRPr/>
            </a:pPr>
            <a:r>
              <a:rPr lang="en-US" sz="3600">
                <a:latin typeface="+mj-lt"/>
                <a:cs typeface="+mj-cs"/>
              </a:rPr>
              <a:t>Innovation &amp; Commercial Strategy</a:t>
            </a:r>
          </a:p>
        </p:txBody>
      </p:sp>
      <p:sp>
        <p:nvSpPr>
          <p:cNvPr id="2" name="Rectangle 1">
            <a:extLst>
              <a:ext uri="{FF2B5EF4-FFF2-40B4-BE49-F238E27FC236}">
                <a16:creationId xmlns:a16="http://schemas.microsoft.com/office/drawing/2014/main" id="{21BA728D-1ECF-B557-CD2C-29EB2A91252B}"/>
              </a:ext>
            </a:extLst>
          </p:cNvPr>
          <p:cNvSpPr/>
          <p:nvPr/>
        </p:nvSpPr>
        <p:spPr>
          <a:xfrm>
            <a:off x="-30089" y="0"/>
            <a:ext cx="67524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4339A8C8-410F-D7C2-FED8-0AE44E357AD3}"/>
              </a:ext>
            </a:extLst>
          </p:cNvPr>
          <p:cNvSpPr/>
          <p:nvPr/>
        </p:nvSpPr>
        <p:spPr>
          <a:xfrm>
            <a:off x="452511" y="1223887"/>
            <a:ext cx="431409" cy="44450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9598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013CF85-CBDA-47A0-8660-7E9183185B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166" r="40849" b="13252"/>
          <a:stretch/>
        </p:blipFill>
        <p:spPr>
          <a:xfrm>
            <a:off x="6656262" y="1335526"/>
            <a:ext cx="5146010" cy="4940036"/>
          </a:xfrm>
          <a:prstGeom prst="rect">
            <a:avLst/>
          </a:prstGeom>
        </p:spPr>
      </p:pic>
      <p:sp>
        <p:nvSpPr>
          <p:cNvPr id="3" name="TextBox 2">
            <a:extLst>
              <a:ext uri="{FF2B5EF4-FFF2-40B4-BE49-F238E27FC236}">
                <a16:creationId xmlns:a16="http://schemas.microsoft.com/office/drawing/2014/main" id="{C771D276-DDB8-43A0-BD06-2CC4923873A4}"/>
              </a:ext>
            </a:extLst>
          </p:cNvPr>
          <p:cNvSpPr txBox="1"/>
          <p:nvPr/>
        </p:nvSpPr>
        <p:spPr>
          <a:xfrm>
            <a:off x="7001544" y="5590356"/>
            <a:ext cx="5193635" cy="1200329"/>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a:ea typeface="+mn-ea"/>
                <a:cs typeface="+mn-cs"/>
              </a:rPr>
              <a:t>“We’re thriving in a disruptive sector with Innovate UK Business Growth support. Its strategic input has been invaluable to help grow our business.” </a:t>
            </a:r>
            <a:r>
              <a:rPr kumimoji="0" lang="en-GB" sz="1800" b="1" i="0" u="none" strike="noStrike" kern="1200" cap="none" spc="0" normalizeH="0" baseline="0" noProof="0">
                <a:ln>
                  <a:noFill/>
                </a:ln>
                <a:solidFill>
                  <a:srgbClr val="FFFFFF"/>
                </a:solidFill>
                <a:effectLst/>
                <a:uLnTx/>
                <a:uFillTx/>
                <a:latin typeface="Arial"/>
                <a:ea typeface="+mn-ea"/>
                <a:cs typeface="+mn-cs"/>
              </a:rPr>
              <a:t>Mark Hewitt, ICAX</a:t>
            </a:r>
          </a:p>
        </p:txBody>
      </p:sp>
      <p:sp>
        <p:nvSpPr>
          <p:cNvPr id="4" name="TextBox 3">
            <a:extLst>
              <a:ext uri="{FF2B5EF4-FFF2-40B4-BE49-F238E27FC236}">
                <a16:creationId xmlns:a16="http://schemas.microsoft.com/office/drawing/2014/main" id="{47C00709-D795-97B4-F023-9E5F7C44374E}"/>
              </a:ext>
            </a:extLst>
          </p:cNvPr>
          <p:cNvSpPr txBox="1"/>
          <p:nvPr/>
        </p:nvSpPr>
        <p:spPr>
          <a:xfrm>
            <a:off x="1037899" y="1123626"/>
            <a:ext cx="5428215" cy="4685494"/>
          </a:xfrm>
          <a:prstGeom prst="rect">
            <a:avLst/>
          </a:prstGeom>
        </p:spPr>
        <p:txBody>
          <a:bodyPr vert="horz" lIns="91440" tIns="45720" rIns="91440" bIns="45720" rtlCol="0" anchor="ctr">
            <a:noAutofit/>
          </a:bodyPr>
          <a:lstStyle/>
          <a:p>
            <a:pPr marL="0" algn="l" rtl="0"/>
            <a:r>
              <a:rPr lang="en-GB" sz="1800" b="1" kern="1200">
                <a:solidFill>
                  <a:schemeClr val="tx1"/>
                </a:solidFill>
                <a:latin typeface="Arial"/>
                <a:ea typeface="Times New Roman"/>
                <a:cs typeface="+mn-cs"/>
              </a:rPr>
              <a:t>Strategic support to identify your business objectives and determine which of the grant funding options and / or capital options will get you there.</a:t>
            </a:r>
          </a:p>
          <a:p>
            <a:pPr marL="0" algn="l" rtl="0"/>
            <a:endParaRPr lang="en-GB"/>
          </a:p>
          <a:p>
            <a:pPr marL="0" algn="l" rtl="0"/>
            <a:r>
              <a:rPr lang="en-GB" sz="1800" kern="1200">
                <a:solidFill>
                  <a:schemeClr val="tx1"/>
                </a:solidFill>
                <a:latin typeface="Arial"/>
                <a:ea typeface="Calibri"/>
                <a:cs typeface="+mn-cs"/>
              </a:rPr>
              <a:t>Support initiatives:</a:t>
            </a:r>
          </a:p>
          <a:p>
            <a:pPr marL="0" algn="l" rtl="0"/>
            <a:r>
              <a:rPr lang="en-GB" sz="1800" kern="1200">
                <a:solidFill>
                  <a:schemeClr val="tx1"/>
                </a:solidFill>
                <a:latin typeface="Arial"/>
                <a:ea typeface="Times New Roman"/>
                <a:cs typeface="+mn-cs"/>
              </a:rPr>
              <a:t>If assessed to require equity financing, access </a:t>
            </a:r>
            <a:r>
              <a:rPr lang="en-GB" sz="1800" b="1" kern="1200">
                <a:solidFill>
                  <a:schemeClr val="tx1"/>
                </a:solidFill>
                <a:latin typeface="Arial"/>
                <a:ea typeface="Times New Roman"/>
                <a:cs typeface="+mn-cs"/>
              </a:rPr>
              <a:t>Invest-Ability</a:t>
            </a:r>
            <a:r>
              <a:rPr lang="en-GB" sz="1800" kern="1200">
                <a:solidFill>
                  <a:schemeClr val="tx1"/>
                </a:solidFill>
                <a:latin typeface="Arial"/>
                <a:ea typeface="Times New Roman"/>
                <a:cs typeface="+mn-cs"/>
              </a:rPr>
              <a:t>, our comprehensive investment readiness support including: Invest-Ability Intensive Training and Invest-Ability Pitch Panel.</a:t>
            </a:r>
          </a:p>
          <a:p>
            <a:pPr marL="0" algn="l" rtl="0"/>
            <a:endParaRPr lang="en-GB"/>
          </a:p>
          <a:p>
            <a:pPr marL="0" algn="l" rtl="0"/>
            <a:r>
              <a:rPr lang="en-GB" sz="1800" kern="1200">
                <a:solidFill>
                  <a:schemeClr val="tx1"/>
                </a:solidFill>
                <a:latin typeface="Arial"/>
                <a:ea typeface="Times New Roman"/>
                <a:cs typeface="+mn-cs"/>
              </a:rPr>
              <a:t>Also benefit from our connections with other Innovate UK products and services plus partners such as London Stock Exchange, that give access to knowledge and opportunities to attract investment.</a:t>
            </a:r>
            <a:endParaRPr kumimoji="0" lang="en-GB" sz="1600" b="0" i="0" u="none" strike="noStrike" kern="1200" cap="none" spc="0" normalizeH="0" baseline="0" noProof="0">
              <a:ln>
                <a:noFill/>
              </a:ln>
              <a:solidFill>
                <a:srgbClr val="2E2C61"/>
              </a:solidFill>
              <a:effectLst/>
              <a:uLnTx/>
              <a:uFillTx/>
              <a:latin typeface="Arial"/>
              <a:ea typeface="+mn-ea"/>
              <a:cs typeface="Arial"/>
            </a:endParaRPr>
          </a:p>
        </p:txBody>
      </p:sp>
      <p:sp>
        <p:nvSpPr>
          <p:cNvPr id="2" name="Title 1">
            <a:extLst>
              <a:ext uri="{FF2B5EF4-FFF2-40B4-BE49-F238E27FC236}">
                <a16:creationId xmlns:a16="http://schemas.microsoft.com/office/drawing/2014/main" id="{D9C55C60-1474-358F-1FA5-1034C293210E}"/>
              </a:ext>
            </a:extLst>
          </p:cNvPr>
          <p:cNvSpPr>
            <a:spLocks noGrp="1"/>
          </p:cNvSpPr>
          <p:nvPr>
            <p:ph type="title" idx="4294967295"/>
          </p:nvPr>
        </p:nvSpPr>
        <p:spPr>
          <a:xfrm>
            <a:off x="883920" y="142794"/>
            <a:ext cx="6583363" cy="1127125"/>
          </a:xfrm>
        </p:spPr>
        <p:txBody>
          <a:bodyPr vert="horz" lIns="91440" tIns="45720" rIns="91440" bIns="45720" rtlCol="0" anchor="ctr">
            <a:noAutofit/>
          </a:bodyPr>
          <a:lstStyle/>
          <a:p>
            <a:pPr>
              <a:defRPr/>
            </a:pPr>
            <a:r>
              <a:rPr kumimoji="0" lang="en-US" sz="3600" i="0" u="none" strike="noStrike" cap="none" spc="0" normalizeH="0" baseline="0" noProof="0">
                <a:ln>
                  <a:noFill/>
                </a:ln>
                <a:effectLst/>
                <a:uLnTx/>
                <a:uFillTx/>
                <a:latin typeface="+mj-lt"/>
                <a:cs typeface="+mj-cs"/>
              </a:rPr>
              <a:t>Funding &amp; Finance</a:t>
            </a:r>
            <a:r>
              <a:rPr lang="en-US" sz="3600">
                <a:latin typeface="+mj-lt"/>
                <a:cs typeface="+mj-cs"/>
              </a:rPr>
              <a:t> Strategy</a:t>
            </a:r>
            <a:endParaRPr lang="en-US" sz="3600" i="0" u="none" strike="noStrike" cap="none" spc="0" normalizeH="0" baseline="0" noProof="0">
              <a:ln>
                <a:noFill/>
              </a:ln>
              <a:effectLst/>
              <a:uLnTx/>
              <a:uFillTx/>
              <a:latin typeface="+mj-lt"/>
              <a:cs typeface="Arial"/>
            </a:endParaRPr>
          </a:p>
        </p:txBody>
      </p:sp>
      <p:sp>
        <p:nvSpPr>
          <p:cNvPr id="5" name="Rectangle 4">
            <a:extLst>
              <a:ext uri="{FF2B5EF4-FFF2-40B4-BE49-F238E27FC236}">
                <a16:creationId xmlns:a16="http://schemas.microsoft.com/office/drawing/2014/main" id="{0A35A50F-EC40-5F7F-0A8E-6EFA3A8CF620}"/>
              </a:ext>
            </a:extLst>
          </p:cNvPr>
          <p:cNvSpPr/>
          <p:nvPr/>
        </p:nvSpPr>
        <p:spPr>
          <a:xfrm>
            <a:off x="-30089" y="0"/>
            <a:ext cx="67524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D7CFD39F-1F0C-2AD5-1322-9EB65A130FE6}"/>
              </a:ext>
            </a:extLst>
          </p:cNvPr>
          <p:cNvSpPr/>
          <p:nvPr/>
        </p:nvSpPr>
        <p:spPr>
          <a:xfrm>
            <a:off x="452511" y="1223887"/>
            <a:ext cx="431409" cy="44450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2050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5">
            <a:extLst>
              <a:ext uri="{FF2B5EF4-FFF2-40B4-BE49-F238E27FC236}">
                <a16:creationId xmlns:a16="http://schemas.microsoft.com/office/drawing/2014/main" id="{0E8C4DF6-A480-FA71-C164-034E2A3685C6}"/>
              </a:ext>
            </a:extLst>
          </p:cNvPr>
          <p:cNvSpPr txBox="1">
            <a:spLocks/>
          </p:cNvSpPr>
          <p:nvPr/>
        </p:nvSpPr>
        <p:spPr>
          <a:xfrm>
            <a:off x="958865" y="261663"/>
            <a:ext cx="11355647" cy="733228"/>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nSpc>
                <a:spcPct val="100000"/>
              </a:lnSpc>
              <a:defRPr/>
            </a:pPr>
            <a:r>
              <a:rPr kumimoji="0" lang="en-US" sz="3600" b="1" i="0" u="none" strike="noStrike" kern="1200" cap="none" spc="0" normalizeH="0" baseline="0" noProof="0">
                <a:ln>
                  <a:noFill/>
                </a:ln>
                <a:solidFill>
                  <a:srgbClr val="2E2D62"/>
                </a:solidFill>
                <a:effectLst/>
                <a:uLnTx/>
                <a:uFillTx/>
                <a:latin typeface="Arial"/>
                <a:ea typeface="+mj-ea"/>
                <a:cs typeface="Arial"/>
              </a:rPr>
              <a:t>International Markets </a:t>
            </a:r>
            <a:r>
              <a:rPr lang="en-US" sz="3600">
                <a:solidFill>
                  <a:srgbClr val="2E2D62"/>
                </a:solidFill>
                <a:latin typeface="Arial"/>
                <a:cs typeface="Arial"/>
              </a:rPr>
              <a:t>&amp;</a:t>
            </a:r>
            <a:r>
              <a:rPr kumimoji="0" lang="en-US" sz="3600" b="1" i="0" u="none" strike="noStrike" kern="1200" cap="none" spc="0" normalizeH="0" baseline="0" noProof="0">
                <a:ln>
                  <a:noFill/>
                </a:ln>
                <a:solidFill>
                  <a:srgbClr val="2E2D62"/>
                </a:solidFill>
                <a:effectLst/>
                <a:uLnTx/>
                <a:uFillTx/>
                <a:latin typeface="Arial"/>
                <a:ea typeface="+mj-ea"/>
                <a:cs typeface="Arial"/>
              </a:rPr>
              <a:t> Collaboration </a:t>
            </a:r>
            <a:r>
              <a:rPr lang="en-US" sz="3600">
                <a:solidFill>
                  <a:srgbClr val="2E2D62"/>
                </a:solidFill>
                <a:latin typeface="Arial"/>
                <a:cs typeface="Arial"/>
              </a:rPr>
              <a:t>Strategy </a:t>
            </a:r>
            <a:endParaRPr lang="en-US" sz="3600" b="1" i="0" u="none" strike="noStrike" kern="1200" cap="none" spc="0" normalizeH="0" baseline="0" noProof="0">
              <a:ln>
                <a:noFill/>
              </a:ln>
              <a:solidFill>
                <a:srgbClr val="2E2D62"/>
              </a:solidFill>
              <a:effectLst/>
              <a:uLnTx/>
              <a:uFillTx/>
              <a:latin typeface="Arial"/>
              <a:cs typeface="Arial"/>
            </a:endParaRPr>
          </a:p>
        </p:txBody>
      </p:sp>
      <p:grpSp>
        <p:nvGrpSpPr>
          <p:cNvPr id="13" name="Group 12">
            <a:extLst>
              <a:ext uri="{FF2B5EF4-FFF2-40B4-BE49-F238E27FC236}">
                <a16:creationId xmlns:a16="http://schemas.microsoft.com/office/drawing/2014/main" id="{C97706A7-2616-2CCC-B067-E69874CC3CB2}"/>
              </a:ext>
            </a:extLst>
          </p:cNvPr>
          <p:cNvGrpSpPr/>
          <p:nvPr/>
        </p:nvGrpSpPr>
        <p:grpSpPr>
          <a:xfrm>
            <a:off x="6919552" y="1325387"/>
            <a:ext cx="5274245" cy="5115195"/>
            <a:chOff x="7377096" y="2500089"/>
            <a:chExt cx="4705469" cy="4095008"/>
          </a:xfrm>
        </p:grpSpPr>
        <p:pic>
          <p:nvPicPr>
            <p:cNvPr id="4" name="Picture 3" descr="A picture containing text, person, indoor, wall&#10;&#10;Description automatically generated">
              <a:extLst>
                <a:ext uri="{FF2B5EF4-FFF2-40B4-BE49-F238E27FC236}">
                  <a16:creationId xmlns:a16="http://schemas.microsoft.com/office/drawing/2014/main" id="{B9B6F51B-834D-FE33-C85D-6BCE628A87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97" t="8699" r="19396" b="6210"/>
            <a:stretch/>
          </p:blipFill>
          <p:spPr>
            <a:xfrm>
              <a:off x="7377096" y="2500089"/>
              <a:ext cx="4354933" cy="3494516"/>
            </a:xfrm>
            <a:prstGeom prst="rect">
              <a:avLst/>
            </a:prstGeom>
          </p:spPr>
        </p:pic>
        <p:sp>
          <p:nvSpPr>
            <p:cNvPr id="7" name="TextBox 6">
              <a:extLst>
                <a:ext uri="{FF2B5EF4-FFF2-40B4-BE49-F238E27FC236}">
                  <a16:creationId xmlns:a16="http://schemas.microsoft.com/office/drawing/2014/main" id="{84A1D728-44E2-6513-8B1E-21D448868544}"/>
                </a:ext>
              </a:extLst>
            </p:cNvPr>
            <p:cNvSpPr txBox="1"/>
            <p:nvPr/>
          </p:nvSpPr>
          <p:spPr>
            <a:xfrm>
              <a:off x="7483319" y="5667529"/>
              <a:ext cx="4599246" cy="927568"/>
            </a:xfrm>
            <a:prstGeom prst="rect">
              <a:avLst/>
            </a:prstGeom>
            <a:solidFill>
              <a:schemeClr val="tx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solidFill>
                    <a:srgbClr val="FFFFFF"/>
                  </a:solidFill>
                  <a:effectLst/>
                  <a:uLnTx/>
                  <a:uFillTx/>
                  <a:latin typeface="Arial"/>
                  <a:ea typeface="+mn-ea"/>
                  <a:cs typeface="+mn-cs"/>
                </a:rPr>
                <a:t>“Innovate UK Business Growth helped me grow my innovation-led business so we can create a new era of AI-enabled healthcare.” </a:t>
              </a:r>
              <a:r>
                <a:rPr kumimoji="0" lang="en-GB" b="1" i="0" u="none" strike="noStrike" kern="1200" cap="none" spc="0" normalizeH="0" baseline="0" noProof="0">
                  <a:ln>
                    <a:noFill/>
                  </a:ln>
                  <a:solidFill>
                    <a:srgbClr val="FFFFFF"/>
                  </a:solidFill>
                  <a:effectLst/>
                  <a:uLnTx/>
                  <a:uFillTx/>
                  <a:latin typeface="Arial"/>
                  <a:ea typeface="+mn-ea"/>
                  <a:cs typeface="+mn-cs"/>
                </a:rPr>
                <a:t>Peter </a:t>
              </a:r>
              <a:r>
                <a:rPr kumimoji="0" lang="en-GB" b="1" i="0" u="none" strike="noStrike" kern="1200" cap="none" spc="0" normalizeH="0" baseline="0" noProof="0" err="1">
                  <a:ln>
                    <a:noFill/>
                  </a:ln>
                  <a:solidFill>
                    <a:srgbClr val="FFFFFF"/>
                  </a:solidFill>
                  <a:effectLst/>
                  <a:uLnTx/>
                  <a:uFillTx/>
                  <a:latin typeface="Arial"/>
                  <a:ea typeface="+mn-ea"/>
                  <a:cs typeface="+mn-cs"/>
                </a:rPr>
                <a:t>Mountney</a:t>
              </a:r>
              <a:r>
                <a:rPr kumimoji="0" lang="en-GB" b="1" i="0" u="none" strike="noStrike" kern="1200" cap="none" spc="0" normalizeH="0" baseline="0" noProof="0">
                  <a:ln>
                    <a:noFill/>
                  </a:ln>
                  <a:solidFill>
                    <a:srgbClr val="FFFFFF"/>
                  </a:solidFill>
                  <a:effectLst/>
                  <a:uLnTx/>
                  <a:uFillTx/>
                  <a:latin typeface="Arial"/>
                  <a:ea typeface="+mn-ea"/>
                  <a:cs typeface="+mn-cs"/>
                </a:rPr>
                <a:t>, Odin Vision</a:t>
              </a:r>
            </a:p>
          </p:txBody>
        </p:sp>
      </p:grpSp>
      <p:sp>
        <p:nvSpPr>
          <p:cNvPr id="2" name="TextBox 1">
            <a:extLst>
              <a:ext uri="{FF2B5EF4-FFF2-40B4-BE49-F238E27FC236}">
                <a16:creationId xmlns:a16="http://schemas.microsoft.com/office/drawing/2014/main" id="{A23F74B2-2B70-7C01-2300-362B637012E4}"/>
              </a:ext>
            </a:extLst>
          </p:cNvPr>
          <p:cNvSpPr txBox="1"/>
          <p:nvPr/>
        </p:nvSpPr>
        <p:spPr>
          <a:xfrm>
            <a:off x="968390" y="991880"/>
            <a:ext cx="5951162" cy="5016758"/>
          </a:xfrm>
          <a:prstGeom prst="rect">
            <a:avLst/>
          </a:prstGeom>
          <a:noFill/>
        </p:spPr>
        <p:txBody>
          <a:bodyPr wrap="square" lIns="91440" tIns="45720" rIns="91440" bIns="45720" rtlCol="0" anchor="t">
            <a:spAutoFit/>
          </a:bodyPr>
          <a:lstStyle/>
          <a:p>
            <a:pPr marL="0" indent="0">
              <a:lnSpc>
                <a:spcPct val="100000"/>
              </a:lnSpc>
              <a:buNone/>
            </a:pPr>
            <a:r>
              <a:rPr lang="en-GB" sz="2000" b="1">
                <a:solidFill>
                  <a:srgbClr val="2E2D62"/>
                </a:solidFill>
                <a:effectLst/>
                <a:latin typeface="+mj-lt"/>
                <a:ea typeface="Times New Roman" panose="02020603050405020304" pitchFamily="18" charset="0"/>
                <a:cs typeface="Times New Roman"/>
              </a:rPr>
              <a:t>Strategic support to:</a:t>
            </a:r>
          </a:p>
          <a:p>
            <a:endParaRPr lang="en-GB" sz="2000" b="1">
              <a:solidFill>
                <a:srgbClr val="2E2D62"/>
              </a:solidFill>
              <a:ea typeface="+mn-lt"/>
              <a:cs typeface="Times New Roman"/>
            </a:endParaRPr>
          </a:p>
          <a:p>
            <a:pPr>
              <a:buFont typeface="Arial"/>
              <a:buChar char="•"/>
            </a:pPr>
            <a:r>
              <a:rPr lang="en-GB" sz="2000" b="1">
                <a:solidFill>
                  <a:srgbClr val="2E2D62"/>
                </a:solidFill>
                <a:ea typeface="+mn-lt"/>
                <a:cs typeface="+mn-lt"/>
              </a:rPr>
              <a:t>Explore and enter global markets</a:t>
            </a:r>
          </a:p>
          <a:p>
            <a:pPr>
              <a:buFont typeface="Arial"/>
              <a:buChar char="•"/>
            </a:pPr>
            <a:r>
              <a:rPr lang="en-GB" sz="2000" b="1">
                <a:solidFill>
                  <a:srgbClr val="2E2D62"/>
                </a:solidFill>
                <a:ea typeface="+mn-lt"/>
                <a:cs typeface="+mn-lt"/>
              </a:rPr>
              <a:t>Pursue international collaborations</a:t>
            </a:r>
            <a:endParaRPr lang="en-GB" sz="2000">
              <a:solidFill>
                <a:srgbClr val="2E2C61"/>
              </a:solidFill>
              <a:ea typeface="+mn-lt"/>
              <a:cs typeface="+mn-lt"/>
            </a:endParaRPr>
          </a:p>
          <a:p>
            <a:pPr>
              <a:buFont typeface="Arial"/>
              <a:buChar char="•"/>
            </a:pPr>
            <a:r>
              <a:rPr lang="en-GB" sz="2000" b="1">
                <a:solidFill>
                  <a:srgbClr val="2E2D62"/>
                </a:solidFill>
                <a:ea typeface="+mn-lt"/>
                <a:cs typeface="+mn-lt"/>
              </a:rPr>
              <a:t>Accelerate global growth and scaling</a:t>
            </a:r>
            <a:endParaRPr lang="en-GB" sz="2000">
              <a:ea typeface="+mn-lt"/>
              <a:cs typeface="+mn-lt"/>
            </a:endParaRPr>
          </a:p>
          <a:p>
            <a:endParaRPr lang="en-GB" sz="2000">
              <a:cs typeface="Arial" panose="020B0604020202020204"/>
            </a:endParaRPr>
          </a:p>
          <a:p>
            <a:r>
              <a:rPr lang="en-GB" sz="1900">
                <a:solidFill>
                  <a:srgbClr val="2E2D62"/>
                </a:solidFill>
                <a:latin typeface="+mj-lt"/>
                <a:ea typeface="Times New Roman" panose="02020603050405020304" pitchFamily="18" charset="0"/>
                <a:cs typeface="Times New Roman"/>
              </a:rPr>
              <a:t>Support initiatives:</a:t>
            </a:r>
            <a:endParaRPr lang="en-GB" sz="1900">
              <a:solidFill>
                <a:srgbClr val="2E2D62"/>
              </a:solidFill>
              <a:effectLst/>
              <a:latin typeface="+mj-lt"/>
              <a:ea typeface="Times New Roman" panose="02020603050405020304" pitchFamily="18" charset="0"/>
              <a:cs typeface="Times New Roman"/>
            </a:endParaRPr>
          </a:p>
          <a:p>
            <a:pPr marL="285750" indent="-285750">
              <a:lnSpc>
                <a:spcPct val="100000"/>
              </a:lnSpc>
              <a:buFont typeface="Arial" panose="05000000000000000000" pitchFamily="2" charset="2"/>
              <a:buChar char="•"/>
            </a:pPr>
            <a:r>
              <a:rPr lang="en-GB" sz="1900" b="1">
                <a:solidFill>
                  <a:srgbClr val="2E2D62"/>
                </a:solidFill>
                <a:latin typeface="+mj-lt"/>
                <a:ea typeface="Times New Roman" panose="02020603050405020304" pitchFamily="18" charset="0"/>
                <a:cs typeface="Arial"/>
                <a:hlinkClick r:id="rId4"/>
              </a:rPr>
              <a:t>Enterprise Europe Network</a:t>
            </a:r>
            <a:r>
              <a:rPr lang="en-GB" sz="1900" b="1">
                <a:solidFill>
                  <a:srgbClr val="2E2D62"/>
                </a:solidFill>
                <a:latin typeface="+mj-lt"/>
                <a:ea typeface="Times New Roman" panose="02020603050405020304" pitchFamily="18" charset="0"/>
                <a:cs typeface="Arial"/>
              </a:rPr>
              <a:t> </a:t>
            </a:r>
            <a:r>
              <a:rPr lang="en-GB" sz="1900">
                <a:solidFill>
                  <a:srgbClr val="2E2D62"/>
                </a:solidFill>
                <a:latin typeface="+mj-lt"/>
                <a:ea typeface="Times New Roman" panose="02020603050405020304" pitchFamily="18" charset="0"/>
                <a:cs typeface="Arial"/>
              </a:rPr>
              <a:t>access:</a:t>
            </a:r>
            <a:r>
              <a:rPr lang="en-GB" sz="1900">
                <a:solidFill>
                  <a:srgbClr val="2E2D62"/>
                </a:solidFill>
                <a:effectLst/>
                <a:latin typeface="+mj-lt"/>
                <a:ea typeface="Times New Roman" panose="02020603050405020304" pitchFamily="18" charset="0"/>
                <a:cs typeface="Times New Roman"/>
              </a:rPr>
              <a:t> </a:t>
            </a:r>
            <a:r>
              <a:rPr lang="en-GB" sz="1900">
                <a:solidFill>
                  <a:srgbClr val="2E2D62"/>
                </a:solidFill>
                <a:latin typeface="+mj-lt"/>
                <a:ea typeface="Times New Roman" panose="02020603050405020304" pitchFamily="18" charset="0"/>
                <a:cs typeface="Times New Roman"/>
              </a:rPr>
              <a:t>the world's largest business collaboration network </a:t>
            </a:r>
          </a:p>
          <a:p>
            <a:pPr marL="285750" indent="-285750">
              <a:lnSpc>
                <a:spcPct val="100000"/>
              </a:lnSpc>
              <a:buFont typeface="Arial" panose="05000000000000000000" pitchFamily="2" charset="2"/>
              <a:buChar char="•"/>
            </a:pPr>
            <a:r>
              <a:rPr lang="en-GB" sz="1900">
                <a:solidFill>
                  <a:srgbClr val="2E2D62"/>
                </a:solidFill>
                <a:latin typeface="+mj-lt"/>
                <a:ea typeface="Times New Roman" panose="02020603050405020304" pitchFamily="18" charset="0"/>
                <a:cs typeface="Times New Roman"/>
              </a:rPr>
              <a:t>Support to develop global innovation partnerships via Innovate UK initiatives e.g. </a:t>
            </a:r>
            <a:r>
              <a:rPr lang="en-GB" sz="1900" b="1">
                <a:solidFill>
                  <a:srgbClr val="2E2D62"/>
                </a:solidFill>
                <a:latin typeface="+mj-lt"/>
                <a:ea typeface="Times New Roman" panose="02020603050405020304" pitchFamily="18" charset="0"/>
                <a:cs typeface="Times New Roman"/>
                <a:hlinkClick r:id="rId5"/>
              </a:rPr>
              <a:t>Global Business Innovation Programme</a:t>
            </a:r>
            <a:endParaRPr lang="en-GB" sz="1900" b="1">
              <a:solidFill>
                <a:srgbClr val="2E2D62"/>
              </a:solidFill>
              <a:latin typeface="+mj-lt"/>
              <a:ea typeface="Times New Roman" panose="02020603050405020304" pitchFamily="18" charset="0"/>
              <a:cs typeface="Times New Roman"/>
            </a:endParaRPr>
          </a:p>
          <a:p>
            <a:pPr marL="285750" indent="-285750">
              <a:lnSpc>
                <a:spcPct val="100000"/>
              </a:lnSpc>
              <a:buFont typeface="Arial" panose="05000000000000000000" pitchFamily="2" charset="2"/>
              <a:buChar char="•"/>
            </a:pPr>
            <a:r>
              <a:rPr lang="en-GB" sz="1900">
                <a:solidFill>
                  <a:srgbClr val="2E2D62"/>
                </a:solidFill>
                <a:latin typeface="+mj-lt"/>
                <a:ea typeface="Times New Roman" panose="02020603050405020304" pitchFamily="18" charset="0"/>
                <a:cs typeface="Times New Roman"/>
              </a:rPr>
              <a:t>Access to focused brokerage activities</a:t>
            </a:r>
          </a:p>
          <a:p>
            <a:pPr marL="285750" indent="-285750">
              <a:buClr>
                <a:srgbClr val="002060"/>
              </a:buClr>
              <a:buFont typeface="Arial" panose="05000000000000000000" pitchFamily="2" charset="2"/>
              <a:buChar char="•"/>
              <a:defRPr/>
            </a:pPr>
            <a:r>
              <a:rPr lang="en-GB" sz="1900">
                <a:solidFill>
                  <a:srgbClr val="2E2D62"/>
                </a:solidFill>
                <a:latin typeface="+mj-lt"/>
                <a:ea typeface="Times New Roman" panose="02020603050405020304" pitchFamily="18" charset="0"/>
                <a:cs typeface="Times New Roman"/>
              </a:rPr>
              <a:t>Support</a:t>
            </a:r>
            <a:r>
              <a:rPr lang="en-GB" sz="1900" b="1">
                <a:solidFill>
                  <a:srgbClr val="2E2D62"/>
                </a:solidFill>
                <a:latin typeface="+mj-lt"/>
                <a:ea typeface="Times New Roman" panose="02020603050405020304" pitchFamily="18" charset="0"/>
                <a:cs typeface="Times New Roman"/>
              </a:rPr>
              <a:t> </a:t>
            </a:r>
            <a:r>
              <a:rPr lang="en-GB" sz="1900">
                <a:solidFill>
                  <a:srgbClr val="2E2D62"/>
                </a:solidFill>
                <a:latin typeface="+mj-lt"/>
                <a:ea typeface="Times New Roman" panose="02020603050405020304" pitchFamily="18" charset="0"/>
                <a:cs typeface="Times New Roman"/>
              </a:rPr>
              <a:t>accessing </a:t>
            </a:r>
            <a:r>
              <a:rPr lang="en-GB" sz="1900" b="1">
                <a:solidFill>
                  <a:srgbClr val="2E2D62"/>
                </a:solidFill>
                <a:latin typeface="+mj-lt"/>
                <a:ea typeface="Times New Roman" panose="02020603050405020304" pitchFamily="18" charset="0"/>
                <a:cs typeface="Times New Roman"/>
              </a:rPr>
              <a:t>Eureka</a:t>
            </a:r>
            <a:r>
              <a:rPr lang="en-GB" sz="1900">
                <a:solidFill>
                  <a:srgbClr val="2E2D62"/>
                </a:solidFill>
                <a:latin typeface="+mj-lt"/>
                <a:ea typeface="Times New Roman" panose="02020603050405020304" pitchFamily="18" charset="0"/>
                <a:cs typeface="Times New Roman"/>
              </a:rPr>
              <a:t> and </a:t>
            </a:r>
            <a:r>
              <a:rPr lang="en-GB" sz="1900" b="1">
                <a:solidFill>
                  <a:srgbClr val="2E2D62"/>
                </a:solidFill>
                <a:latin typeface="+mj-lt"/>
                <a:ea typeface="Times New Roman" panose="02020603050405020304" pitchFamily="18" charset="0"/>
                <a:cs typeface="Times New Roman"/>
              </a:rPr>
              <a:t>Horizon Europe </a:t>
            </a:r>
            <a:r>
              <a:rPr lang="en-GB" sz="1900">
                <a:solidFill>
                  <a:srgbClr val="2E2D62"/>
                </a:solidFill>
                <a:latin typeface="+mj-lt"/>
                <a:ea typeface="Times New Roman" panose="02020603050405020304" pitchFamily="18" charset="0"/>
                <a:cs typeface="Times New Roman"/>
              </a:rPr>
              <a:t>via Innovate UK’s </a:t>
            </a:r>
            <a:r>
              <a:rPr lang="en-GB" sz="1900" b="1">
                <a:solidFill>
                  <a:srgbClr val="2E2D62"/>
                </a:solidFill>
                <a:latin typeface="+mj-lt"/>
                <a:ea typeface="Times New Roman" panose="02020603050405020304" pitchFamily="18" charset="0"/>
                <a:cs typeface="Times New Roman"/>
                <a:hlinkClick r:id="rId6"/>
              </a:rPr>
              <a:t>Horizon Europe Pump Priming</a:t>
            </a:r>
            <a:r>
              <a:rPr lang="en-GB" sz="1900" b="1">
                <a:solidFill>
                  <a:srgbClr val="2E2C61"/>
                </a:solidFill>
                <a:latin typeface="+mj-lt"/>
                <a:ea typeface="Times New Roman" panose="02020603050405020304" pitchFamily="18" charset="0"/>
                <a:cs typeface="Arial"/>
                <a:hlinkClick r:id="rId6"/>
              </a:rPr>
              <a:t> Initiative</a:t>
            </a:r>
            <a:r>
              <a:rPr lang="en-GB" sz="1900">
                <a:solidFill>
                  <a:srgbClr val="2E2C61"/>
                </a:solidFill>
                <a:latin typeface="+mj-lt"/>
                <a:ea typeface="Times New Roman" panose="02020603050405020304" pitchFamily="18" charset="0"/>
                <a:cs typeface="Arial"/>
              </a:rPr>
              <a:t> </a:t>
            </a:r>
            <a:endParaRPr lang="en-GB" sz="1900">
              <a:latin typeface="+mj-lt"/>
              <a:cs typeface="Arial" panose="020B0604020202020204"/>
            </a:endParaRPr>
          </a:p>
        </p:txBody>
      </p:sp>
      <p:sp>
        <p:nvSpPr>
          <p:cNvPr id="3" name="Rectangle 2">
            <a:extLst>
              <a:ext uri="{FF2B5EF4-FFF2-40B4-BE49-F238E27FC236}">
                <a16:creationId xmlns:a16="http://schemas.microsoft.com/office/drawing/2014/main" id="{67B9BA26-C688-6D43-8DAF-1CD82C7F0B12}"/>
              </a:ext>
            </a:extLst>
          </p:cNvPr>
          <p:cNvSpPr/>
          <p:nvPr/>
        </p:nvSpPr>
        <p:spPr>
          <a:xfrm>
            <a:off x="-30089" y="0"/>
            <a:ext cx="67524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568826DF-0B63-0483-D829-43D060B3A768}"/>
              </a:ext>
            </a:extLst>
          </p:cNvPr>
          <p:cNvSpPr/>
          <p:nvPr/>
        </p:nvSpPr>
        <p:spPr>
          <a:xfrm>
            <a:off x="452511" y="1223887"/>
            <a:ext cx="431409" cy="44450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6644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A0BB655-0BD6-46E0-BBD2-4780584292D0}"/>
              </a:ext>
            </a:extLst>
          </p:cNvPr>
          <p:cNvSpPr txBox="1"/>
          <p:nvPr/>
        </p:nvSpPr>
        <p:spPr>
          <a:xfrm>
            <a:off x="1012001" y="1437064"/>
            <a:ext cx="5046727" cy="4093885"/>
          </a:xfrm>
          <a:prstGeom prst="rect">
            <a:avLst/>
          </a:prstGeom>
        </p:spPr>
        <p:txBody>
          <a:bodyPr vert="horz" lIns="91440" tIns="45720" rIns="91440" bIns="45720" rtlCol="0" anchor="ctr">
            <a:noAutofit/>
          </a:bodyPr>
          <a:lstStyle/>
          <a:p>
            <a:pPr>
              <a:defRPr/>
            </a:pPr>
            <a:r>
              <a:rPr lang="en-GB" sz="2000">
                <a:solidFill>
                  <a:srgbClr val="002060"/>
                </a:solidFill>
                <a:ea typeface="Calibri"/>
                <a:cs typeface="Arial"/>
              </a:rPr>
              <a:t>Scaling companies have </a:t>
            </a:r>
            <a:r>
              <a:rPr lang="en-GB" sz="2000" b="1">
                <a:solidFill>
                  <a:srgbClr val="002060"/>
                </a:solidFill>
                <a:ea typeface="Calibri"/>
                <a:cs typeface="Arial"/>
              </a:rPr>
              <a:t>opportunities and challenges on multiple fronts</a:t>
            </a:r>
            <a:r>
              <a:rPr lang="en-GB" sz="2000">
                <a:solidFill>
                  <a:srgbClr val="002060"/>
                </a:solidFill>
                <a:ea typeface="Calibri"/>
                <a:cs typeface="Arial"/>
              </a:rPr>
              <a:t> as they prepare for </a:t>
            </a:r>
            <a:r>
              <a:rPr lang="en-GB" sz="2000" b="1">
                <a:solidFill>
                  <a:srgbClr val="002060"/>
                </a:solidFill>
                <a:ea typeface="Calibri"/>
                <a:cs typeface="Arial"/>
              </a:rPr>
              <a:t>serious fundraising and international expansion </a:t>
            </a:r>
            <a:r>
              <a:rPr lang="en-GB" sz="2000">
                <a:solidFill>
                  <a:srgbClr val="002060"/>
                </a:solidFill>
                <a:ea typeface="Calibri"/>
                <a:cs typeface="Arial"/>
              </a:rPr>
              <a:t>to become the next </a:t>
            </a:r>
            <a:r>
              <a:rPr lang="en-GB" sz="2000" b="1">
                <a:solidFill>
                  <a:srgbClr val="002060"/>
                </a:solidFill>
                <a:ea typeface="Calibri"/>
                <a:cs typeface="Arial"/>
              </a:rPr>
              <a:t>champions for British innovation </a:t>
            </a:r>
            <a:r>
              <a:rPr lang="en-GB" sz="2000">
                <a:solidFill>
                  <a:srgbClr val="002060"/>
                </a:solidFill>
                <a:ea typeface="Calibri"/>
                <a:cs typeface="Arial"/>
              </a:rPr>
              <a:t>on the global stage.</a:t>
            </a:r>
          </a:p>
          <a:p>
            <a:pPr>
              <a:defRPr/>
            </a:pPr>
            <a:endParaRPr lang="en-GB" sz="2000">
              <a:solidFill>
                <a:srgbClr val="002060"/>
              </a:solidFill>
              <a:ea typeface="Calibri"/>
              <a:cs typeface="Arial"/>
            </a:endParaRPr>
          </a:p>
          <a:p>
            <a:pPr>
              <a:defRPr/>
            </a:pPr>
            <a:r>
              <a:rPr lang="en-GB" sz="2000">
                <a:solidFill>
                  <a:srgbClr val="002060"/>
                </a:solidFill>
                <a:ea typeface="Calibri"/>
                <a:cs typeface="Arial"/>
                <a:hlinkClick r:id="rId3"/>
              </a:rPr>
              <a:t>Innovate UK’s Scaleup Programme</a:t>
            </a:r>
            <a:r>
              <a:rPr lang="en-GB" sz="2000">
                <a:solidFill>
                  <a:srgbClr val="002060"/>
                </a:solidFill>
                <a:ea typeface="Calibri"/>
                <a:cs typeface="Arial"/>
              </a:rPr>
              <a:t> is for </a:t>
            </a:r>
            <a:r>
              <a:rPr lang="en-GB" sz="2000" b="1">
                <a:solidFill>
                  <a:srgbClr val="002060"/>
                </a:solidFill>
                <a:ea typeface="Calibri"/>
                <a:cs typeface="Arial"/>
              </a:rPr>
              <a:t>clients with the highest growth potential, </a:t>
            </a:r>
            <a:r>
              <a:rPr lang="en-GB" sz="2000">
                <a:solidFill>
                  <a:srgbClr val="002060"/>
                </a:solidFill>
                <a:ea typeface="Calibri"/>
                <a:cs typeface="Arial"/>
              </a:rPr>
              <a:t>offering enhanced coaching from an </a:t>
            </a:r>
            <a:r>
              <a:rPr lang="en-GB" sz="2000" b="1">
                <a:solidFill>
                  <a:srgbClr val="002060"/>
                </a:solidFill>
                <a:ea typeface="Calibri"/>
                <a:cs typeface="Arial"/>
              </a:rPr>
              <a:t>expert Scaleup Board and its extended connections.</a:t>
            </a:r>
            <a:endParaRPr lang="en-GB" sz="2000">
              <a:cs typeface="Arial"/>
            </a:endParaRPr>
          </a:p>
          <a:p>
            <a:pPr marL="57150" marR="0" lvl="0" indent="0" algn="l" defTabSz="914400">
              <a:lnSpc>
                <a:spcPct val="100000"/>
              </a:lnSpc>
              <a:spcBef>
                <a:spcPts val="0"/>
              </a:spcBef>
              <a:spcAft>
                <a:spcPts val="0"/>
              </a:spcAft>
              <a:buClrTx/>
              <a:buSzTx/>
              <a:buFontTx/>
              <a:buNone/>
              <a:tabLst/>
              <a:defRPr/>
            </a:pPr>
            <a:endParaRPr lang="en-GB" sz="2000">
              <a:solidFill>
                <a:srgbClr val="002060"/>
              </a:solidFill>
              <a:ea typeface="Calibri"/>
              <a:cs typeface="Arial"/>
            </a:endParaRPr>
          </a:p>
        </p:txBody>
      </p:sp>
      <p:pic>
        <p:nvPicPr>
          <p:cNvPr id="6" name="Picture 5" descr="A picture containing floor, person, indoor, red&#10;&#10;Description automatically generated">
            <a:extLst>
              <a:ext uri="{FF2B5EF4-FFF2-40B4-BE49-F238E27FC236}">
                <a16:creationId xmlns:a16="http://schemas.microsoft.com/office/drawing/2014/main" id="{B5100457-52AA-4CE7-910B-5FD1947F7A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377" t="5246" r="7487" b="74"/>
          <a:stretch/>
        </p:blipFill>
        <p:spPr>
          <a:xfrm>
            <a:off x="6069371" y="710214"/>
            <a:ext cx="5624645" cy="5633932"/>
          </a:xfrm>
          <a:prstGeom prst="rect">
            <a:avLst/>
          </a:prstGeom>
        </p:spPr>
      </p:pic>
      <p:sp>
        <p:nvSpPr>
          <p:cNvPr id="3" name="TextBox 2">
            <a:extLst>
              <a:ext uri="{FF2B5EF4-FFF2-40B4-BE49-F238E27FC236}">
                <a16:creationId xmlns:a16="http://schemas.microsoft.com/office/drawing/2014/main" id="{E1F7E8DC-6D04-4918-83BE-0291EC7BE3CA}"/>
              </a:ext>
            </a:extLst>
          </p:cNvPr>
          <p:cNvSpPr txBox="1"/>
          <p:nvPr/>
        </p:nvSpPr>
        <p:spPr>
          <a:xfrm>
            <a:off x="6567355" y="5530949"/>
            <a:ext cx="5624645" cy="1200329"/>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a:ea typeface="+mn-ea"/>
                <a:cs typeface="+mn-cs"/>
              </a:rPr>
              <a:t>“Innovate UK Business Growth has brought my R&amp;D-intensive business huge benefits. We have doubled in size this year and its scaling support has been critical.” </a:t>
            </a:r>
            <a:r>
              <a:rPr kumimoji="0" lang="en-GB" sz="1800" b="1" i="0" u="none" strike="noStrike" kern="1200" cap="none" spc="0" normalizeH="0" baseline="0" noProof="0">
                <a:ln>
                  <a:noFill/>
                </a:ln>
                <a:solidFill>
                  <a:srgbClr val="FFFFFF"/>
                </a:solidFill>
                <a:effectLst/>
                <a:uLnTx/>
                <a:uFillTx/>
                <a:latin typeface="Arial"/>
                <a:ea typeface="+mn-ea"/>
                <a:cs typeface="+mn-cs"/>
              </a:rPr>
              <a:t>Paul Holt, Photocentric</a:t>
            </a:r>
          </a:p>
        </p:txBody>
      </p:sp>
      <p:sp>
        <p:nvSpPr>
          <p:cNvPr id="9" name="Title 1">
            <a:extLst>
              <a:ext uri="{FF2B5EF4-FFF2-40B4-BE49-F238E27FC236}">
                <a16:creationId xmlns:a16="http://schemas.microsoft.com/office/drawing/2014/main" id="{82439609-65BB-4FBA-BFBA-6ECA570AA7D1}"/>
              </a:ext>
            </a:extLst>
          </p:cNvPr>
          <p:cNvSpPr txBox="1">
            <a:spLocks/>
          </p:cNvSpPr>
          <p:nvPr/>
        </p:nvSpPr>
        <p:spPr>
          <a:xfrm>
            <a:off x="916751" y="166645"/>
            <a:ext cx="4884802" cy="1128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defRPr/>
            </a:pPr>
            <a:r>
              <a:rPr lang="en-US" sz="3700">
                <a:solidFill>
                  <a:srgbClr val="002060"/>
                </a:solidFill>
                <a:latin typeface="+mj-lt"/>
                <a:cs typeface="+mj-cs"/>
              </a:rPr>
              <a:t>Scaleup Programme</a:t>
            </a:r>
          </a:p>
        </p:txBody>
      </p:sp>
      <p:sp>
        <p:nvSpPr>
          <p:cNvPr id="2" name="Rectangle 1">
            <a:extLst>
              <a:ext uri="{FF2B5EF4-FFF2-40B4-BE49-F238E27FC236}">
                <a16:creationId xmlns:a16="http://schemas.microsoft.com/office/drawing/2014/main" id="{CAFC6D66-58C1-0B91-292F-5A8264FB001C}"/>
              </a:ext>
            </a:extLst>
          </p:cNvPr>
          <p:cNvSpPr/>
          <p:nvPr/>
        </p:nvSpPr>
        <p:spPr>
          <a:xfrm>
            <a:off x="-30089" y="0"/>
            <a:ext cx="67524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80909056-B1C9-DB62-8E51-E9768EBF7ADF}"/>
              </a:ext>
            </a:extLst>
          </p:cNvPr>
          <p:cNvSpPr/>
          <p:nvPr/>
        </p:nvSpPr>
        <p:spPr>
          <a:xfrm>
            <a:off x="452511" y="1223887"/>
            <a:ext cx="431409" cy="44450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8930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A793F0D-039E-4D16-A246-C26717ED8702}"/>
              </a:ext>
            </a:extLst>
          </p:cNvPr>
          <p:cNvSpPr txBox="1"/>
          <p:nvPr/>
        </p:nvSpPr>
        <p:spPr>
          <a:xfrm>
            <a:off x="1366520" y="2015273"/>
            <a:ext cx="5008435" cy="286232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90000"/>
              </a:lnSpc>
              <a:spcBef>
                <a:spcPts val="1000"/>
              </a:spcBef>
              <a:spcAft>
                <a:spcPts val="0"/>
              </a:spcAft>
              <a:buClr>
                <a:srgbClr val="002060"/>
              </a:buClr>
              <a:buSzTx/>
              <a:buFontTx/>
              <a:buNone/>
              <a:tabLst/>
              <a:defRPr/>
            </a:pPr>
            <a:endParaRPr kumimoji="0" lang="en-GB" sz="2000" b="1" i="0" u="none" strike="noStrike" kern="1200" cap="none" spc="0" normalizeH="0" baseline="0" noProof="0">
              <a:ln>
                <a:noFill/>
              </a:ln>
              <a:solidFill>
                <a:srgbClr val="616161"/>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2060"/>
                </a:solidFill>
                <a:effectLst/>
                <a:uLnTx/>
                <a:uFillTx/>
                <a:latin typeface="Arial"/>
                <a:cs typeface="Arial"/>
              </a:rPr>
              <a:t>Client enquiries</a:t>
            </a:r>
            <a:r>
              <a:rPr lang="en-GB" sz="2400">
                <a:solidFill>
                  <a:srgbClr val="002060"/>
                </a:solidFill>
                <a:latin typeface="Arial"/>
                <a:cs typeface="Arial"/>
              </a:rPr>
              <a:t>:</a:t>
            </a:r>
            <a:r>
              <a:rPr kumimoji="0" lang="en-GB" sz="2400" b="0" i="0" u="none" strike="noStrike" kern="1200" cap="none" spc="0" normalizeH="0" baseline="0" noProof="0">
                <a:ln>
                  <a:noFill/>
                </a:ln>
                <a:solidFill>
                  <a:srgbClr val="002060"/>
                </a:solidFill>
                <a:effectLst/>
                <a:uLnTx/>
                <a:uFillTx/>
                <a:latin typeface="Arial"/>
                <a:cs typeface="Arial"/>
              </a:rPr>
              <a:t> call </a:t>
            </a:r>
            <a:r>
              <a:rPr lang="en-GB" sz="2400">
                <a:solidFill>
                  <a:srgbClr val="002060"/>
                </a:solidFill>
                <a:latin typeface="Arial"/>
                <a:cs typeface="Arial"/>
              </a:rPr>
              <a:t>our National Enquiry Gateway</a:t>
            </a:r>
            <a:r>
              <a:rPr kumimoji="0" lang="en-GB" sz="2400" b="0" i="0" u="none" strike="noStrike" kern="1200" cap="none" spc="0" normalizeH="0" baseline="0" noProof="0">
                <a:ln>
                  <a:noFill/>
                </a:ln>
                <a:solidFill>
                  <a:srgbClr val="002060"/>
                </a:solidFill>
                <a:effectLst/>
                <a:uLnTx/>
                <a:uFillTx/>
                <a:latin typeface="Arial"/>
                <a:cs typeface="Arial"/>
              </a:rPr>
              <a:t> on:</a:t>
            </a:r>
            <a:endParaRPr lang="en-GB" sz="2400" b="0" i="0" u="none" strike="noStrike" kern="1200" cap="none" spc="0" normalizeH="0" baseline="0" noProof="0">
              <a:ln>
                <a:noFill/>
              </a:ln>
              <a:solidFill>
                <a:srgbClr val="002060"/>
              </a:solidFill>
              <a:effectLst/>
              <a:uLnTx/>
              <a:uFillTx/>
              <a:latin typeface="Arial"/>
              <a:cs typeface="Arial"/>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2E2C61"/>
                </a:solidFill>
                <a:effectLst/>
                <a:uLnTx/>
                <a:uFillTx/>
                <a:latin typeface="Arial" panose="020B0604020202020204"/>
                <a:ea typeface="+mn-ea"/>
                <a:cs typeface="+mn-cs"/>
              </a:rPr>
              <a:t>0300 123 3066</a:t>
            </a:r>
            <a:endParaRPr lang="en-US" sz="2400" b="1" i="0" u="none" strike="noStrike" kern="1200" cap="none" spc="0" normalizeH="0" baseline="0" noProof="0">
              <a:ln>
                <a:noFill/>
              </a:ln>
              <a:solidFill>
                <a:srgbClr val="2E2C61"/>
              </a:solidFill>
              <a:effectLst/>
              <a:uLnTx/>
              <a:uFillTx/>
              <a:latin typeface="Arial" panose="020B0604020202020204"/>
              <a:cs typeface="Arial"/>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2E2C61"/>
              </a:solidFill>
              <a:effectLst/>
              <a:uLnTx/>
              <a:uFillTx/>
              <a:latin typeface="Arial" panose="020B060402020202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Arial"/>
                <a:cs typeface="Arial"/>
              </a:rPr>
              <a:t>or visit our website:</a:t>
            </a:r>
            <a:endParaRPr lang="en-US" sz="2400" b="0" i="0" u="none" strike="noStrike" kern="1200" cap="none" spc="0" normalizeH="0" baseline="0" noProof="0">
              <a:ln>
                <a:noFill/>
              </a:ln>
              <a:solidFill>
                <a:srgbClr val="002060"/>
              </a:solidFill>
              <a:effectLst/>
              <a:uLnTx/>
              <a:uFillTx/>
              <a:latin typeface="Arial"/>
              <a:cs typeface="Arial"/>
            </a:endParaRPr>
          </a:p>
          <a:p>
            <a:pPr marL="0" marR="0" lvl="0" indent="0" defTabSz="914400">
              <a:lnSpc>
                <a:spcPct val="100000"/>
              </a:lnSpc>
              <a:spcBef>
                <a:spcPts val="0"/>
              </a:spcBef>
              <a:spcAft>
                <a:spcPts val="0"/>
              </a:spcAft>
              <a:buNone/>
              <a:tabLst/>
              <a:defRPr/>
            </a:pPr>
            <a:r>
              <a:rPr lang="en-GB" sz="2400">
                <a:solidFill>
                  <a:srgbClr val="2E2C61"/>
                </a:solidFill>
                <a:latin typeface="Arial" panose="020B0604020202020204"/>
              </a:rPr>
              <a:t>www.iukbg.ukri.org</a:t>
            </a:r>
            <a:endParaRPr lang="en-U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4A61FA79-0BE4-4B97-A6AD-ADCEE261DC00}"/>
              </a:ext>
            </a:extLst>
          </p:cNvPr>
          <p:cNvSpPr/>
          <p:nvPr/>
        </p:nvSpPr>
        <p:spPr>
          <a:xfrm>
            <a:off x="1366520" y="368983"/>
            <a:ext cx="1122283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2E2C61"/>
                </a:solidFill>
                <a:effectLst/>
                <a:uLnTx/>
                <a:uFillTx/>
                <a:latin typeface="Arial" panose="020B0604020202020204" pitchFamily="34" charset="0"/>
                <a:ea typeface="+mn-ea"/>
                <a:cs typeface="Arial" panose="020B0604020202020204" pitchFamily="34" charset="0"/>
              </a:rPr>
              <a:t>Contact Us</a:t>
            </a:r>
          </a:p>
        </p:txBody>
      </p:sp>
      <p:sp>
        <p:nvSpPr>
          <p:cNvPr id="2" name="Rectangle 1">
            <a:extLst>
              <a:ext uri="{FF2B5EF4-FFF2-40B4-BE49-F238E27FC236}">
                <a16:creationId xmlns:a16="http://schemas.microsoft.com/office/drawing/2014/main" id="{F032302A-CEF5-5BC3-D73C-B49727E08FD7}"/>
              </a:ext>
            </a:extLst>
          </p:cNvPr>
          <p:cNvSpPr/>
          <p:nvPr/>
        </p:nvSpPr>
        <p:spPr>
          <a:xfrm>
            <a:off x="-30089" y="0"/>
            <a:ext cx="67524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774E383F-BDF9-B2C5-EAB0-DD3A4B70AF35}"/>
              </a:ext>
            </a:extLst>
          </p:cNvPr>
          <p:cNvSpPr/>
          <p:nvPr/>
        </p:nvSpPr>
        <p:spPr>
          <a:xfrm>
            <a:off x="452511" y="1223887"/>
            <a:ext cx="431409" cy="44450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774BAA4A-242F-313F-F024-7A24318F450D}"/>
              </a:ext>
            </a:extLst>
          </p:cNvPr>
          <p:cNvPicPr>
            <a:picLocks noChangeAspect="1"/>
          </p:cNvPicPr>
          <p:nvPr/>
        </p:nvPicPr>
        <p:blipFill>
          <a:blip r:embed="rId4"/>
          <a:stretch>
            <a:fillRect/>
          </a:stretch>
        </p:blipFill>
        <p:spPr>
          <a:xfrm>
            <a:off x="6606131" y="1393797"/>
            <a:ext cx="4048125" cy="4105275"/>
          </a:xfrm>
          <a:prstGeom prst="rect">
            <a:avLst/>
          </a:prstGeom>
        </p:spPr>
      </p:pic>
    </p:spTree>
    <p:extLst>
      <p:ext uri="{BB962C8B-B14F-4D97-AF65-F5344CB8AC3E}">
        <p14:creationId xmlns:p14="http://schemas.microsoft.com/office/powerpoint/2010/main" val="88537197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itting in a purple chair&#10;&#10;Description automatically generated">
            <a:extLst>
              <a:ext uri="{FF2B5EF4-FFF2-40B4-BE49-F238E27FC236}">
                <a16:creationId xmlns:a16="http://schemas.microsoft.com/office/drawing/2014/main" id="{9324EEB6-F7CF-F317-F70D-ACA019192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3234" y="1040461"/>
            <a:ext cx="5546519" cy="5546519"/>
          </a:xfrm>
          <a:prstGeom prst="rect">
            <a:avLst/>
          </a:prstGeom>
        </p:spPr>
      </p:pic>
      <p:sp>
        <p:nvSpPr>
          <p:cNvPr id="7" name="Rectangle 6">
            <a:extLst>
              <a:ext uri="{FF2B5EF4-FFF2-40B4-BE49-F238E27FC236}">
                <a16:creationId xmlns:a16="http://schemas.microsoft.com/office/drawing/2014/main" id="{2422DBB9-7747-7041-8E78-C517CE8075C9}"/>
              </a:ext>
            </a:extLst>
          </p:cNvPr>
          <p:cNvSpPr/>
          <p:nvPr/>
        </p:nvSpPr>
        <p:spPr>
          <a:xfrm>
            <a:off x="1129166" y="2367171"/>
            <a:ext cx="5516315" cy="3816429"/>
          </a:xfrm>
          <a:prstGeom prst="rect">
            <a:avLst/>
          </a:prstGeom>
        </p:spPr>
        <p:txBody>
          <a:bodyPr wrap="square" lIns="91440" tIns="45720" rIns="91440" bIns="45720" anchor="t">
            <a:spAutoFit/>
          </a:bodyPr>
          <a:lstStyle/>
          <a:p>
            <a:pPr>
              <a:defRPr/>
            </a:pPr>
            <a:r>
              <a:rPr lang="en-GB" sz="2200" b="1" dirty="0">
                <a:solidFill>
                  <a:srgbClr val="002060"/>
                </a:solidFill>
                <a:latin typeface="Arial"/>
                <a:cs typeface="Arial"/>
              </a:rPr>
              <a:t>Wendy Smith	</a:t>
            </a:r>
            <a:br>
              <a:rPr lang="en-GB" sz="2200" b="1" dirty="0">
                <a:solidFill>
                  <a:srgbClr val="002060"/>
                </a:solidFill>
                <a:latin typeface="Arial"/>
                <a:cs typeface="Arial"/>
              </a:rPr>
            </a:br>
            <a:r>
              <a:rPr lang="en-GB" sz="2200" b="1" dirty="0">
                <a:solidFill>
                  <a:srgbClr val="002060"/>
                </a:solidFill>
                <a:latin typeface="Arial"/>
                <a:cs typeface="Arial"/>
              </a:rPr>
              <a:t>Business Service Manager – Externa</a:t>
            </a:r>
            <a:r>
              <a:rPr lang="en-GB" sz="2200" dirty="0">
                <a:solidFill>
                  <a:srgbClr val="002060"/>
                </a:solidFill>
                <a:latin typeface="Arial"/>
                <a:cs typeface="Arial"/>
              </a:rPr>
              <a:t>l </a:t>
            </a:r>
            <a:br>
              <a:rPr lang="en-GB" sz="2200" dirty="0">
                <a:solidFill>
                  <a:srgbClr val="002060"/>
                </a:solidFill>
                <a:latin typeface="Arial"/>
                <a:cs typeface="Arial"/>
              </a:rPr>
            </a:br>
            <a:r>
              <a:rPr lang="en-GB" sz="2200" b="1" dirty="0">
                <a:solidFill>
                  <a:srgbClr val="002060"/>
                </a:solidFill>
                <a:latin typeface="Arial"/>
                <a:cs typeface="Arial"/>
              </a:rPr>
              <a:t>Innovate UK </a:t>
            </a:r>
          </a:p>
          <a:p>
            <a:pPr>
              <a:defRPr/>
            </a:pPr>
            <a:r>
              <a:rPr lang="en-GB" sz="2200" dirty="0">
                <a:solidFill>
                  <a:srgbClr val="002060"/>
                </a:solidFill>
                <a:latin typeface="Arial"/>
                <a:cs typeface="Arial"/>
                <a:hlinkClick r:id="rId4"/>
              </a:rPr>
              <a:t>LinkedIn</a:t>
            </a:r>
            <a:br>
              <a:rPr lang="en-GB" sz="2200" dirty="0">
                <a:solidFill>
                  <a:srgbClr val="002060"/>
                </a:solidFill>
                <a:latin typeface="Arial"/>
                <a:cs typeface="Arial"/>
              </a:rPr>
            </a:br>
            <a:endParaRPr lang="en-GB" sz="2200" dirty="0">
              <a:solidFill>
                <a:srgbClr val="002060"/>
              </a:solidFill>
              <a:latin typeface="Arial"/>
              <a:cs typeface="Arial"/>
            </a:endParaRPr>
          </a:p>
          <a:p>
            <a:pPr>
              <a:defRPr/>
            </a:pPr>
            <a:r>
              <a:rPr lang="en-GB" sz="2200" dirty="0">
                <a:solidFill>
                  <a:srgbClr val="002060"/>
                </a:solidFill>
                <a:latin typeface="Arial"/>
                <a:cs typeface="Arial"/>
              </a:rPr>
              <a:t>Over 25 years of leading business development initiatives across the Professional Service, Manufacturing and Tech sectors. </a:t>
            </a:r>
          </a:p>
          <a:p>
            <a:pPr>
              <a:defRPr/>
            </a:pPr>
            <a:endParaRPr lang="en-GB" sz="2200" dirty="0">
              <a:solidFill>
                <a:srgbClr val="002060"/>
              </a:solidFill>
              <a:latin typeface="Arial"/>
              <a:cs typeface="Arial"/>
            </a:endParaRPr>
          </a:p>
          <a:p>
            <a:pPr>
              <a:defRPr/>
            </a:pPr>
            <a:endParaRPr lang="en-GB" sz="2200"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7BE17AB-FEAE-1A42-84B8-5376345F5709}"/>
              </a:ext>
            </a:extLst>
          </p:cNvPr>
          <p:cNvSpPr txBox="1"/>
          <p:nvPr/>
        </p:nvSpPr>
        <p:spPr>
          <a:xfrm>
            <a:off x="793959" y="271020"/>
            <a:ext cx="6356456"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6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Presenter introduction</a:t>
            </a:r>
          </a:p>
        </p:txBody>
      </p:sp>
      <p:pic>
        <p:nvPicPr>
          <p:cNvPr id="5" name="Picture 4" descr="A picture containing shape&#10;&#10;Description automatically generated">
            <a:extLst>
              <a:ext uri="{FF2B5EF4-FFF2-40B4-BE49-F238E27FC236}">
                <a16:creationId xmlns:a16="http://schemas.microsoft.com/office/drawing/2014/main" id="{5F37ECF4-EF80-12AF-C65C-4E22B86AC99B}"/>
              </a:ext>
            </a:extLst>
          </p:cNvPr>
          <p:cNvPicPr>
            <a:picLocks noChangeAspect="1"/>
          </p:cNvPicPr>
          <p:nvPr/>
        </p:nvPicPr>
        <p:blipFill rotWithShape="1">
          <a:blip r:embed="rId5"/>
          <a:srcRect l="74071"/>
          <a:stretch/>
        </p:blipFill>
        <p:spPr>
          <a:xfrm>
            <a:off x="9030789" y="0"/>
            <a:ext cx="3161211" cy="6858000"/>
          </a:xfrm>
          <a:prstGeom prst="rect">
            <a:avLst/>
          </a:prstGeom>
        </p:spPr>
      </p:pic>
      <p:pic>
        <p:nvPicPr>
          <p:cNvPr id="3" name="Picture 2">
            <a:extLst>
              <a:ext uri="{FF2B5EF4-FFF2-40B4-BE49-F238E27FC236}">
                <a16:creationId xmlns:a16="http://schemas.microsoft.com/office/drawing/2014/main" id="{E0A5AEE4-C84C-9D3B-1EBE-0721C63BAD95}"/>
              </a:ext>
            </a:extLst>
          </p:cNvPr>
          <p:cNvPicPr>
            <a:picLocks noChangeAspect="1"/>
          </p:cNvPicPr>
          <p:nvPr/>
        </p:nvPicPr>
        <p:blipFill>
          <a:blip r:embed="rId6"/>
          <a:stretch>
            <a:fillRect/>
          </a:stretch>
        </p:blipFill>
        <p:spPr>
          <a:xfrm>
            <a:off x="-8441" y="0"/>
            <a:ext cx="676656" cy="6858000"/>
          </a:xfrm>
          <a:prstGeom prst="rect">
            <a:avLst/>
          </a:prstGeom>
        </p:spPr>
      </p:pic>
      <p:sp>
        <p:nvSpPr>
          <p:cNvPr id="2" name="Rectangle 1">
            <a:extLst>
              <a:ext uri="{FF2B5EF4-FFF2-40B4-BE49-F238E27FC236}">
                <a16:creationId xmlns:a16="http://schemas.microsoft.com/office/drawing/2014/main" id="{4558DBD9-44B4-8233-AFF2-6502C9159DEE}"/>
              </a:ext>
            </a:extLst>
          </p:cNvPr>
          <p:cNvSpPr/>
          <p:nvPr/>
        </p:nvSpPr>
        <p:spPr>
          <a:xfrm>
            <a:off x="452511" y="1223887"/>
            <a:ext cx="431409" cy="44450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4713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C50308D2-A9B9-8D08-2864-B8A3B00FC25F}"/>
              </a:ext>
            </a:extLst>
          </p:cNvPr>
          <p:cNvSpPr txBox="1">
            <a:spLocks/>
          </p:cNvSpPr>
          <p:nvPr/>
        </p:nvSpPr>
        <p:spPr>
          <a:xfrm>
            <a:off x="4616760" y="91974"/>
            <a:ext cx="7505856" cy="1293347"/>
          </a:xfrm>
          <a:prstGeom prst="rect">
            <a:avLst/>
          </a:prstGeom>
        </p:spPr>
        <p:txBody>
          <a:bodyPr anchor="b" anchorCtr="0"/>
          <a:lstStyle>
            <a:lvl1pPr algn="l" rtl="0" eaLnBrk="1" fontAlgn="base" hangingPunct="1">
              <a:spcBef>
                <a:spcPct val="0"/>
              </a:spcBef>
              <a:spcAft>
                <a:spcPct val="0"/>
              </a:spcAft>
              <a:defRPr sz="3000" b="1" kern="1200" spc="-100">
                <a:solidFill>
                  <a:schemeClr val="tx1"/>
                </a:solidFill>
                <a:latin typeface="+mj-lt"/>
                <a:ea typeface="Arial Black" panose="020B0604020202020204" pitchFamily="34" charset="0"/>
                <a:cs typeface="Arial Black" panose="020B0604020202020204" pitchFamily="34" charset="0"/>
              </a:defRPr>
            </a:lvl1pPr>
            <a:lvl2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2pPr>
            <a:lvl3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3pPr>
            <a:lvl4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4pPr>
            <a:lvl5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5pPr>
            <a:lvl6pPr marL="4572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6pPr>
            <a:lvl7pPr marL="9144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7pPr>
            <a:lvl8pPr marL="13716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8pPr>
            <a:lvl9pPr marL="18288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900" b="1" i="0" u="none" strike="noStrike" kern="1200" cap="none" spc="0" normalizeH="0" baseline="0" noProof="0">
                <a:ln>
                  <a:noFill/>
                </a:ln>
                <a:solidFill>
                  <a:srgbClr val="2E2C61"/>
                </a:solidFill>
                <a:effectLst/>
                <a:uLnTx/>
                <a:uFillTx/>
                <a:latin typeface="Arial" panose="020B0604020202020204"/>
              </a:rPr>
              <a:t>Innovate UK Business Growth</a:t>
            </a:r>
            <a:br>
              <a:rPr kumimoji="0" lang="en-GB" sz="4000" b="1" i="0" u="none" strike="noStrike" kern="1200" cap="none" spc="0" normalizeH="0" baseline="0" noProof="0">
                <a:ln>
                  <a:noFill/>
                </a:ln>
                <a:solidFill>
                  <a:srgbClr val="2E2C61"/>
                </a:solidFill>
                <a:effectLst/>
                <a:uLnTx/>
                <a:uFillTx/>
                <a:latin typeface="Arial" panose="020B0604020202020204"/>
              </a:rPr>
            </a:br>
            <a:endParaRPr kumimoji="0" lang="en-US" sz="3000" b="1" i="0" u="none" strike="noStrike" kern="1200" cap="none" spc="0" normalizeH="0" baseline="0" noProof="0">
              <a:ln>
                <a:noFill/>
              </a:ln>
              <a:solidFill>
                <a:srgbClr val="2E2C61"/>
              </a:solidFill>
              <a:effectLst/>
              <a:uLnTx/>
              <a:uFillTx/>
              <a:latin typeface="Arial" panose="020B0604020202020204"/>
            </a:endParaRPr>
          </a:p>
        </p:txBody>
      </p:sp>
      <p:sp>
        <p:nvSpPr>
          <p:cNvPr id="20" name="Text Placeholder 50">
            <a:extLst>
              <a:ext uri="{FF2B5EF4-FFF2-40B4-BE49-F238E27FC236}">
                <a16:creationId xmlns:a16="http://schemas.microsoft.com/office/drawing/2014/main" id="{06EC0843-869B-5C52-596D-8BAA524B59CB}"/>
              </a:ext>
            </a:extLst>
          </p:cNvPr>
          <p:cNvSpPr txBox="1">
            <a:spLocks/>
          </p:cNvSpPr>
          <p:nvPr/>
        </p:nvSpPr>
        <p:spPr>
          <a:xfrm>
            <a:off x="4720830" y="1012489"/>
            <a:ext cx="6737743" cy="1175840"/>
          </a:xfrm>
          <a:prstGeom prst="rect">
            <a:avLst/>
          </a:prstGeom>
        </p:spPr>
        <p:txBody>
          <a:bodyPr/>
          <a:lstStyle>
            <a:lvl1pPr marL="0" indent="0" algn="l" rtl="0" eaLnBrk="1" fontAlgn="base" hangingPunct="1">
              <a:spcBef>
                <a:spcPct val="0"/>
              </a:spcBef>
              <a:spcAft>
                <a:spcPct val="0"/>
              </a:spcAft>
              <a:buClr>
                <a:schemeClr val="accent2"/>
              </a:buClr>
              <a:buFont typeface="Wingdings" pitchFamily="2" charset="2"/>
              <a:buNone/>
              <a:defRPr sz="2400" b="1" kern="1200" spc="-100" baseline="0">
                <a:solidFill>
                  <a:schemeClr val="tx2"/>
                </a:solidFill>
                <a:latin typeface="+mn-lt"/>
                <a:ea typeface="+mn-ea"/>
                <a:cs typeface="Arial" panose="020B0604020202020204" pitchFamily="34" charset="0"/>
              </a:defRPr>
            </a:lvl1pPr>
            <a:lvl2pPr marL="358775" indent="-179388" algn="l" rtl="0" eaLnBrk="1" fontAlgn="base" hangingPunct="1">
              <a:spcBef>
                <a:spcPct val="0"/>
              </a:spcBef>
              <a:spcAft>
                <a:spcPct val="0"/>
              </a:spcAft>
              <a:buClr>
                <a:schemeClr val="accent2"/>
              </a:buClr>
              <a:buFont typeface="Wingdings" pitchFamily="2" charset="2"/>
              <a:buChar char="§"/>
              <a:defRPr sz="1600" kern="1200">
                <a:solidFill>
                  <a:schemeClr val="tx2"/>
                </a:solidFill>
                <a:latin typeface="+mn-lt"/>
                <a:ea typeface="+mn-ea"/>
                <a:cs typeface="Arial" panose="020B0604020202020204" pitchFamily="34" charset="0"/>
              </a:defRPr>
            </a:lvl2pPr>
            <a:lvl3pPr marL="539750" indent="-179388" algn="l" rtl="0" eaLnBrk="1" fontAlgn="base" hangingPunct="1">
              <a:spcBef>
                <a:spcPct val="0"/>
              </a:spcBef>
              <a:spcAft>
                <a:spcPct val="0"/>
              </a:spcAft>
              <a:buClr>
                <a:schemeClr val="accent2"/>
              </a:buClr>
              <a:buFont typeface="Wingdings" pitchFamily="2" charset="2"/>
              <a:buChar char="§"/>
              <a:defRPr sz="1400" kern="1200">
                <a:solidFill>
                  <a:schemeClr val="tx2"/>
                </a:solidFill>
                <a:latin typeface="+mn-lt"/>
                <a:ea typeface="+mn-ea"/>
                <a:cs typeface="Arial" panose="020B0604020202020204" pitchFamily="34" charset="0"/>
              </a:defRPr>
            </a:lvl3pPr>
            <a:lvl4pPr marL="719138" indent="-179388" algn="l" rtl="0" eaLnBrk="1" fontAlgn="base" hangingPunct="1">
              <a:spcBef>
                <a:spcPct val="0"/>
              </a:spcBef>
              <a:spcAft>
                <a:spcPct val="0"/>
              </a:spcAft>
              <a:buClr>
                <a:schemeClr val="accent2"/>
              </a:buClr>
              <a:buFont typeface="Wingdings" pitchFamily="2" charset="2"/>
              <a:buChar char="§"/>
              <a:defRPr sz="1200" kern="1200">
                <a:solidFill>
                  <a:schemeClr val="tx2"/>
                </a:solidFill>
                <a:latin typeface="+mn-lt"/>
                <a:ea typeface="+mn-ea"/>
                <a:cs typeface="Arial" panose="020B0604020202020204" pitchFamily="34" charset="0"/>
              </a:defRPr>
            </a:lvl4pPr>
            <a:lvl5pPr marL="2057400" indent="-228600" algn="l" rtl="0" eaLnBrk="1" fontAlgn="base" hangingPunct="1">
              <a:lnSpc>
                <a:spcPct val="90000"/>
              </a:lnSpc>
              <a:spcBef>
                <a:spcPts val="500"/>
              </a:spcBef>
              <a:spcAft>
                <a:spcPct val="0"/>
              </a:spcAft>
              <a:buClr>
                <a:schemeClr val="accent2"/>
              </a:buClr>
              <a:buFont typeface="Wingdings" pitchFamily="2" charset="2"/>
              <a:buChar char="§"/>
              <a:defRPr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2200" b="0" i="1"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2" name="Picture 1" descr="A group of people sitting at a table with laptops&#10;&#10;Description automatically generated with medium confidence">
            <a:extLst>
              <a:ext uri="{FF2B5EF4-FFF2-40B4-BE49-F238E27FC236}">
                <a16:creationId xmlns:a16="http://schemas.microsoft.com/office/drawing/2014/main" id="{979CE6D8-B8C2-F916-CFF1-AFC88178E0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714" t="10853" r="9415"/>
          <a:stretch/>
        </p:blipFill>
        <p:spPr>
          <a:xfrm>
            <a:off x="0" y="0"/>
            <a:ext cx="4087848" cy="6113712"/>
          </a:xfrm>
          <a:prstGeom prst="rect">
            <a:avLst/>
          </a:prstGeom>
        </p:spPr>
      </p:pic>
      <p:sp>
        <p:nvSpPr>
          <p:cNvPr id="7" name="Rectangle 6">
            <a:extLst>
              <a:ext uri="{FF2B5EF4-FFF2-40B4-BE49-F238E27FC236}">
                <a16:creationId xmlns:a16="http://schemas.microsoft.com/office/drawing/2014/main" id="{047DF331-559D-AA13-93E6-6F1ADDB067B6}"/>
              </a:ext>
            </a:extLst>
          </p:cNvPr>
          <p:cNvSpPr/>
          <p:nvPr/>
        </p:nvSpPr>
        <p:spPr>
          <a:xfrm>
            <a:off x="3886179" y="1205882"/>
            <a:ext cx="431409" cy="44450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3" name="Group 2">
            <a:extLst>
              <a:ext uri="{FF2B5EF4-FFF2-40B4-BE49-F238E27FC236}">
                <a16:creationId xmlns:a16="http://schemas.microsoft.com/office/drawing/2014/main" id="{0F1944F3-EE3D-723B-E539-0A7B27A9C063}"/>
              </a:ext>
            </a:extLst>
          </p:cNvPr>
          <p:cNvGrpSpPr/>
          <p:nvPr/>
        </p:nvGrpSpPr>
        <p:grpSpPr>
          <a:xfrm>
            <a:off x="-254" y="5361336"/>
            <a:ext cx="4086371" cy="1495525"/>
            <a:chOff x="8090115" y="5372968"/>
            <a:chExt cx="4101885" cy="1495525"/>
          </a:xfrm>
        </p:grpSpPr>
        <p:sp>
          <p:nvSpPr>
            <p:cNvPr id="4" name="Rectangle 3">
              <a:extLst>
                <a:ext uri="{FF2B5EF4-FFF2-40B4-BE49-F238E27FC236}">
                  <a16:creationId xmlns:a16="http://schemas.microsoft.com/office/drawing/2014/main" id="{435B909E-541B-D6AA-0F5A-B45DF6F4EC0E}"/>
                </a:ext>
              </a:extLst>
            </p:cNvPr>
            <p:cNvSpPr/>
            <p:nvPr/>
          </p:nvSpPr>
          <p:spPr>
            <a:xfrm>
              <a:off x="8090369" y="5372968"/>
              <a:ext cx="2540799" cy="751237"/>
            </a:xfrm>
            <a:prstGeom prst="rect">
              <a:avLst/>
            </a:prstGeom>
            <a:solidFill>
              <a:srgbClr val="00B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46" rtl="0" eaLnBrk="1" fontAlgn="auto" latinLnBrk="0" hangingPunct="1">
                <a:lnSpc>
                  <a:spcPct val="100000"/>
                </a:lnSpc>
                <a:spcBef>
                  <a:spcPts val="0"/>
                </a:spcBef>
                <a:spcAft>
                  <a:spcPts val="0"/>
                </a:spcAft>
                <a:buClrTx/>
                <a:buSzTx/>
                <a:buFontTx/>
                <a:buNone/>
                <a:tabLst/>
                <a:defRPr/>
              </a:pPr>
              <a:r>
                <a:rPr lang="en-GB" sz="2000" b="1" spc="0">
                  <a:solidFill>
                    <a:schemeClr val="bg1"/>
                  </a:solidFill>
                  <a:ea typeface="Calibri" panose="020F0502020204030204" pitchFamily="34" charset="0"/>
                  <a:cs typeface="Times New Roman" panose="02020603050405020304" pitchFamily="18" charset="0"/>
                </a:rPr>
                <a:t>97</a:t>
              </a:r>
              <a:r>
                <a:rPr lang="en-GB" sz="2000" b="1" spc="0">
                  <a:solidFill>
                    <a:schemeClr val="bg1"/>
                  </a:solidFill>
                  <a:effectLst/>
                  <a:ea typeface="Calibri" panose="020F0502020204030204" pitchFamily="34" charset="0"/>
                  <a:cs typeface="Times New Roman" panose="02020603050405020304" pitchFamily="18" charset="0"/>
                </a:rPr>
                <a:t>%</a:t>
              </a:r>
              <a:r>
                <a:rPr lang="en-GB" sz="1800" b="1" spc="0">
                  <a:solidFill>
                    <a:schemeClr val="bg1"/>
                  </a:solidFill>
                  <a:effectLst/>
                  <a:ea typeface="Calibri" panose="020F0502020204030204" pitchFamily="34" charset="0"/>
                  <a:cs typeface="Times New Roman" panose="02020603050405020304" pitchFamily="18" charset="0"/>
                </a:rPr>
                <a:t> </a:t>
              </a:r>
              <a:r>
                <a:rPr lang="en-GB" sz="1800" spc="0">
                  <a:solidFill>
                    <a:schemeClr val="bg1"/>
                  </a:solidFill>
                  <a:effectLst/>
                  <a:ea typeface="Calibri" panose="020F0502020204030204" pitchFamily="34" charset="0"/>
                  <a:cs typeface="Times New Roman" panose="02020603050405020304" pitchFamily="18" charset="0"/>
                </a:rPr>
                <a:t>of clients would recommend us</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A547357-AF9B-F7E3-4578-83D5C336CA11}"/>
                </a:ext>
              </a:extLst>
            </p:cNvPr>
            <p:cNvSpPr/>
            <p:nvPr/>
          </p:nvSpPr>
          <p:spPr>
            <a:xfrm>
              <a:off x="8090115" y="6117256"/>
              <a:ext cx="4101885" cy="751237"/>
            </a:xfrm>
            <a:prstGeom prst="rect">
              <a:avLst/>
            </a:prstGeom>
            <a:solidFill>
              <a:srgbClr val="8A1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46" rtl="0" eaLnBrk="1" fontAlgn="auto" latinLnBrk="0" hangingPunct="1">
                <a:lnSpc>
                  <a:spcPct val="100000"/>
                </a:lnSpc>
                <a:spcBef>
                  <a:spcPts val="0"/>
                </a:spcBef>
                <a:spcAft>
                  <a:spcPts val="0"/>
                </a:spcAft>
                <a:buClrTx/>
                <a:buSzTx/>
                <a:buFontTx/>
                <a:buNone/>
                <a:tabLst/>
                <a:defRPr/>
              </a:pPr>
              <a:r>
                <a:rPr lang="en-GB" sz="2000" b="1" spc="0">
                  <a:solidFill>
                    <a:schemeClr val="bg1"/>
                  </a:solidFill>
                  <a:effectLst/>
                  <a:ea typeface="Calibri" panose="020F0502020204030204" pitchFamily="34" charset="0"/>
                  <a:cs typeface="Times New Roman" panose="02020603050405020304" pitchFamily="18" charset="0"/>
                </a:rPr>
                <a:t>94%</a:t>
              </a:r>
              <a:r>
                <a:rPr lang="en-GB" sz="1800" b="1" spc="0">
                  <a:solidFill>
                    <a:schemeClr val="bg1"/>
                  </a:solidFill>
                  <a:effectLst/>
                  <a:ea typeface="Calibri" panose="020F0502020204030204" pitchFamily="34" charset="0"/>
                  <a:cs typeface="Times New Roman" panose="02020603050405020304" pitchFamily="18" charset="0"/>
                </a:rPr>
                <a:t> </a:t>
              </a:r>
              <a:r>
                <a:rPr lang="en-GB" sz="1800">
                  <a:solidFill>
                    <a:schemeClr val="bg1"/>
                  </a:solidFill>
                  <a:effectLst/>
                  <a:ea typeface="Calibri" panose="020F0502020204030204" pitchFamily="34" charset="0"/>
                  <a:cs typeface="Times New Roman" panose="02020603050405020304" pitchFamily="18" charset="0"/>
                </a:rPr>
                <a:t>report that our service has had a positive impact on their growth</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TextBox 13">
            <a:extLst>
              <a:ext uri="{FF2B5EF4-FFF2-40B4-BE49-F238E27FC236}">
                <a16:creationId xmlns:a16="http://schemas.microsoft.com/office/drawing/2014/main" id="{2142C363-A063-ED2E-81F2-BAC85B091D0C}"/>
              </a:ext>
            </a:extLst>
          </p:cNvPr>
          <p:cNvSpPr txBox="1"/>
          <p:nvPr/>
        </p:nvSpPr>
        <p:spPr>
          <a:xfrm>
            <a:off x="4575034" y="843968"/>
            <a:ext cx="7257465" cy="461665"/>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The indispensable partner for ambitious innovators</a:t>
            </a:r>
          </a:p>
        </p:txBody>
      </p:sp>
      <p:sp>
        <p:nvSpPr>
          <p:cNvPr id="22" name="TextBox 21">
            <a:extLst>
              <a:ext uri="{FF2B5EF4-FFF2-40B4-BE49-F238E27FC236}">
                <a16:creationId xmlns:a16="http://schemas.microsoft.com/office/drawing/2014/main" id="{49CF5A38-D975-7175-ED29-954E9B3AFB0E}"/>
              </a:ext>
            </a:extLst>
          </p:cNvPr>
          <p:cNvSpPr txBox="1"/>
          <p:nvPr/>
        </p:nvSpPr>
        <p:spPr>
          <a:xfrm>
            <a:off x="4672390" y="1689492"/>
            <a:ext cx="7024194" cy="3477875"/>
          </a:xfrm>
          <a:prstGeom prst="rect">
            <a:avLst/>
          </a:prstGeom>
          <a:noFill/>
        </p:spPr>
        <p:txBody>
          <a:bodyPr wrap="square" lIns="91440" tIns="45720" rIns="91440" bIns="45720" anchor="t">
            <a:spAutoFit/>
          </a:bodyPr>
          <a:lstStyle/>
          <a:p>
            <a:r>
              <a:rPr lang="en-GB" sz="2200">
                <a:solidFill>
                  <a:srgbClr val="002060"/>
                </a:solidFill>
                <a:latin typeface="+mj-lt"/>
                <a:cs typeface="Arial"/>
              </a:rPr>
              <a:t>We equip innovation-focused businesses to </a:t>
            </a:r>
            <a:r>
              <a:rPr lang="en-GB" sz="2200" b="1">
                <a:solidFill>
                  <a:srgbClr val="002060"/>
                </a:solidFill>
                <a:latin typeface="Arial"/>
                <a:cs typeface="Arial"/>
              </a:rPr>
              <a:t>m</a:t>
            </a:r>
            <a:r>
              <a:rPr kumimoji="0" lang="en-GB" sz="2200" b="1" i="0" u="none" strike="noStrike" kern="1200" cap="none" spc="0" normalizeH="0" noProof="0">
                <a:ln>
                  <a:noFill/>
                </a:ln>
                <a:solidFill>
                  <a:srgbClr val="002060"/>
                </a:solidFill>
                <a:effectLst/>
                <a:uLnTx/>
                <a:uFillTx/>
                <a:latin typeface="Arial"/>
                <a:cs typeface="Arial"/>
              </a:rPr>
              <a:t>ake the best strategic choices </a:t>
            </a:r>
            <a:r>
              <a:rPr kumimoji="0" lang="en-GB" sz="2200" b="0" i="0" u="none" strike="noStrike" kern="1200" cap="none" spc="0" normalizeH="0" noProof="0">
                <a:ln>
                  <a:noFill/>
                </a:ln>
                <a:solidFill>
                  <a:srgbClr val="002060"/>
                </a:solidFill>
                <a:effectLst/>
                <a:uLnTx/>
                <a:uFillTx/>
                <a:latin typeface="Arial"/>
                <a:cs typeface="Arial"/>
              </a:rPr>
              <a:t>and </a:t>
            </a:r>
            <a:r>
              <a:rPr kumimoji="0" lang="en-GB" sz="2200" b="1" i="0" u="none" strike="noStrike" kern="1200" cap="none" spc="0" normalizeH="0" noProof="0">
                <a:ln>
                  <a:noFill/>
                </a:ln>
                <a:solidFill>
                  <a:srgbClr val="002060"/>
                </a:solidFill>
                <a:effectLst/>
                <a:uLnTx/>
                <a:uFillTx/>
                <a:latin typeface="Arial"/>
                <a:cs typeface="Arial"/>
              </a:rPr>
              <a:t>harness the right resources </a:t>
            </a:r>
            <a:r>
              <a:rPr kumimoji="0" lang="en-GB" sz="2200" b="0" i="0" u="none" strike="noStrike" kern="1200" cap="none" spc="0" normalizeH="0" noProof="0">
                <a:ln>
                  <a:noFill/>
                </a:ln>
                <a:solidFill>
                  <a:srgbClr val="002060"/>
                </a:solidFill>
                <a:effectLst/>
                <a:uLnTx/>
                <a:uFillTx/>
                <a:latin typeface="Arial"/>
                <a:cs typeface="Arial"/>
              </a:rPr>
              <a:t>to accelerate their growth. </a:t>
            </a:r>
          </a:p>
          <a:p>
            <a:endParaRPr lang="en-GB" sz="2200">
              <a:solidFill>
                <a:srgbClr val="002060"/>
              </a:solidFill>
              <a:latin typeface="Arial" panose="020B0604020202020204" pitchFamily="34" charset="0"/>
              <a:cs typeface="Arial"/>
            </a:endParaRPr>
          </a:p>
          <a:p>
            <a:r>
              <a:rPr lang="en-GB" sz="2200">
                <a:solidFill>
                  <a:srgbClr val="002060"/>
                </a:solidFill>
                <a:latin typeface="Arial" panose="020B0604020202020204" pitchFamily="34" charset="0"/>
                <a:cs typeface="Arial"/>
              </a:rPr>
              <a:t>Over 6,000 innovators benefit from our </a:t>
            </a:r>
            <a:r>
              <a:rPr lang="en-GB" sz="2200" b="1">
                <a:solidFill>
                  <a:srgbClr val="002060"/>
                </a:solidFill>
                <a:latin typeface="Arial" panose="020B0604020202020204" pitchFamily="34" charset="0"/>
                <a:cs typeface="Arial"/>
              </a:rPr>
              <a:t>intensive and tailored advisory support</a:t>
            </a:r>
            <a:r>
              <a:rPr lang="en-GB" sz="2200">
                <a:solidFill>
                  <a:srgbClr val="002060"/>
                </a:solidFill>
                <a:latin typeface="Arial" panose="020B0604020202020204" pitchFamily="34" charset="0"/>
                <a:cs typeface="Arial"/>
              </a:rPr>
              <a:t> to achieve their ambitious goals every year.</a:t>
            </a:r>
          </a:p>
          <a:p>
            <a:endParaRPr lang="en-GB" sz="2200">
              <a:solidFill>
                <a:srgbClr val="002060"/>
              </a:solidFill>
              <a:latin typeface="Arial" panose="020B0604020202020204" pitchFamily="34" charset="0"/>
              <a:cs typeface="Arial"/>
            </a:endParaRPr>
          </a:p>
          <a:p>
            <a:r>
              <a:rPr lang="en-GB" sz="2200">
                <a:solidFill>
                  <a:srgbClr val="002060"/>
                </a:solidFill>
                <a:latin typeface="Arial" panose="020B0604020202020204" pitchFamily="34" charset="0"/>
                <a:cs typeface="Arial"/>
              </a:rPr>
              <a:t>We are in their corner – do you want us in yours? Visit </a:t>
            </a:r>
            <a:r>
              <a:rPr lang="en-GB" sz="2200">
                <a:solidFill>
                  <a:srgbClr val="002060"/>
                </a:solidFill>
                <a:latin typeface="Arial" panose="020B0604020202020204" pitchFamily="34" charset="0"/>
                <a:cs typeface="Arial"/>
                <a:hlinkClick r:id="rId4"/>
              </a:rPr>
              <a:t>iukbg.ukri.org </a:t>
            </a:r>
            <a:r>
              <a:rPr lang="en-GB" sz="2200">
                <a:solidFill>
                  <a:srgbClr val="002060"/>
                </a:solidFill>
                <a:latin typeface="Arial" panose="020B0604020202020204" pitchFamily="34" charset="0"/>
                <a:cs typeface="Arial"/>
              </a:rPr>
              <a:t>to learn more.</a:t>
            </a:r>
          </a:p>
        </p:txBody>
      </p:sp>
      <p:sp>
        <p:nvSpPr>
          <p:cNvPr id="26" name="TextBox 25">
            <a:extLst>
              <a:ext uri="{FF2B5EF4-FFF2-40B4-BE49-F238E27FC236}">
                <a16:creationId xmlns:a16="http://schemas.microsoft.com/office/drawing/2014/main" id="{1E79A61D-4961-38D9-A5DC-B80BFEE0DF76}"/>
              </a:ext>
            </a:extLst>
          </p:cNvPr>
          <p:cNvSpPr txBox="1"/>
          <p:nvPr/>
        </p:nvSpPr>
        <p:spPr>
          <a:xfrm>
            <a:off x="5628080" y="5565068"/>
            <a:ext cx="5356752" cy="1046440"/>
          </a:xfrm>
          <a:prstGeom prst="rect">
            <a:avLst/>
          </a:prstGeom>
          <a:noFill/>
        </p:spPr>
        <p:txBody>
          <a:bodyPr wrap="square">
            <a:spAutoFit/>
          </a:bodyPr>
          <a:lstStyle/>
          <a:p>
            <a:pPr algn="ctr"/>
            <a:r>
              <a:rPr lang="en-GB" sz="2100" b="1" i="1">
                <a:effectLst/>
                <a:latin typeface="+mj-lt"/>
                <a:ea typeface="Aptos" panose="020B0004020202020204" pitchFamily="34" charset="0"/>
              </a:rPr>
              <a:t>“Innovate UK Business Growth gave us the tools to grow with confidence”</a:t>
            </a:r>
            <a:r>
              <a:rPr lang="en-GB" sz="2100" i="1">
                <a:effectLst/>
                <a:latin typeface="+mj-lt"/>
                <a:ea typeface="Aptos" panose="020B0004020202020204" pitchFamily="34" charset="0"/>
              </a:rPr>
              <a:t> </a:t>
            </a:r>
          </a:p>
          <a:p>
            <a:pPr algn="ctr"/>
            <a:r>
              <a:rPr lang="en-GB" sz="2000">
                <a:effectLst/>
                <a:latin typeface="+mj-lt"/>
                <a:ea typeface="Aptos" panose="020B0004020202020204" pitchFamily="34" charset="0"/>
              </a:rPr>
              <a:t>Natali Georgieva, Co-founder at </a:t>
            </a:r>
            <a:r>
              <a:rPr lang="en-GB" sz="2000" err="1">
                <a:effectLst/>
                <a:latin typeface="+mj-lt"/>
                <a:ea typeface="Aptos" panose="020B0004020202020204" pitchFamily="34" charset="0"/>
              </a:rPr>
              <a:t>ALIANAz</a:t>
            </a:r>
            <a:endParaRPr lang="en-GB" sz="2000">
              <a:latin typeface="+mj-lt"/>
            </a:endParaRPr>
          </a:p>
        </p:txBody>
      </p:sp>
      <p:sp>
        <p:nvSpPr>
          <p:cNvPr id="8" name="Speech Bubble: Rectangle with Corners Rounded 7">
            <a:extLst>
              <a:ext uri="{FF2B5EF4-FFF2-40B4-BE49-F238E27FC236}">
                <a16:creationId xmlns:a16="http://schemas.microsoft.com/office/drawing/2014/main" id="{3E527DB2-2B6C-C195-F5E8-755CF1931CED}"/>
              </a:ext>
            </a:extLst>
          </p:cNvPr>
          <p:cNvSpPr/>
          <p:nvPr/>
        </p:nvSpPr>
        <p:spPr>
          <a:xfrm>
            <a:off x="5628080" y="5565068"/>
            <a:ext cx="5356752" cy="1046440"/>
          </a:xfrm>
          <a:prstGeom prst="wedgeRoundRectCallout">
            <a:avLst>
              <a:gd name="adj1" fmla="val 63695"/>
              <a:gd name="adj2" fmla="val 55131"/>
              <a:gd name="adj3" fmla="val 16667"/>
            </a:avLst>
          </a:prstGeom>
          <a:solidFill>
            <a:schemeClr val="accent1">
              <a:alpha val="1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6280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FA8CF65-2A57-D3B0-0B5E-DDE9B90C41A2}"/>
              </a:ext>
            </a:extLst>
          </p:cNvPr>
          <p:cNvSpPr/>
          <p:nvPr/>
        </p:nvSpPr>
        <p:spPr>
          <a:xfrm>
            <a:off x="0" y="0"/>
            <a:ext cx="67524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15A575F5-ACD8-EEAE-7CD1-278EE69A5B27}"/>
              </a:ext>
            </a:extLst>
          </p:cNvPr>
          <p:cNvSpPr/>
          <p:nvPr/>
        </p:nvSpPr>
        <p:spPr>
          <a:xfrm>
            <a:off x="452511" y="1223887"/>
            <a:ext cx="431409" cy="44450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62AA0B7A-9DF4-AE2A-94B9-F2F48A4B99CE}"/>
              </a:ext>
            </a:extLst>
          </p:cNvPr>
          <p:cNvSpPr/>
          <p:nvPr/>
        </p:nvSpPr>
        <p:spPr>
          <a:xfrm>
            <a:off x="1290085" y="1797883"/>
            <a:ext cx="10425808" cy="3416320"/>
          </a:xfrm>
          <a:prstGeom prst="rect">
            <a:avLst/>
          </a:prstGeom>
        </p:spPr>
        <p:txBody>
          <a:bodyPr wrap="square" lIns="91440" tIns="45720" rIns="91440" bIns="45720" anchor="t">
            <a:spAutoFit/>
          </a:bodyPr>
          <a:lstStyle/>
          <a:p>
            <a:pPr marL="342900" indent="-342900" algn="l" rtl="0" fontAlgn="base">
              <a:buFont typeface="Arial" panose="020B0604020202020204" pitchFamily="34" charset="0"/>
              <a:buChar char="•"/>
            </a:pPr>
            <a:r>
              <a:rPr lang="en-US" sz="2400" b="0" i="0" u="none" strike="noStrike">
                <a:solidFill>
                  <a:srgbClr val="002060"/>
                </a:solidFill>
                <a:effectLst/>
                <a:latin typeface="Arial" panose="020B0604020202020204" pitchFamily="34" charset="0"/>
              </a:rPr>
              <a:t>Ambitious, innovation-focused businesses that are growing strongly, or that have high growth potential </a:t>
            </a:r>
            <a:r>
              <a:rPr lang="en-US" sz="2400" b="0" i="0">
                <a:solidFill>
                  <a:srgbClr val="2E2C61"/>
                </a:solidFill>
                <a:effectLst/>
                <a:latin typeface="Arial" panose="020B0604020202020204" pitchFamily="34" charset="0"/>
              </a:rPr>
              <a:t>​</a:t>
            </a:r>
          </a:p>
          <a:p>
            <a:pPr marL="342900" indent="-342900" algn="l" rtl="0" fontAlgn="base">
              <a:buFont typeface="Arial" panose="020B0604020202020204" pitchFamily="34" charset="0"/>
              <a:buChar char="•"/>
            </a:pPr>
            <a:endParaRPr lang="en-US" sz="2400">
              <a:solidFill>
                <a:srgbClr val="2E2C61"/>
              </a:solidFill>
              <a:latin typeface="Arial" panose="020B0604020202020204" pitchFamily="34" charset="0"/>
            </a:endParaRPr>
          </a:p>
          <a:p>
            <a:pPr marL="342900" indent="-342900" algn="l" rtl="0" fontAlgn="base">
              <a:buFont typeface="Arial" panose="020B0604020202020204" pitchFamily="34" charset="0"/>
              <a:buChar char="•"/>
            </a:pPr>
            <a:r>
              <a:rPr lang="en-US" sz="2400" b="0" i="0" u="none" strike="noStrike">
                <a:solidFill>
                  <a:srgbClr val="002060"/>
                </a:solidFill>
                <a:effectLst/>
                <a:latin typeface="Arial" panose="020B0604020202020204" pitchFamily="34" charset="0"/>
              </a:rPr>
              <a:t>Registered at Companies House with up to 250 employees</a:t>
            </a:r>
            <a:r>
              <a:rPr lang="en-US" sz="2400" b="0" i="0">
                <a:solidFill>
                  <a:srgbClr val="2E2C61"/>
                </a:solidFill>
                <a:effectLst/>
                <a:latin typeface="Arial" panose="020B0604020202020204" pitchFamily="34" charset="0"/>
              </a:rPr>
              <a:t>​</a:t>
            </a:r>
          </a:p>
          <a:p>
            <a:pPr marL="342900" indent="-342900" algn="l" rtl="0" fontAlgn="base">
              <a:buFont typeface="Arial" panose="020B0604020202020204" pitchFamily="34" charset="0"/>
              <a:buChar char="•"/>
            </a:pPr>
            <a:endParaRPr lang="en-GB" sz="2400" b="0" i="0">
              <a:solidFill>
                <a:srgbClr val="2E2C61"/>
              </a:solidFill>
              <a:effectLst/>
              <a:latin typeface="Arial" panose="020B0604020202020204" pitchFamily="34" charset="0"/>
            </a:endParaRPr>
          </a:p>
          <a:p>
            <a:pPr marL="342900" indent="-342900" algn="l" rtl="0" fontAlgn="base">
              <a:buFont typeface="Arial" panose="020B0604020202020204" pitchFamily="34" charset="0"/>
              <a:buChar char="•"/>
            </a:pPr>
            <a:r>
              <a:rPr lang="en-US" sz="2400" b="0" i="0" u="none" strike="noStrike">
                <a:solidFill>
                  <a:srgbClr val="2E2C61"/>
                </a:solidFill>
                <a:effectLst/>
                <a:latin typeface="Arial" panose="020B0604020202020204" pitchFamily="34" charset="0"/>
              </a:rPr>
              <a:t>Management teams motivated to engage fully with us to help achieve growth milestones</a:t>
            </a:r>
            <a:r>
              <a:rPr lang="en-US" sz="2400" b="0" i="0">
                <a:solidFill>
                  <a:srgbClr val="2E2C61"/>
                </a:solidFill>
                <a:effectLst/>
                <a:latin typeface="Arial" panose="020B0604020202020204" pitchFamily="34" charset="0"/>
              </a:rPr>
              <a:t>​</a:t>
            </a:r>
          </a:p>
          <a:p>
            <a:pPr marL="342900" indent="-342900" algn="l" rtl="0" fontAlgn="base">
              <a:buFont typeface="Arial" panose="020B0604020202020204" pitchFamily="34" charset="0"/>
              <a:buChar char="•"/>
            </a:pPr>
            <a:endParaRPr lang="en-US" sz="2400" b="0" i="0">
              <a:solidFill>
                <a:srgbClr val="2E2C61"/>
              </a:solidFill>
              <a:effectLst/>
              <a:latin typeface="Arial" panose="020B0604020202020204" pitchFamily="34" charset="0"/>
            </a:endParaRPr>
          </a:p>
          <a:p>
            <a:pPr marL="342900" indent="-342900" algn="l" rtl="0" fontAlgn="base">
              <a:buFont typeface="Arial" panose="020B0604020202020204" pitchFamily="34" charset="0"/>
              <a:buChar char="•"/>
            </a:pPr>
            <a:r>
              <a:rPr lang="en-US" sz="2400" b="0" i="0" u="none" strike="noStrike">
                <a:solidFill>
                  <a:srgbClr val="002060"/>
                </a:solidFill>
                <a:effectLst/>
                <a:latin typeface="Arial" panose="020B0604020202020204" pitchFamily="34" charset="0"/>
              </a:rPr>
              <a:t>Businesses with or without Innovate UK grants</a:t>
            </a:r>
            <a:endParaRPr lang="en-US" sz="2400" b="0" i="0">
              <a:solidFill>
                <a:srgbClr val="2E2C61"/>
              </a:solidFill>
              <a:effectLst/>
              <a:latin typeface="Arial" panose="020B0604020202020204" pitchFamily="34" charset="0"/>
            </a:endParaRPr>
          </a:p>
        </p:txBody>
      </p:sp>
      <p:sp>
        <p:nvSpPr>
          <p:cNvPr id="10" name="TextBox 9">
            <a:extLst>
              <a:ext uri="{FF2B5EF4-FFF2-40B4-BE49-F238E27FC236}">
                <a16:creationId xmlns:a16="http://schemas.microsoft.com/office/drawing/2014/main" id="{DA1D3512-84E7-31C0-DF4E-9C294A138BDC}"/>
              </a:ext>
            </a:extLst>
          </p:cNvPr>
          <p:cNvSpPr txBox="1"/>
          <p:nvPr/>
        </p:nvSpPr>
        <p:spPr>
          <a:xfrm>
            <a:off x="1290085" y="465952"/>
            <a:ext cx="11684581" cy="769441"/>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150" normalizeH="0" baseline="0" noProof="0">
                <a:ln>
                  <a:noFill/>
                </a:ln>
                <a:solidFill>
                  <a:srgbClr val="2E2C61"/>
                </a:solidFill>
                <a:effectLst/>
                <a:uLnTx/>
                <a:uFillTx/>
                <a:latin typeface="Arial" panose="020B0604020202020204" pitchFamily="34" charset="0"/>
                <a:ea typeface="+mn-ea"/>
                <a:cs typeface="Arial" panose="020B0604020202020204" pitchFamily="34" charset="0"/>
              </a:rPr>
              <a:t>Who do we support?</a:t>
            </a:r>
          </a:p>
        </p:txBody>
      </p:sp>
    </p:spTree>
    <p:extLst>
      <p:ext uri="{BB962C8B-B14F-4D97-AF65-F5344CB8AC3E}">
        <p14:creationId xmlns:p14="http://schemas.microsoft.com/office/powerpoint/2010/main" val="415137254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blue design with wavy lines and dots">
            <a:extLst>
              <a:ext uri="{FF2B5EF4-FFF2-40B4-BE49-F238E27FC236}">
                <a16:creationId xmlns:a16="http://schemas.microsoft.com/office/drawing/2014/main" id="{7B9D78A1-094F-6D75-1248-CBC518BD285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72994" y="0"/>
            <a:ext cx="8136237" cy="6858000"/>
          </a:xfrm>
          <a:prstGeom prst="rect">
            <a:avLst/>
          </a:prstGeom>
        </p:spPr>
      </p:pic>
      <p:sp>
        <p:nvSpPr>
          <p:cNvPr id="4" name="Rectangle 3">
            <a:extLst>
              <a:ext uri="{FF2B5EF4-FFF2-40B4-BE49-F238E27FC236}">
                <a16:creationId xmlns:a16="http://schemas.microsoft.com/office/drawing/2014/main" id="{E79669EB-ED42-8E44-F875-424868E59E2B}"/>
              </a:ext>
            </a:extLst>
          </p:cNvPr>
          <p:cNvSpPr/>
          <p:nvPr/>
        </p:nvSpPr>
        <p:spPr>
          <a:xfrm>
            <a:off x="642425" y="6059488"/>
            <a:ext cx="3346450" cy="79851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EEDE922-C0C6-14D8-C8F7-E9C28CC1BB00}"/>
              </a:ext>
            </a:extLst>
          </p:cNvPr>
          <p:cNvSpPr/>
          <p:nvPr/>
        </p:nvSpPr>
        <p:spPr>
          <a:xfrm>
            <a:off x="647114" y="679450"/>
            <a:ext cx="6724358" cy="549433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6A933A9-8FA6-3ABD-DE72-B70E862951C1}"/>
              </a:ext>
            </a:extLst>
          </p:cNvPr>
          <p:cNvSpPr/>
          <p:nvPr/>
        </p:nvSpPr>
        <p:spPr>
          <a:xfrm>
            <a:off x="647113" y="0"/>
            <a:ext cx="3657600" cy="170973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46B3E32-B9C2-BD5E-FEC4-DF9CCEB48465}"/>
              </a:ext>
            </a:extLst>
          </p:cNvPr>
          <p:cNvSpPr/>
          <p:nvPr/>
        </p:nvSpPr>
        <p:spPr>
          <a:xfrm>
            <a:off x="3696701" y="5148263"/>
            <a:ext cx="3674770" cy="170973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9D821D3E-35B4-60B5-AC8C-9AEA9F6A6C3A}"/>
              </a:ext>
            </a:extLst>
          </p:cNvPr>
          <p:cNvSpPr/>
          <p:nvPr/>
        </p:nvSpPr>
        <p:spPr>
          <a:xfrm>
            <a:off x="0" y="0"/>
            <a:ext cx="67524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7A6BF364-CDB3-C2D0-8D98-76C12735FF1F}"/>
              </a:ext>
            </a:extLst>
          </p:cNvPr>
          <p:cNvSpPr/>
          <p:nvPr/>
        </p:nvSpPr>
        <p:spPr>
          <a:xfrm>
            <a:off x="452511" y="1223887"/>
            <a:ext cx="431409" cy="44450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03BD67BB-A162-4897-DC37-595573312A10}"/>
              </a:ext>
            </a:extLst>
          </p:cNvPr>
          <p:cNvSpPr txBox="1">
            <a:spLocks/>
          </p:cNvSpPr>
          <p:nvPr/>
        </p:nvSpPr>
        <p:spPr>
          <a:xfrm>
            <a:off x="1186250" y="2282477"/>
            <a:ext cx="4978880" cy="1325563"/>
          </a:xfrm>
          <a:prstGeom prst="rect">
            <a:avLst/>
          </a:prstGeom>
        </p:spPr>
        <p:txBody>
          <a:bodyPr anchor="b" anchorCtr="0"/>
          <a:lstStyle>
            <a:lvl1pPr algn="l" rtl="0" eaLnBrk="1" fontAlgn="base" hangingPunct="1">
              <a:spcBef>
                <a:spcPct val="0"/>
              </a:spcBef>
              <a:spcAft>
                <a:spcPct val="0"/>
              </a:spcAft>
              <a:defRPr sz="4000" b="1" kern="1200" spc="-100">
                <a:solidFill>
                  <a:schemeClr val="bg1"/>
                </a:solidFill>
                <a:latin typeface="+mj-lt"/>
                <a:ea typeface="Arial Black" panose="020B0604020202020204" pitchFamily="34" charset="0"/>
                <a:cs typeface="Arial Black" panose="020B0604020202020204" pitchFamily="34" charset="0"/>
              </a:defRPr>
            </a:lvl1pPr>
            <a:lvl2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2pPr>
            <a:lvl3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3pPr>
            <a:lvl4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4pPr>
            <a:lvl5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5pPr>
            <a:lvl6pPr marL="4572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6pPr>
            <a:lvl7pPr marL="9144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7pPr>
            <a:lvl8pPr marL="13716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8pPr>
            <a:lvl9pPr marL="18288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9pPr>
          </a:lstStyle>
          <a:p>
            <a:r>
              <a:rPr lang="en-GB" spc="0">
                <a:latin typeface="Arial" panose="020B0604020202020204" pitchFamily="34" charset="0"/>
                <a:cs typeface="Arial" panose="020B0604020202020204" pitchFamily="34" charset="0"/>
              </a:rPr>
              <a:t>A service designed around your needs</a:t>
            </a:r>
            <a:endParaRPr lang="en-US" sz="2400" b="0" spc="0">
              <a:latin typeface="Arial" panose="020B0604020202020204" pitchFamily="34" charset="0"/>
              <a:cs typeface="Arial" panose="020B0604020202020204" pitchFamily="34" charset="0"/>
            </a:endParaRPr>
          </a:p>
        </p:txBody>
      </p:sp>
      <p:pic>
        <p:nvPicPr>
          <p:cNvPr id="8" name="Picture 7" descr="A black and white logo&#10;&#10;Description automatically generated">
            <a:extLst>
              <a:ext uri="{FF2B5EF4-FFF2-40B4-BE49-F238E27FC236}">
                <a16:creationId xmlns:a16="http://schemas.microsoft.com/office/drawing/2014/main" id="{E5B11238-1E7B-73E0-3D91-49F166BCD8A6}"/>
              </a:ext>
            </a:extLst>
          </p:cNvPr>
          <p:cNvPicPr>
            <a:picLocks noChangeAspect="1"/>
          </p:cNvPicPr>
          <p:nvPr/>
        </p:nvPicPr>
        <p:blipFill>
          <a:blip r:embed="rId3"/>
          <a:stretch>
            <a:fillRect/>
          </a:stretch>
        </p:blipFill>
        <p:spPr>
          <a:xfrm>
            <a:off x="1068039" y="4563302"/>
            <a:ext cx="4231791" cy="1156461"/>
          </a:xfrm>
          <a:prstGeom prst="rect">
            <a:avLst/>
          </a:prstGeom>
        </p:spPr>
      </p:pic>
      <p:pic>
        <p:nvPicPr>
          <p:cNvPr id="3" name="Graphic 2" descr="Scientific Thought outline">
            <a:extLst>
              <a:ext uri="{FF2B5EF4-FFF2-40B4-BE49-F238E27FC236}">
                <a16:creationId xmlns:a16="http://schemas.microsoft.com/office/drawing/2014/main" id="{395BCF44-767C-08CB-F377-6C5C422CFB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56081" y="3608040"/>
            <a:ext cx="839424" cy="822819"/>
          </a:xfrm>
          <a:prstGeom prst="rect">
            <a:avLst/>
          </a:prstGeom>
        </p:spPr>
      </p:pic>
      <p:pic>
        <p:nvPicPr>
          <p:cNvPr id="9" name="Graphic 8" descr="Connections outline">
            <a:extLst>
              <a:ext uri="{FF2B5EF4-FFF2-40B4-BE49-F238E27FC236}">
                <a16:creationId xmlns:a16="http://schemas.microsoft.com/office/drawing/2014/main" id="{B66D9688-89A2-FF86-A541-CA713E4036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96236" y="3608040"/>
            <a:ext cx="839424" cy="822819"/>
          </a:xfrm>
          <a:prstGeom prst="rect">
            <a:avLst/>
          </a:prstGeom>
        </p:spPr>
      </p:pic>
      <p:pic>
        <p:nvPicPr>
          <p:cNvPr id="10" name="Graphic 9" descr="Fingerprint with solid fill">
            <a:extLst>
              <a:ext uri="{FF2B5EF4-FFF2-40B4-BE49-F238E27FC236}">
                <a16:creationId xmlns:a16="http://schemas.microsoft.com/office/drawing/2014/main" id="{BC01C0BB-FCC5-CDC5-7717-AC0DA08A985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68906" y="3591221"/>
            <a:ext cx="839424" cy="822819"/>
          </a:xfrm>
          <a:prstGeom prst="rect">
            <a:avLst/>
          </a:prstGeom>
        </p:spPr>
      </p:pic>
    </p:spTree>
    <p:extLst>
      <p:ext uri="{BB962C8B-B14F-4D97-AF65-F5344CB8AC3E}">
        <p14:creationId xmlns:p14="http://schemas.microsoft.com/office/powerpoint/2010/main" val="767324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692610-8158-055A-D499-FBA08CDE5DDC}"/>
              </a:ext>
            </a:extLst>
          </p:cNvPr>
          <p:cNvSpPr/>
          <p:nvPr/>
        </p:nvSpPr>
        <p:spPr>
          <a:xfrm>
            <a:off x="0" y="0"/>
            <a:ext cx="67524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3A011BD6-E187-D134-F235-E0FD66ADCCC4}"/>
              </a:ext>
            </a:extLst>
          </p:cNvPr>
          <p:cNvSpPr/>
          <p:nvPr/>
        </p:nvSpPr>
        <p:spPr>
          <a:xfrm>
            <a:off x="452511" y="1223887"/>
            <a:ext cx="431409" cy="44450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0002048F-FB86-B039-06AD-D5EC82C2FED4}"/>
              </a:ext>
            </a:extLst>
          </p:cNvPr>
          <p:cNvSpPr txBox="1"/>
          <p:nvPr/>
        </p:nvSpPr>
        <p:spPr>
          <a:xfrm>
            <a:off x="1116068" y="451084"/>
            <a:ext cx="995986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cs typeface="Segoe UI"/>
              </a:rPr>
              <a:t>Innovate UK Business Growth</a:t>
            </a:r>
            <a:endParaRPr lang="en-US"/>
          </a:p>
        </p:txBody>
      </p:sp>
      <p:sp>
        <p:nvSpPr>
          <p:cNvPr id="11" name="TextBox 10">
            <a:extLst>
              <a:ext uri="{FF2B5EF4-FFF2-40B4-BE49-F238E27FC236}">
                <a16:creationId xmlns:a16="http://schemas.microsoft.com/office/drawing/2014/main" id="{F2B9986B-81A4-95E2-F155-D89CF38FAD19}"/>
              </a:ext>
            </a:extLst>
          </p:cNvPr>
          <p:cNvSpPr txBox="1"/>
          <p:nvPr/>
        </p:nvSpPr>
        <p:spPr>
          <a:xfrm>
            <a:off x="1116068" y="1224735"/>
            <a:ext cx="1016954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pPr>
            <a:r>
              <a:rPr lang="en-GB" sz="2200">
                <a:latin typeface="+mj-lt"/>
                <a:ea typeface="Calibri" panose="020F0502020204030204" pitchFamily="34" charset="0"/>
                <a:cs typeface="Calibri" panose="020F0502020204030204" pitchFamily="34" charset="0"/>
              </a:rPr>
              <a:t>Innovate UK provides h</a:t>
            </a:r>
            <a:r>
              <a:rPr lang="en-GB" sz="2200" b="0">
                <a:effectLst/>
                <a:latin typeface="+mj-lt"/>
                <a:ea typeface="Calibri" panose="020F0502020204030204" pitchFamily="34" charset="0"/>
                <a:cs typeface="Calibri" panose="020F0502020204030204" pitchFamily="34" charset="0"/>
              </a:rPr>
              <a:t>igh-quality strategic advisory support as a partner to its clients. The Innovate UK Business Growth service uniquely combines: </a:t>
            </a:r>
          </a:p>
        </p:txBody>
      </p:sp>
      <p:pic>
        <p:nvPicPr>
          <p:cNvPr id="12" name="Graphic 11" descr="Scientific Thought outline">
            <a:extLst>
              <a:ext uri="{FF2B5EF4-FFF2-40B4-BE49-F238E27FC236}">
                <a16:creationId xmlns:a16="http://schemas.microsoft.com/office/drawing/2014/main" id="{8BF11647-0206-1A8D-FA9D-BFB15028A8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62824" y="2600989"/>
            <a:ext cx="1111038" cy="1111038"/>
          </a:xfrm>
          <a:prstGeom prst="rect">
            <a:avLst/>
          </a:prstGeom>
        </p:spPr>
      </p:pic>
      <p:pic>
        <p:nvPicPr>
          <p:cNvPr id="13" name="Graphic 12" descr="Connections outline">
            <a:extLst>
              <a:ext uri="{FF2B5EF4-FFF2-40B4-BE49-F238E27FC236}">
                <a16:creationId xmlns:a16="http://schemas.microsoft.com/office/drawing/2014/main" id="{AAE5F70D-B098-A1E6-D3C2-57F7B73CC0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46497" y="2486530"/>
            <a:ext cx="1208877" cy="1208877"/>
          </a:xfrm>
          <a:prstGeom prst="rect">
            <a:avLst/>
          </a:prstGeom>
        </p:spPr>
      </p:pic>
      <p:pic>
        <p:nvPicPr>
          <p:cNvPr id="14" name="Graphic 13" descr="Fingerprint with solid fill">
            <a:extLst>
              <a:ext uri="{FF2B5EF4-FFF2-40B4-BE49-F238E27FC236}">
                <a16:creationId xmlns:a16="http://schemas.microsoft.com/office/drawing/2014/main" id="{DE8D9AED-8648-E440-55D5-BBDEBC7C5F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51452" y="2539980"/>
            <a:ext cx="1102624" cy="1102624"/>
          </a:xfrm>
          <a:prstGeom prst="rect">
            <a:avLst/>
          </a:prstGeom>
        </p:spPr>
      </p:pic>
      <p:sp>
        <p:nvSpPr>
          <p:cNvPr id="15" name="TextBox 14">
            <a:extLst>
              <a:ext uri="{FF2B5EF4-FFF2-40B4-BE49-F238E27FC236}">
                <a16:creationId xmlns:a16="http://schemas.microsoft.com/office/drawing/2014/main" id="{8C88C60F-CEAE-124E-594B-3A9304222144}"/>
              </a:ext>
            </a:extLst>
          </p:cNvPr>
          <p:cNvSpPr txBox="1"/>
          <p:nvPr/>
        </p:nvSpPr>
        <p:spPr>
          <a:xfrm>
            <a:off x="883920" y="3695731"/>
            <a:ext cx="3431620" cy="1446550"/>
          </a:xfrm>
          <a:prstGeom prst="rect">
            <a:avLst/>
          </a:prstGeom>
          <a:noFill/>
        </p:spPr>
        <p:txBody>
          <a:bodyPr wrap="square">
            <a:spAutoFit/>
          </a:bodyPr>
          <a:lstStyle/>
          <a:p>
            <a:pPr algn="ctr"/>
            <a:r>
              <a:rPr lang="en-GB" sz="2200" b="1"/>
              <a:t>A comprehensive spectrum of innovation and commercial expertise</a:t>
            </a:r>
            <a:r>
              <a:rPr lang="en-GB" sz="2200"/>
              <a:t> </a:t>
            </a:r>
          </a:p>
        </p:txBody>
      </p:sp>
      <p:sp>
        <p:nvSpPr>
          <p:cNvPr id="16" name="TextBox 15">
            <a:extLst>
              <a:ext uri="{FF2B5EF4-FFF2-40B4-BE49-F238E27FC236}">
                <a16:creationId xmlns:a16="http://schemas.microsoft.com/office/drawing/2014/main" id="{5670F76D-5D44-6DC3-C670-B0752B2E2B18}"/>
              </a:ext>
            </a:extLst>
          </p:cNvPr>
          <p:cNvSpPr txBox="1"/>
          <p:nvPr/>
        </p:nvSpPr>
        <p:spPr>
          <a:xfrm>
            <a:off x="4421901" y="3715983"/>
            <a:ext cx="3431620" cy="1785104"/>
          </a:xfrm>
          <a:prstGeom prst="rect">
            <a:avLst/>
          </a:prstGeom>
          <a:noFill/>
        </p:spPr>
        <p:txBody>
          <a:bodyPr wrap="square">
            <a:spAutoFit/>
          </a:bodyPr>
          <a:lstStyle/>
          <a:p>
            <a:pPr algn="ctr"/>
            <a:r>
              <a:rPr lang="en-GB" sz="2200" b="1"/>
              <a:t>A single access point</a:t>
            </a:r>
          </a:p>
          <a:p>
            <a:pPr algn="ctr"/>
            <a:r>
              <a:rPr lang="en-GB" sz="2200" b="1"/>
              <a:t>to the most significant regional, national and international innovation resources</a:t>
            </a:r>
          </a:p>
        </p:txBody>
      </p:sp>
      <p:sp>
        <p:nvSpPr>
          <p:cNvPr id="17" name="TextBox 16">
            <a:extLst>
              <a:ext uri="{FF2B5EF4-FFF2-40B4-BE49-F238E27FC236}">
                <a16:creationId xmlns:a16="http://schemas.microsoft.com/office/drawing/2014/main" id="{4E2ADC1F-84AE-1A50-9603-0D5005A90E6A}"/>
              </a:ext>
            </a:extLst>
          </p:cNvPr>
          <p:cNvSpPr txBox="1"/>
          <p:nvPr/>
        </p:nvSpPr>
        <p:spPr>
          <a:xfrm>
            <a:off x="8051728" y="3695731"/>
            <a:ext cx="3302072" cy="1785104"/>
          </a:xfrm>
          <a:prstGeom prst="rect">
            <a:avLst/>
          </a:prstGeom>
          <a:noFill/>
        </p:spPr>
        <p:txBody>
          <a:bodyPr wrap="square">
            <a:spAutoFit/>
          </a:bodyPr>
          <a:lstStyle/>
          <a:p>
            <a:pPr algn="ctr"/>
            <a:r>
              <a:rPr lang="en-GB" sz="2200" b="1"/>
              <a:t>1:1 support that is flexible and tailored in focus and timescale to the individual needs of innovative businesses</a:t>
            </a:r>
          </a:p>
        </p:txBody>
      </p:sp>
    </p:spTree>
    <p:extLst>
      <p:ext uri="{BB962C8B-B14F-4D97-AF65-F5344CB8AC3E}">
        <p14:creationId xmlns:p14="http://schemas.microsoft.com/office/powerpoint/2010/main" val="139319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0">
            <a:extLst>
              <a:ext uri="{FF2B5EF4-FFF2-40B4-BE49-F238E27FC236}">
                <a16:creationId xmlns:a16="http://schemas.microsoft.com/office/drawing/2014/main" id="{B093D908-CAB8-B64C-D38E-1E32E6B34BE5}"/>
              </a:ext>
            </a:extLst>
          </p:cNvPr>
          <p:cNvSpPr txBox="1">
            <a:spLocks/>
          </p:cNvSpPr>
          <p:nvPr/>
        </p:nvSpPr>
        <p:spPr>
          <a:xfrm>
            <a:off x="5132201" y="1713586"/>
            <a:ext cx="6583916" cy="1175840"/>
          </a:xfrm>
          <a:prstGeom prst="rect">
            <a:avLst/>
          </a:prstGeom>
        </p:spPr>
        <p:txBody>
          <a:bodyPr lIns="91440" tIns="45720" rIns="91440" bIns="45720" anchor="t"/>
          <a:lstStyle>
            <a:lvl1pPr marL="0" indent="0" algn="l" rtl="0" eaLnBrk="1" fontAlgn="base" hangingPunct="1">
              <a:spcBef>
                <a:spcPct val="0"/>
              </a:spcBef>
              <a:spcAft>
                <a:spcPct val="0"/>
              </a:spcAft>
              <a:buClr>
                <a:schemeClr val="accent2"/>
              </a:buClr>
              <a:buFont typeface="Wingdings" pitchFamily="2" charset="2"/>
              <a:buNone/>
              <a:defRPr sz="2400" b="1" kern="1200" spc="-100" baseline="0">
                <a:solidFill>
                  <a:schemeClr val="tx2"/>
                </a:solidFill>
                <a:latin typeface="+mn-lt"/>
                <a:ea typeface="+mn-ea"/>
                <a:cs typeface="Arial" panose="020B0604020202020204" pitchFamily="34" charset="0"/>
              </a:defRPr>
            </a:lvl1pPr>
            <a:lvl2pPr marL="358775" indent="-179388" algn="l" rtl="0" eaLnBrk="1" fontAlgn="base" hangingPunct="1">
              <a:spcBef>
                <a:spcPct val="0"/>
              </a:spcBef>
              <a:spcAft>
                <a:spcPct val="0"/>
              </a:spcAft>
              <a:buClr>
                <a:schemeClr val="accent2"/>
              </a:buClr>
              <a:buFont typeface="Wingdings" pitchFamily="2" charset="2"/>
              <a:buChar char="§"/>
              <a:defRPr sz="1600" kern="1200">
                <a:solidFill>
                  <a:schemeClr val="tx2"/>
                </a:solidFill>
                <a:latin typeface="+mn-lt"/>
                <a:ea typeface="+mn-ea"/>
                <a:cs typeface="Arial" panose="020B0604020202020204" pitchFamily="34" charset="0"/>
              </a:defRPr>
            </a:lvl2pPr>
            <a:lvl3pPr marL="539750" indent="-179388" algn="l" rtl="0" eaLnBrk="1" fontAlgn="base" hangingPunct="1">
              <a:spcBef>
                <a:spcPct val="0"/>
              </a:spcBef>
              <a:spcAft>
                <a:spcPct val="0"/>
              </a:spcAft>
              <a:buClr>
                <a:schemeClr val="accent2"/>
              </a:buClr>
              <a:buFont typeface="Wingdings" pitchFamily="2" charset="2"/>
              <a:buChar char="§"/>
              <a:defRPr sz="1400" kern="1200">
                <a:solidFill>
                  <a:schemeClr val="tx2"/>
                </a:solidFill>
                <a:latin typeface="+mn-lt"/>
                <a:ea typeface="+mn-ea"/>
                <a:cs typeface="Arial" panose="020B0604020202020204" pitchFamily="34" charset="0"/>
              </a:defRPr>
            </a:lvl3pPr>
            <a:lvl4pPr marL="719138" indent="-179388" algn="l" rtl="0" eaLnBrk="1" fontAlgn="base" hangingPunct="1">
              <a:spcBef>
                <a:spcPct val="0"/>
              </a:spcBef>
              <a:spcAft>
                <a:spcPct val="0"/>
              </a:spcAft>
              <a:buClr>
                <a:schemeClr val="accent2"/>
              </a:buClr>
              <a:buFont typeface="Wingdings" pitchFamily="2" charset="2"/>
              <a:buChar char="§"/>
              <a:defRPr sz="1200" kern="1200">
                <a:solidFill>
                  <a:schemeClr val="tx2"/>
                </a:solidFill>
                <a:latin typeface="+mn-lt"/>
                <a:ea typeface="+mn-ea"/>
                <a:cs typeface="Arial" panose="020B0604020202020204" pitchFamily="34" charset="0"/>
              </a:defRPr>
            </a:lvl4pPr>
            <a:lvl5pPr marL="2057400" indent="-228600" algn="l" rtl="0" eaLnBrk="1" fontAlgn="base" hangingPunct="1">
              <a:lnSpc>
                <a:spcPct val="90000"/>
              </a:lnSpc>
              <a:spcBef>
                <a:spcPts val="500"/>
              </a:spcBef>
              <a:spcAft>
                <a:spcPct val="0"/>
              </a:spcAft>
              <a:buClr>
                <a:schemeClr val="accent2"/>
              </a:buClr>
              <a:buFont typeface="Wingdings" pitchFamily="2" charset="2"/>
              <a:buChar char="§"/>
              <a:defRPr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2300" b="0" spc="0">
                <a:solidFill>
                  <a:schemeClr val="tx1"/>
                </a:solidFill>
                <a:cs typeface="Arial"/>
              </a:rPr>
              <a:t>Over 450 innovation and growth specialists nationwide, including 43 scaleup directors, who are also plugged into technical experts across Innovate UK and beyond.</a:t>
            </a:r>
          </a:p>
          <a:p>
            <a:pPr>
              <a:defRPr/>
            </a:pPr>
            <a:endParaRPr lang="en-GB" sz="2300" b="0" spc="0">
              <a:solidFill>
                <a:schemeClr val="tx1"/>
              </a:solidFill>
              <a:cs typeface="Arial"/>
            </a:endParaRPr>
          </a:p>
          <a:p>
            <a:pPr>
              <a:defRPr/>
            </a:pPr>
            <a:r>
              <a:rPr lang="en-GB" sz="2300" b="0" spc="0">
                <a:solidFill>
                  <a:schemeClr val="tx1"/>
                </a:solidFill>
                <a:cs typeface="Arial"/>
              </a:rPr>
              <a:t>With the commercial acumen and innovation experience to </a:t>
            </a:r>
            <a:r>
              <a:rPr lang="en-GB" sz="2300" b="0">
                <a:cs typeface="Arial"/>
              </a:rPr>
              <a:t>help clients hone their </a:t>
            </a:r>
            <a:r>
              <a:rPr lang="en-GB" sz="2300" b="0" spc="0">
                <a:solidFill>
                  <a:schemeClr val="tx1"/>
                </a:solidFill>
                <a:cs typeface="Arial"/>
              </a:rPr>
              <a:t>growth strategies and accelerate their progress in three broad areas.</a:t>
            </a:r>
          </a:p>
          <a:p>
            <a:pPr>
              <a:defRPr/>
            </a:pPr>
            <a:endParaRPr lang="en-GB" sz="2300" b="0" spc="0">
              <a:solidFill>
                <a:srgbClr val="BE2BBB"/>
              </a:solidFill>
              <a:cs typeface="Arial"/>
            </a:endParaRPr>
          </a:p>
        </p:txBody>
      </p:sp>
      <p:pic>
        <p:nvPicPr>
          <p:cNvPr id="17" name="Graphic 16" descr="Scientific Thought outline">
            <a:extLst>
              <a:ext uri="{FF2B5EF4-FFF2-40B4-BE49-F238E27FC236}">
                <a16:creationId xmlns:a16="http://schemas.microsoft.com/office/drawing/2014/main" id="{EB396649-47AA-CA9A-49E5-E68561A38C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 y="259061"/>
            <a:ext cx="1200329" cy="1200329"/>
          </a:xfrm>
          <a:prstGeom prst="rect">
            <a:avLst/>
          </a:prstGeom>
        </p:spPr>
      </p:pic>
      <p:sp>
        <p:nvSpPr>
          <p:cNvPr id="3" name="Rectangle 2">
            <a:extLst>
              <a:ext uri="{FF2B5EF4-FFF2-40B4-BE49-F238E27FC236}">
                <a16:creationId xmlns:a16="http://schemas.microsoft.com/office/drawing/2014/main" id="{7146301B-CEBD-B499-2537-774C285EAD52}"/>
              </a:ext>
            </a:extLst>
          </p:cNvPr>
          <p:cNvSpPr/>
          <p:nvPr/>
        </p:nvSpPr>
        <p:spPr>
          <a:xfrm>
            <a:off x="0" y="0"/>
            <a:ext cx="67524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6FF84C26-1381-E4C3-4BC3-3AB4F22E4797}"/>
              </a:ext>
            </a:extLst>
          </p:cNvPr>
          <p:cNvSpPr/>
          <p:nvPr/>
        </p:nvSpPr>
        <p:spPr>
          <a:xfrm>
            <a:off x="452511" y="1223887"/>
            <a:ext cx="431409" cy="44450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2029D91D-25BF-4908-7767-34450851CF93}"/>
              </a:ext>
            </a:extLst>
          </p:cNvPr>
          <p:cNvSpPr txBox="1"/>
          <p:nvPr/>
        </p:nvSpPr>
        <p:spPr>
          <a:xfrm>
            <a:off x="2295878" y="259062"/>
            <a:ext cx="9443611" cy="1200329"/>
          </a:xfrm>
          <a:prstGeom prst="rect">
            <a:avLst/>
          </a:prstGeom>
          <a:noFill/>
          <a:scene3d>
            <a:camera prst="orthographicFront">
              <a:rot lat="0" lon="0" rev="0"/>
            </a:camera>
            <a:lightRig rig="threePt" dir="t"/>
          </a:scene3d>
        </p:spPr>
        <p:txBody>
          <a:bodyPr wrap="none" rtlCol="0">
            <a:spAutoFit/>
          </a:bodyPr>
          <a:lstStyle/>
          <a:p>
            <a:r>
              <a:rPr lang="en-GB" sz="3600" b="1" spc="0"/>
              <a:t>Specialists with comprehensive expertise </a:t>
            </a:r>
          </a:p>
          <a:p>
            <a:r>
              <a:rPr lang="en-GB" sz="3600" b="1" spc="0"/>
              <a:t>to help you hone your strategy </a:t>
            </a:r>
          </a:p>
        </p:txBody>
      </p:sp>
      <p:pic>
        <p:nvPicPr>
          <p:cNvPr id="2" name="Picture 1" descr="A person looking at a tablet&#10;&#10;Description automatically generated">
            <a:extLst>
              <a:ext uri="{FF2B5EF4-FFF2-40B4-BE49-F238E27FC236}">
                <a16:creationId xmlns:a16="http://schemas.microsoft.com/office/drawing/2014/main" id="{817B5C1D-9DE7-48C0-3ABD-940262858EA2}"/>
              </a:ext>
            </a:extLst>
          </p:cNvPr>
          <p:cNvPicPr>
            <a:picLocks noChangeAspect="1"/>
          </p:cNvPicPr>
          <p:nvPr/>
        </p:nvPicPr>
        <p:blipFill rotWithShape="1">
          <a:blip r:embed="rId5"/>
          <a:srcRect l="2908" t="5551" r="5430" b="4309"/>
          <a:stretch/>
        </p:blipFill>
        <p:spPr>
          <a:xfrm>
            <a:off x="1842662" y="2429330"/>
            <a:ext cx="2134009" cy="2097687"/>
          </a:xfrm>
          <a:prstGeom prst="ellipse">
            <a:avLst/>
          </a:prstGeom>
          <a:effectLst>
            <a:outerShdw blurRad="101600" dist="38100" dir="2700000" sx="101000" sy="101000" algn="tl" rotWithShape="0">
              <a:prstClr val="black">
                <a:alpha val="23000"/>
              </a:prstClr>
            </a:outerShdw>
            <a:softEdge rad="0"/>
          </a:effectLst>
        </p:spPr>
      </p:pic>
      <p:grpSp>
        <p:nvGrpSpPr>
          <p:cNvPr id="8" name="Group 7">
            <a:extLst>
              <a:ext uri="{FF2B5EF4-FFF2-40B4-BE49-F238E27FC236}">
                <a16:creationId xmlns:a16="http://schemas.microsoft.com/office/drawing/2014/main" id="{704D3F27-926B-DAFB-7765-5F02ECE2515F}"/>
              </a:ext>
            </a:extLst>
          </p:cNvPr>
          <p:cNvGrpSpPr/>
          <p:nvPr/>
        </p:nvGrpSpPr>
        <p:grpSpPr>
          <a:xfrm>
            <a:off x="647112" y="1611943"/>
            <a:ext cx="4485089" cy="3500998"/>
            <a:chOff x="7957729" y="3182409"/>
            <a:chExt cx="4485089" cy="3500998"/>
          </a:xfrm>
        </p:grpSpPr>
        <p:sp>
          <p:nvSpPr>
            <p:cNvPr id="10" name="Circle: Hollow 9">
              <a:extLst>
                <a:ext uri="{FF2B5EF4-FFF2-40B4-BE49-F238E27FC236}">
                  <a16:creationId xmlns:a16="http://schemas.microsoft.com/office/drawing/2014/main" id="{5E32C99D-A4C1-3581-4F95-636DDD3A9C4C}"/>
                </a:ext>
              </a:extLst>
            </p:cNvPr>
            <p:cNvSpPr/>
            <p:nvPr/>
          </p:nvSpPr>
          <p:spPr>
            <a:xfrm>
              <a:off x="8631973" y="3332195"/>
              <a:ext cx="3178230" cy="3204108"/>
            </a:xfrm>
            <a:prstGeom prst="donut">
              <a:avLst>
                <a:gd name="adj" fmla="val 18860"/>
              </a:avLst>
            </a:prstGeom>
            <a:effectLst>
              <a:outerShdw blurRad="88900" dist="38100" dir="2700000" sx="102000" sy="102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1" name="Group 10">
              <a:extLst>
                <a:ext uri="{FF2B5EF4-FFF2-40B4-BE49-F238E27FC236}">
                  <a16:creationId xmlns:a16="http://schemas.microsoft.com/office/drawing/2014/main" id="{16BA2AA9-5958-337F-E1C9-1515F4969C18}"/>
                </a:ext>
              </a:extLst>
            </p:cNvPr>
            <p:cNvGrpSpPr/>
            <p:nvPr/>
          </p:nvGrpSpPr>
          <p:grpSpPr>
            <a:xfrm>
              <a:off x="7957729" y="3182409"/>
              <a:ext cx="4485089" cy="3500998"/>
              <a:chOff x="13992320" y="3186129"/>
              <a:chExt cx="4666070" cy="3642269"/>
            </a:xfrm>
          </p:grpSpPr>
          <p:graphicFrame>
            <p:nvGraphicFramePr>
              <p:cNvPr id="12" name="Chart 11">
                <a:extLst>
                  <a:ext uri="{FF2B5EF4-FFF2-40B4-BE49-F238E27FC236}">
                    <a16:creationId xmlns:a16="http://schemas.microsoft.com/office/drawing/2014/main" id="{70CE944A-94B5-DE32-E887-6917F6BD225B}"/>
                  </a:ext>
                </a:extLst>
              </p:cNvPr>
              <p:cNvGraphicFramePr/>
              <p:nvPr/>
            </p:nvGraphicFramePr>
            <p:xfrm>
              <a:off x="13992320" y="3186129"/>
              <a:ext cx="4666070" cy="3642269"/>
            </p:xfrm>
            <a:graphic>
              <a:graphicData uri="http://schemas.openxmlformats.org/drawingml/2006/chart">
                <c:chart xmlns:c="http://schemas.openxmlformats.org/drawingml/2006/chart" xmlns:r="http://schemas.openxmlformats.org/officeDocument/2006/relationships" r:id="rId6"/>
              </a:graphicData>
            </a:graphic>
          </p:graphicFrame>
          <p:sp>
            <p:nvSpPr>
              <p:cNvPr id="14" name="Rectangle 13">
                <a:extLst>
                  <a:ext uri="{FF2B5EF4-FFF2-40B4-BE49-F238E27FC236}">
                    <a16:creationId xmlns:a16="http://schemas.microsoft.com/office/drawing/2014/main" id="{D9E64D41-0E1A-58B6-4554-CA6A3B9F8880}"/>
                  </a:ext>
                </a:extLst>
              </p:cNvPr>
              <p:cNvSpPr/>
              <p:nvPr/>
            </p:nvSpPr>
            <p:spPr>
              <a:xfrm rot="19997042">
                <a:off x="14866894" y="3870097"/>
                <a:ext cx="2701509" cy="2367751"/>
              </a:xfrm>
              <a:prstGeom prst="rect">
                <a:avLst/>
              </a:prstGeom>
              <a:noFill/>
            </p:spPr>
            <p:txBody>
              <a:bodyPr wrap="none" lIns="91440" tIns="45720" rIns="91440" bIns="45720">
                <a:prstTxWarp prst="textCircle">
                  <a:avLst>
                    <a:gd name="adj" fmla="val 17984054"/>
                  </a:avLst>
                </a:prstTxWarp>
                <a:spAutoFit/>
              </a:bodyPr>
              <a:lstStyle/>
              <a:p>
                <a:pPr algn="ctr"/>
                <a:r>
                  <a:rPr lang="en-GB" sz="1600" b="1" cap="none" spc="0">
                    <a:ln w="0"/>
                    <a:solidFill>
                      <a:schemeClr val="bg1"/>
                    </a:solidFill>
                    <a:effectLst>
                      <a:outerShdw blurRad="38100" dist="19050" dir="2700000" algn="tl" rotWithShape="0">
                        <a:schemeClr val="dk1">
                          <a:alpha val="40000"/>
                        </a:schemeClr>
                      </a:outerShdw>
                    </a:effectLst>
                  </a:rPr>
                  <a:t>International markets &amp;</a:t>
                </a:r>
              </a:p>
              <a:p>
                <a:pPr algn="ctr"/>
                <a:r>
                  <a:rPr lang="en-GB" sz="1600" b="1">
                    <a:ln w="0"/>
                    <a:solidFill>
                      <a:schemeClr val="bg1"/>
                    </a:solidFill>
                    <a:effectLst>
                      <a:outerShdw blurRad="38100" dist="19050" dir="2700000" algn="tl" rotWithShape="0">
                        <a:schemeClr val="dk1">
                          <a:alpha val="40000"/>
                        </a:schemeClr>
                      </a:outerShdw>
                    </a:effectLst>
                  </a:rPr>
                  <a:t>c</a:t>
                </a:r>
                <a:r>
                  <a:rPr lang="en-GB" sz="1600" b="1" cap="none" spc="0">
                    <a:ln w="0"/>
                    <a:solidFill>
                      <a:schemeClr val="bg1"/>
                    </a:solidFill>
                    <a:effectLst>
                      <a:outerShdw blurRad="38100" dist="19050" dir="2700000" algn="tl" rotWithShape="0">
                        <a:schemeClr val="dk1">
                          <a:alpha val="40000"/>
                        </a:schemeClr>
                      </a:outerShdw>
                    </a:effectLst>
                  </a:rPr>
                  <a:t>ollaboration</a:t>
                </a:r>
                <a:r>
                  <a:rPr lang="en-GB" sz="1600" b="1">
                    <a:ln w="0"/>
                    <a:solidFill>
                      <a:schemeClr val="bg1"/>
                    </a:solidFill>
                    <a:effectLst>
                      <a:outerShdw blurRad="38100" dist="19050" dir="2700000" algn="tl" rotWithShape="0">
                        <a:schemeClr val="dk1">
                          <a:alpha val="40000"/>
                        </a:schemeClr>
                      </a:outerShdw>
                    </a:effectLst>
                  </a:rPr>
                  <a:t> </a:t>
                </a:r>
                <a:r>
                  <a:rPr lang="en-GB" sz="1600" b="1" cap="none" spc="0">
                    <a:ln w="0"/>
                    <a:solidFill>
                      <a:schemeClr val="bg1"/>
                    </a:solidFill>
                    <a:effectLst>
                      <a:outerShdw blurRad="38100" dist="19050" dir="2700000" algn="tl" rotWithShape="0">
                        <a:schemeClr val="dk1">
                          <a:alpha val="40000"/>
                        </a:schemeClr>
                      </a:outerShdw>
                    </a:effectLst>
                  </a:rPr>
                  <a:t>strategy</a:t>
                </a:r>
              </a:p>
            </p:txBody>
          </p:sp>
          <p:sp>
            <p:nvSpPr>
              <p:cNvPr id="15" name="Rectangle 14">
                <a:extLst>
                  <a:ext uri="{FF2B5EF4-FFF2-40B4-BE49-F238E27FC236}">
                    <a16:creationId xmlns:a16="http://schemas.microsoft.com/office/drawing/2014/main" id="{54EAF012-E1C9-7AD3-7851-836D4FBB35C5}"/>
                  </a:ext>
                </a:extLst>
              </p:cNvPr>
              <p:cNvSpPr/>
              <p:nvPr/>
            </p:nvSpPr>
            <p:spPr>
              <a:xfrm rot="12412938">
                <a:off x="15157710" y="3868146"/>
                <a:ext cx="2701509" cy="2367751"/>
              </a:xfrm>
              <a:prstGeom prst="rect">
                <a:avLst/>
              </a:prstGeom>
              <a:noFill/>
            </p:spPr>
            <p:txBody>
              <a:bodyPr wrap="none" lIns="91440" tIns="45720" rIns="91440" bIns="45720">
                <a:prstTxWarp prst="textCircle">
                  <a:avLst>
                    <a:gd name="adj" fmla="val 17984054"/>
                  </a:avLst>
                </a:prstTxWarp>
                <a:spAutoFit/>
              </a:bodyPr>
              <a:lstStyle/>
              <a:p>
                <a:pPr algn="ctr"/>
                <a:r>
                  <a:rPr lang="en-GB" sz="2200" b="1">
                    <a:ln w="0"/>
                    <a:solidFill>
                      <a:schemeClr val="bg1"/>
                    </a:solidFill>
                    <a:effectLst>
                      <a:outerShdw blurRad="38100" dist="19050" dir="2700000" algn="tl" rotWithShape="0">
                        <a:schemeClr val="dk1">
                          <a:alpha val="40000"/>
                        </a:schemeClr>
                      </a:outerShdw>
                    </a:effectLst>
                  </a:rPr>
                  <a:t>Innovation &amp; commercial</a:t>
                </a:r>
                <a:endParaRPr lang="en-GB" sz="2200" b="1" cap="none" spc="0">
                  <a:ln w="0"/>
                  <a:solidFill>
                    <a:schemeClr val="bg1"/>
                  </a:solidFill>
                  <a:effectLst>
                    <a:outerShdw blurRad="38100" dist="19050" dir="2700000" algn="tl" rotWithShape="0">
                      <a:schemeClr val="dk1">
                        <a:alpha val="40000"/>
                      </a:schemeClr>
                    </a:outerShdw>
                  </a:effectLst>
                </a:endParaRPr>
              </a:p>
              <a:p>
                <a:pPr algn="ctr"/>
                <a:r>
                  <a:rPr lang="en-GB" sz="2200" b="1" cap="none" spc="0">
                    <a:ln w="0"/>
                    <a:solidFill>
                      <a:schemeClr val="bg1"/>
                    </a:solidFill>
                    <a:effectLst>
                      <a:outerShdw blurRad="38100" dist="19050" dir="2700000" algn="tl" rotWithShape="0">
                        <a:schemeClr val="dk1">
                          <a:alpha val="40000"/>
                        </a:schemeClr>
                      </a:outerShdw>
                    </a:effectLst>
                  </a:rPr>
                  <a:t>strategy</a:t>
                </a:r>
              </a:p>
            </p:txBody>
          </p:sp>
          <p:sp>
            <p:nvSpPr>
              <p:cNvPr id="16" name="Rectangle 15">
                <a:extLst>
                  <a:ext uri="{FF2B5EF4-FFF2-40B4-BE49-F238E27FC236}">
                    <a16:creationId xmlns:a16="http://schemas.microsoft.com/office/drawing/2014/main" id="{8B4B0DF0-0EBF-A5B4-32BD-0161E48D8882}"/>
                  </a:ext>
                </a:extLst>
              </p:cNvPr>
              <p:cNvSpPr/>
              <p:nvPr/>
            </p:nvSpPr>
            <p:spPr>
              <a:xfrm rot="21437476">
                <a:off x="15069699" y="3752297"/>
                <a:ext cx="2511311" cy="2500420"/>
              </a:xfrm>
              <a:prstGeom prst="rect">
                <a:avLst/>
              </a:prstGeom>
              <a:noFill/>
            </p:spPr>
            <p:txBody>
              <a:bodyPr wrap="none" lIns="91440" tIns="45720" rIns="91440" bIns="45720">
                <a:prstTxWarp prst="textArchDown">
                  <a:avLst>
                    <a:gd name="adj" fmla="val 21002595"/>
                  </a:avLst>
                </a:prstTxWarp>
                <a:spAutoFit/>
              </a:bodyPr>
              <a:lstStyle/>
              <a:p>
                <a:pPr algn="ctr"/>
                <a:r>
                  <a:rPr lang="en-GB" sz="1600" b="1" cap="none" spc="0">
                    <a:ln w="0"/>
                    <a:solidFill>
                      <a:schemeClr val="bg1"/>
                    </a:solidFill>
                    <a:effectLst>
                      <a:outerShdw blurRad="38100" dist="19050" dir="2700000" algn="tl" rotWithShape="0">
                        <a:schemeClr val="dk1">
                          <a:alpha val="40000"/>
                        </a:schemeClr>
                      </a:outerShdw>
                    </a:effectLst>
                  </a:rPr>
                  <a:t>Funding &amp; finance</a:t>
                </a:r>
              </a:p>
              <a:p>
                <a:pPr algn="ctr"/>
                <a:r>
                  <a:rPr lang="en-GB" sz="1600" b="1" cap="none" spc="0">
                    <a:ln w="0"/>
                    <a:solidFill>
                      <a:schemeClr val="bg1"/>
                    </a:solidFill>
                    <a:effectLst>
                      <a:outerShdw blurRad="38100" dist="19050" dir="2700000" algn="tl" rotWithShape="0">
                        <a:schemeClr val="dk1">
                          <a:alpha val="40000"/>
                        </a:schemeClr>
                      </a:outerShdw>
                    </a:effectLst>
                  </a:rPr>
                  <a:t>strategy</a:t>
                </a:r>
              </a:p>
            </p:txBody>
          </p:sp>
        </p:grpSp>
      </p:grpSp>
      <p:sp>
        <p:nvSpPr>
          <p:cNvPr id="7" name="TextBox 6">
            <a:extLst>
              <a:ext uri="{FF2B5EF4-FFF2-40B4-BE49-F238E27FC236}">
                <a16:creationId xmlns:a16="http://schemas.microsoft.com/office/drawing/2014/main" id="{D56390AC-EEAA-9E28-0674-65BA77E9DD5B}"/>
              </a:ext>
            </a:extLst>
          </p:cNvPr>
          <p:cNvSpPr txBox="1"/>
          <p:nvPr/>
        </p:nvSpPr>
        <p:spPr>
          <a:xfrm>
            <a:off x="886230" y="5198985"/>
            <a:ext cx="11094788" cy="1200329"/>
          </a:xfrm>
          <a:prstGeom prst="rect">
            <a:avLst/>
          </a:prstGeom>
          <a:noFill/>
        </p:spPr>
        <p:txBody>
          <a:bodyPr wrap="square">
            <a:spAutoFit/>
          </a:bodyPr>
          <a:lstStyle/>
          <a:p>
            <a:pPr algn="ctr"/>
            <a:r>
              <a:rPr lang="en-GB" sz="1800" b="1" i="1">
                <a:effectLst/>
                <a:latin typeface="+mj-lt"/>
                <a:ea typeface="Times New Roman" panose="02020603050405020304" pitchFamily="18" charset="0"/>
                <a:cs typeface="Aptos" panose="020B0004020202020204" pitchFamily="34" charset="0"/>
              </a:rPr>
              <a:t>“Our specialist’s knowledge and experience…has been incredibly helpful and comforting. The…ups and downs</a:t>
            </a:r>
            <a:r>
              <a:rPr lang="en-GB" b="1" i="1">
                <a:latin typeface="+mj-lt"/>
                <a:ea typeface="Times New Roman" panose="02020603050405020304" pitchFamily="18" charset="0"/>
                <a:cs typeface="Aptos" panose="020B0004020202020204" pitchFamily="34" charset="0"/>
              </a:rPr>
              <a:t> </a:t>
            </a:r>
            <a:r>
              <a:rPr lang="en-GB" sz="1800" b="1" i="1">
                <a:effectLst/>
                <a:latin typeface="+mj-lt"/>
                <a:ea typeface="Times New Roman" panose="02020603050405020304" pitchFamily="18" charset="0"/>
                <a:cs typeface="Aptos" panose="020B0004020202020204" pitchFamily="34" charset="0"/>
              </a:rPr>
              <a:t>can be tough but having that consistent sounding board has made a huge difference.” </a:t>
            </a:r>
          </a:p>
          <a:p>
            <a:pPr algn="ctr"/>
            <a:r>
              <a:rPr lang="en-GB" sz="1800" kern="100">
                <a:effectLst/>
                <a:latin typeface="+mj-lt"/>
                <a:ea typeface="Aptos" panose="020B0004020202020204" pitchFamily="34" charset="0"/>
                <a:cs typeface="Times New Roman" panose="02020603050405020304" pitchFamily="18" charset="0"/>
              </a:rPr>
              <a:t>Jason </a:t>
            </a:r>
            <a:r>
              <a:rPr lang="en-GB" sz="1800" kern="100" err="1">
                <a:effectLst/>
                <a:latin typeface="+mj-lt"/>
                <a:ea typeface="Aptos" panose="020B0004020202020204" pitchFamily="34" charset="0"/>
                <a:cs typeface="Times New Roman" panose="02020603050405020304" pitchFamily="18" charset="0"/>
              </a:rPr>
              <a:t>Mashinchi</a:t>
            </a:r>
            <a:r>
              <a:rPr lang="en-GB" sz="1800" kern="100">
                <a:effectLst/>
                <a:latin typeface="+mj-lt"/>
                <a:ea typeface="Aptos" panose="020B0004020202020204" pitchFamily="34" charset="0"/>
                <a:cs typeface="Times New Roman" panose="02020603050405020304" pitchFamily="18" charset="0"/>
              </a:rPr>
              <a:t>, Managing Director at Cambridge Kinetics</a:t>
            </a:r>
          </a:p>
          <a:p>
            <a:endParaRPr lang="en-GB" sz="1800" b="1">
              <a:effectLst/>
              <a:latin typeface="+mj-lt"/>
              <a:ea typeface="Aptos" panose="020B0004020202020204" pitchFamily="34" charset="0"/>
              <a:cs typeface="Aptos" panose="020B0004020202020204" pitchFamily="34" charset="0"/>
            </a:endParaRPr>
          </a:p>
        </p:txBody>
      </p:sp>
      <p:sp>
        <p:nvSpPr>
          <p:cNvPr id="9" name="Speech Bubble: Rectangle with Corners Rounded 8">
            <a:extLst>
              <a:ext uri="{FF2B5EF4-FFF2-40B4-BE49-F238E27FC236}">
                <a16:creationId xmlns:a16="http://schemas.microsoft.com/office/drawing/2014/main" id="{3A5F6B60-C61F-2565-5C58-9FAFB8B8A87E}"/>
              </a:ext>
            </a:extLst>
          </p:cNvPr>
          <p:cNvSpPr/>
          <p:nvPr/>
        </p:nvSpPr>
        <p:spPr>
          <a:xfrm>
            <a:off x="992777" y="5224061"/>
            <a:ext cx="10988241" cy="876910"/>
          </a:xfrm>
          <a:prstGeom prst="wedgeRoundRectCallout">
            <a:avLst>
              <a:gd name="adj1" fmla="val 50770"/>
              <a:gd name="adj2" fmla="val 110248"/>
              <a:gd name="adj3" fmla="val 16667"/>
            </a:avLst>
          </a:prstGeom>
          <a:solidFill>
            <a:schemeClr val="accent1">
              <a:alpha val="1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p>
        </p:txBody>
      </p:sp>
    </p:spTree>
    <p:extLst>
      <p:ext uri="{BB962C8B-B14F-4D97-AF65-F5344CB8AC3E}">
        <p14:creationId xmlns:p14="http://schemas.microsoft.com/office/powerpoint/2010/main" val="314937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7B84B8A-9336-2981-FC1F-13D18AB84C4E}"/>
              </a:ext>
            </a:extLst>
          </p:cNvPr>
          <p:cNvSpPr txBox="1"/>
          <p:nvPr/>
        </p:nvSpPr>
        <p:spPr>
          <a:xfrm>
            <a:off x="1170433" y="1395249"/>
            <a:ext cx="7960793" cy="2462213"/>
          </a:xfrm>
          <a:prstGeom prst="rect">
            <a:avLst/>
          </a:prstGeom>
          <a:noFill/>
        </p:spPr>
        <p:txBody>
          <a:bodyPr wrap="square" rtlCol="0">
            <a:spAutoFit/>
          </a:bodyPr>
          <a:lstStyle/>
          <a:p>
            <a:endParaRPr lang="en-GB" sz="2200"/>
          </a:p>
          <a:p>
            <a:pPr marL="285750" indent="-285750">
              <a:buFont typeface="Arial" panose="020B0604020202020204" pitchFamily="34" charset="0"/>
              <a:buChar char="•"/>
            </a:pPr>
            <a:r>
              <a:rPr lang="en-GB" sz="2200"/>
              <a:t>Science degree from Cambridge University</a:t>
            </a:r>
          </a:p>
          <a:p>
            <a:pPr marL="285750" indent="-285750">
              <a:buFont typeface="Arial" panose="020B0604020202020204" pitchFamily="34" charset="0"/>
              <a:buChar char="•"/>
            </a:pPr>
            <a:r>
              <a:rPr lang="en-GB" sz="2200"/>
              <a:t>Ten years in management consultancy – support for FTSE 250, startups and due diligence for VCs and PE</a:t>
            </a:r>
          </a:p>
          <a:p>
            <a:pPr marL="285750" indent="-285750">
              <a:buFont typeface="Arial" panose="020B0604020202020204" pitchFamily="34" charset="0"/>
              <a:buChar char="•"/>
            </a:pPr>
            <a:r>
              <a:rPr lang="en-GB" sz="2200"/>
              <a:t>Operations director for market research business</a:t>
            </a:r>
          </a:p>
          <a:p>
            <a:pPr marL="285750" indent="-285750">
              <a:buFont typeface="Arial" panose="020B0604020202020204" pitchFamily="34" charset="0"/>
              <a:buChar char="•"/>
            </a:pPr>
            <a:r>
              <a:rPr lang="en-GB" sz="2200"/>
              <a:t>Commercial director of biotech business – started, secured finance &amp; scaled</a:t>
            </a:r>
          </a:p>
        </p:txBody>
      </p:sp>
      <p:pic>
        <p:nvPicPr>
          <p:cNvPr id="8" name="Picture 7">
            <a:extLst>
              <a:ext uri="{FF2B5EF4-FFF2-40B4-BE49-F238E27FC236}">
                <a16:creationId xmlns:a16="http://schemas.microsoft.com/office/drawing/2014/main" id="{794765CF-3FDD-F6D1-DA5B-E0616C0C16DE}"/>
              </a:ext>
            </a:extLst>
          </p:cNvPr>
          <p:cNvPicPr>
            <a:picLocks noChangeAspect="1"/>
          </p:cNvPicPr>
          <p:nvPr/>
        </p:nvPicPr>
        <p:blipFill>
          <a:blip r:embed="rId3"/>
          <a:stretch>
            <a:fillRect/>
          </a:stretch>
        </p:blipFill>
        <p:spPr>
          <a:xfrm>
            <a:off x="9410700" y="1586071"/>
            <a:ext cx="2339192" cy="2281828"/>
          </a:xfrm>
          <a:prstGeom prst="rect">
            <a:avLst/>
          </a:prstGeom>
          <a:effectLst>
            <a:outerShdw blurRad="50800" dist="38100" dir="2700000" algn="tl" rotWithShape="0">
              <a:prstClr val="black">
                <a:alpha val="40000"/>
              </a:prstClr>
            </a:outerShdw>
            <a:softEdge rad="0"/>
          </a:effectLst>
        </p:spPr>
      </p:pic>
      <p:sp>
        <p:nvSpPr>
          <p:cNvPr id="9" name="TextBox 8">
            <a:extLst>
              <a:ext uri="{FF2B5EF4-FFF2-40B4-BE49-F238E27FC236}">
                <a16:creationId xmlns:a16="http://schemas.microsoft.com/office/drawing/2014/main" id="{71B4274D-39D7-EAE2-2188-31629AED210B}"/>
              </a:ext>
            </a:extLst>
          </p:cNvPr>
          <p:cNvSpPr txBox="1"/>
          <p:nvPr/>
        </p:nvSpPr>
        <p:spPr>
          <a:xfrm>
            <a:off x="1290085" y="173563"/>
            <a:ext cx="11684581" cy="1261884"/>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150" normalizeH="0" baseline="0" noProof="0">
                <a:ln>
                  <a:noFill/>
                </a:ln>
                <a:solidFill>
                  <a:srgbClr val="2E2C61"/>
                </a:solidFill>
                <a:effectLst/>
                <a:uLnTx/>
                <a:uFillTx/>
                <a:latin typeface="Arial" panose="020B0604020202020204" pitchFamily="34" charset="0"/>
                <a:ea typeface="+mn-ea"/>
                <a:cs typeface="Arial" panose="020B0604020202020204" pitchFamily="34" charset="0"/>
              </a:rPr>
              <a:t>Meet Innovation &amp; Growth Specialist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150" normalizeH="0" baseline="0" noProof="0">
                <a:ln>
                  <a:noFill/>
                </a:ln>
                <a:solidFill>
                  <a:srgbClr val="2E2C61"/>
                </a:solidFill>
                <a:effectLst/>
                <a:uLnTx/>
                <a:uFillTx/>
                <a:latin typeface="Arial" panose="020B0604020202020204" pitchFamily="34" charset="0"/>
                <a:ea typeface="+mn-ea"/>
                <a:cs typeface="Arial" panose="020B0604020202020204" pitchFamily="34" charset="0"/>
              </a:rPr>
              <a:t>Steph Aldridge</a:t>
            </a:r>
          </a:p>
        </p:txBody>
      </p:sp>
      <p:sp>
        <p:nvSpPr>
          <p:cNvPr id="15" name="TextBox 14">
            <a:extLst>
              <a:ext uri="{FF2B5EF4-FFF2-40B4-BE49-F238E27FC236}">
                <a16:creationId xmlns:a16="http://schemas.microsoft.com/office/drawing/2014/main" id="{FCE660D1-6EBB-8080-69E1-3608766CCBA8}"/>
              </a:ext>
            </a:extLst>
          </p:cNvPr>
          <p:cNvSpPr txBox="1"/>
          <p:nvPr/>
        </p:nvSpPr>
        <p:spPr>
          <a:xfrm>
            <a:off x="1197843" y="4111247"/>
            <a:ext cx="10994157" cy="769441"/>
          </a:xfrm>
          <a:prstGeom prst="rect">
            <a:avLst/>
          </a:prstGeom>
          <a:noFill/>
        </p:spPr>
        <p:txBody>
          <a:bodyPr wrap="square">
            <a:spAutoFit/>
          </a:bodyPr>
          <a:lstStyle/>
          <a:p>
            <a:r>
              <a:rPr lang="en-GB" sz="2200"/>
              <a:t>Now a Senior Innovation &amp; Growth Specialist, supporting the likes of </a:t>
            </a:r>
            <a:r>
              <a:rPr lang="en-GB" sz="2200" err="1"/>
              <a:t>ImmuONE</a:t>
            </a:r>
            <a:r>
              <a:rPr lang="en-GB" sz="2200"/>
              <a:t>: </a:t>
            </a:r>
            <a:r>
              <a:rPr lang="en-GB" sz="2200">
                <a:hlinkClick r:id="rId4"/>
              </a:rPr>
              <a:t>see video</a:t>
            </a:r>
            <a:endParaRPr lang="en-GB" sz="2200"/>
          </a:p>
        </p:txBody>
      </p:sp>
      <p:sp>
        <p:nvSpPr>
          <p:cNvPr id="2" name="TextBox 1">
            <a:extLst>
              <a:ext uri="{FF2B5EF4-FFF2-40B4-BE49-F238E27FC236}">
                <a16:creationId xmlns:a16="http://schemas.microsoft.com/office/drawing/2014/main" id="{641D86B9-4D00-D1C9-D28F-D4D2A0E2A8A5}"/>
              </a:ext>
            </a:extLst>
          </p:cNvPr>
          <p:cNvSpPr txBox="1"/>
          <p:nvPr/>
        </p:nvSpPr>
        <p:spPr>
          <a:xfrm>
            <a:off x="1197843" y="4971426"/>
            <a:ext cx="10901915" cy="769441"/>
          </a:xfrm>
          <a:prstGeom prst="rect">
            <a:avLst/>
          </a:prstGeom>
          <a:noFill/>
        </p:spPr>
        <p:txBody>
          <a:bodyPr wrap="square" rtlCol="0">
            <a:spAutoFit/>
          </a:bodyPr>
          <a:lstStyle/>
          <a:p>
            <a:r>
              <a:rPr lang="en-GB" sz="2200"/>
              <a:t>Steph believes the following qualities are important for her work: A passion for coaching, lived experience and business expertise</a:t>
            </a:r>
          </a:p>
        </p:txBody>
      </p:sp>
    </p:spTree>
    <p:extLst>
      <p:ext uri="{BB962C8B-B14F-4D97-AF65-F5344CB8AC3E}">
        <p14:creationId xmlns:p14="http://schemas.microsoft.com/office/powerpoint/2010/main" val="243129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Font and logo master">
  <a:themeElements>
    <a:clrScheme name="Innovate UK theme">
      <a:dk1>
        <a:srgbClr val="2E2C61"/>
      </a:dk1>
      <a:lt1>
        <a:srgbClr val="FFFFFF"/>
      </a:lt1>
      <a:dk2>
        <a:srgbClr val="2E2C61"/>
      </a:dk2>
      <a:lt2>
        <a:srgbClr val="FFFFFF"/>
      </a:lt2>
      <a:accent1>
        <a:srgbClr val="BE2BBB"/>
      </a:accent1>
      <a:accent2>
        <a:srgbClr val="8A1A9B"/>
      </a:accent2>
      <a:accent3>
        <a:srgbClr val="67C04D"/>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Font and logo master">
  <a:themeElements>
    <a:clrScheme name="Innovate UK theme">
      <a:dk1>
        <a:srgbClr val="2E2C61"/>
      </a:dk1>
      <a:lt1>
        <a:srgbClr val="FFFFFF"/>
      </a:lt1>
      <a:dk2>
        <a:srgbClr val="2E2C61"/>
      </a:dk2>
      <a:lt2>
        <a:srgbClr val="FFFFFF"/>
      </a:lt2>
      <a:accent1>
        <a:srgbClr val="BE2BBB"/>
      </a:accent1>
      <a:accent2>
        <a:srgbClr val="8A1A9B"/>
      </a:accent2>
      <a:accent3>
        <a:srgbClr val="67C04D"/>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nnovate UK theme">
    <a:dk1>
      <a:srgbClr val="2E2C61"/>
    </a:dk1>
    <a:lt1>
      <a:srgbClr val="FFFFFF"/>
    </a:lt1>
    <a:dk2>
      <a:srgbClr val="2E2C61"/>
    </a:dk2>
    <a:lt2>
      <a:srgbClr val="FFFFFF"/>
    </a:lt2>
    <a:accent1>
      <a:srgbClr val="BE2BBB"/>
    </a:accent1>
    <a:accent2>
      <a:srgbClr val="8A1A9B"/>
    </a:accent2>
    <a:accent3>
      <a:srgbClr val="67C04D"/>
    </a:accent3>
    <a:accent4>
      <a:srgbClr val="616161"/>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Innovate UK theme">
    <a:dk1>
      <a:srgbClr val="2E2C61"/>
    </a:dk1>
    <a:lt1>
      <a:srgbClr val="FFFFFF"/>
    </a:lt1>
    <a:dk2>
      <a:srgbClr val="2E2C61"/>
    </a:dk2>
    <a:lt2>
      <a:srgbClr val="FFFFFF"/>
    </a:lt2>
    <a:accent1>
      <a:srgbClr val="BE2BBB"/>
    </a:accent1>
    <a:accent2>
      <a:srgbClr val="8A1A9B"/>
    </a:accent2>
    <a:accent3>
      <a:srgbClr val="67C04D"/>
    </a:accent3>
    <a:accent4>
      <a:srgbClr val="616161"/>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919461c-e669-4aac-a055-c8fb67b6f31b" xsi:nil="true"/>
    <lcf76f155ced4ddcb4097134ff3c332f xmlns="613b57f5-7b52-4b5f-b2d1-ab6e55298da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E489886956234E8D7524F0985EAE62" ma:contentTypeVersion="19" ma:contentTypeDescription="Create a new document." ma:contentTypeScope="" ma:versionID="622ecd7594b7fe8d896bb2d04ab1400e">
  <xsd:schema xmlns:xsd="http://www.w3.org/2001/XMLSchema" xmlns:xs="http://www.w3.org/2001/XMLSchema" xmlns:p="http://schemas.microsoft.com/office/2006/metadata/properties" xmlns:ns2="613b57f5-7b52-4b5f-b2d1-ab6e55298da8" xmlns:ns3="e919461c-e669-4aac-a055-c8fb67b6f31b" targetNamespace="http://schemas.microsoft.com/office/2006/metadata/properties" ma:root="true" ma:fieldsID="5104de5f6ec933c30479011ec8163407" ns2:_="" ns3:_="">
    <xsd:import namespace="613b57f5-7b52-4b5f-b2d1-ab6e55298da8"/>
    <xsd:import namespace="e919461c-e669-4aac-a055-c8fb67b6f31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3b57f5-7b52-4b5f-b2d1-ab6e55298d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385cd8d-af01-4800-9dbc-41a9fbddc35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19461c-e669-4aac-a055-c8fb67b6f31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8be55e1-bc2a-4a42-b578-db2a8280d365}" ma:internalName="TaxCatchAll" ma:showField="CatchAllData" ma:web="e919461c-e669-4aac-a055-c8fb67b6f3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44F9BB-F081-4D53-8989-0DB0077B37E5}">
  <ds:schemaRefs>
    <ds:schemaRef ds:uri="613b57f5-7b52-4b5f-b2d1-ab6e55298da8"/>
    <ds:schemaRef ds:uri="e919461c-e669-4aac-a055-c8fb67b6f31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F5D50C4-3F1F-4321-8CA0-3C52955BE1AD}">
  <ds:schemaRefs>
    <ds:schemaRef ds:uri="http://schemas.microsoft.com/sharepoint/v3/contenttype/forms"/>
  </ds:schemaRefs>
</ds:datastoreItem>
</file>

<file path=customXml/itemProps3.xml><?xml version="1.0" encoding="utf-8"?>
<ds:datastoreItem xmlns:ds="http://schemas.openxmlformats.org/officeDocument/2006/customXml" ds:itemID="{797C7BC4-2B5E-461C-9D66-A3D89B598D81}">
  <ds:schemaRefs>
    <ds:schemaRef ds:uri="613b57f5-7b52-4b5f-b2d1-ab6e55298da8"/>
    <ds:schemaRef ds:uri="e919461c-e669-4aac-a055-c8fb67b6f3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2568</Words>
  <Application>Microsoft Office PowerPoint</Application>
  <PresentationFormat>Widescreen</PresentationFormat>
  <Paragraphs>315</Paragraphs>
  <Slides>27</Slides>
  <Notes>22</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Aptos</vt:lpstr>
      <vt:lpstr>Arial</vt:lpstr>
      <vt:lpstr>Calibri</vt:lpstr>
      <vt:lpstr>Cambria</vt:lpstr>
      <vt:lpstr>Segoe UI</vt:lpstr>
      <vt:lpstr>Symbol</vt:lpstr>
      <vt:lpstr>Times New Roman</vt:lpstr>
      <vt:lpstr>Wingdings</vt:lpstr>
      <vt:lpstr>2_Font and logo master</vt:lpstr>
      <vt:lpstr>3_Font and logo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Success Story Quantum Science scales with Innovate UK  </vt:lpstr>
      <vt:lpstr>Success Story: Chemicals innovator puts right elements in place for business growth </vt:lpstr>
      <vt:lpstr>Success Story: StemBond nurtures biotech growth with Innovate UK </vt:lpstr>
      <vt:lpstr>PowerPoint Presentation</vt:lpstr>
      <vt:lpstr>PowerPoint Presentation</vt:lpstr>
      <vt:lpstr>Funding &amp; Finance Strategy</vt:lpstr>
      <vt:lpstr>PowerPoint Presentation</vt:lpstr>
      <vt:lpstr>PowerPoint Presentation</vt:lpstr>
      <vt:lpstr>PowerPoint Presentation</vt:lpstr>
    </vt:vector>
  </TitlesOfParts>
  <Company>UKRI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Nikolas Pollinger - Innovate UK UKRI</dc:creator>
  <cp:lastModifiedBy>Kirsty McGregor</cp:lastModifiedBy>
  <cp:revision>9</cp:revision>
  <dcterms:created xsi:type="dcterms:W3CDTF">2024-10-31T14:26:20Z</dcterms:created>
  <dcterms:modified xsi:type="dcterms:W3CDTF">2025-09-19T14:38:12Z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0x010100CDE489886956234E8D7524F0985EAE62</vt:lpwstr>
  </property>
  <property fmtid="{D5CDD505-2E9C-101B-9397-08002B2CF9AE}" pid="3" name="MediaServiceImageTags">
    <vt:lpwstr/>
  </property>
</Properties>
</file>