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6" r:id="rId2"/>
  </p:sldMasterIdLst>
  <p:notesMasterIdLst>
    <p:notesMasterId r:id="rId17"/>
  </p:notesMasterIdLst>
  <p:sldIdLst>
    <p:sldId id="4418" r:id="rId3"/>
    <p:sldId id="4459" r:id="rId4"/>
    <p:sldId id="4450" r:id="rId5"/>
    <p:sldId id="4452" r:id="rId6"/>
    <p:sldId id="4451" r:id="rId7"/>
    <p:sldId id="301" r:id="rId8"/>
    <p:sldId id="4453" r:id="rId9"/>
    <p:sldId id="4434" r:id="rId10"/>
    <p:sldId id="4457" r:id="rId11"/>
    <p:sldId id="4455" r:id="rId12"/>
    <p:sldId id="4454" r:id="rId13"/>
    <p:sldId id="4400" r:id="rId14"/>
    <p:sldId id="4456" r:id="rId15"/>
    <p:sldId id="4458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 autoAdjust="0"/>
    <p:restoredTop sz="86423" autoAdjust="0"/>
  </p:normalViewPr>
  <p:slideViewPr>
    <p:cSldViewPr snapToGrid="0">
      <p:cViewPr varScale="1">
        <p:scale>
          <a:sx n="59" d="100"/>
          <a:sy n="59" d="100"/>
        </p:scale>
        <p:origin x="162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FC7D72-9E73-4033-BC9E-A850F215F3B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F973CA0-90AB-4FB0-AC6D-03B481BA4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08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68b6c819e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f68b6c819e_2_1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 dirty="0"/>
          </a:p>
        </p:txBody>
      </p:sp>
      <p:sp>
        <p:nvSpPr>
          <p:cNvPr id="723" name="Google Shape;723;gf68b6c819e_2_1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defRPr/>
              </a:pPr>
              <a:t>1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F6525-2D18-B03A-6AFA-1433345CF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1F9471-610E-D955-1A4A-39387D149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A6609A-F8EE-DCB9-8770-45AE997AD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you want to have more impact, </a:t>
            </a:r>
            <a:r>
              <a:rPr lang="en-GB" u="sng" dirty="0"/>
              <a:t>you will</a:t>
            </a:r>
            <a:r>
              <a:rPr lang="en-GB" dirty="0"/>
              <a:t> make the changes.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6A23A-5EC1-DC99-943A-A5E6C05BC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E3FF80D5-0687-48F1-92E8-5CD488F04297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5097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2667D-C7F5-CD4C-C907-8512C25F3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CEC62D-58FF-3098-D0F2-CBF24F3C2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AA30E-659F-C7E4-8A16-88B35148F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You tell me – is it your responsibility?</a:t>
            </a:r>
          </a:p>
          <a:p>
            <a:r>
              <a:rPr lang="en-US" sz="1800" dirty="0"/>
              <a:t>Is it your wish to have more of an impact?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415E3-66CF-7CE3-0225-596451319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E3FF80D5-0687-48F1-92E8-5CD488F04297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5086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D9A5C-6A5E-F27B-5AC6-6485F45C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72B73-DABC-72D7-3905-D0200A3C1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E398C-DC94-53BA-2B89-1945874B9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My blueprint for the CFN. My philosophy was always this. </a:t>
            </a:r>
          </a:p>
          <a:p>
            <a:r>
              <a:rPr lang="en-US" sz="1800" dirty="0"/>
              <a:t>And I know it’s not easy</a:t>
            </a:r>
          </a:p>
          <a:p>
            <a:r>
              <a:rPr lang="en-US" sz="1800" dirty="0"/>
              <a:t>We are 15 years behind US/Canada/Australia – EP is a profession (not delivered by CPAs)</a:t>
            </a:r>
          </a:p>
          <a:p>
            <a:r>
              <a:rPr lang="en-US" sz="1800" dirty="0"/>
              <a:t>If you’re determined &amp; want to make more of an impact, you’ll find a way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BBB0F-CAAC-E037-FFED-2964FE826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E3FF80D5-0687-48F1-92E8-5CD488F04297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4589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3CA0-90AB-4FB0-AC6D-03B481BA4E6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0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D116D-082C-2A5B-52F9-FE0D3BEB4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29770-5AF1-EC56-4245-3C20A6FB8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4A3250-1149-F484-0AA4-6869997E0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815"/>
            <a:r>
              <a:rPr lang="en-US" sz="1800" dirty="0"/>
              <a:t>You decide what you can do. </a:t>
            </a:r>
          </a:p>
          <a:p>
            <a:pPr marL="167815"/>
            <a:r>
              <a:rPr lang="en-US" sz="1800" dirty="0"/>
              <a:t>What impact you can have.</a:t>
            </a:r>
          </a:p>
          <a:p>
            <a:pPr marL="167815"/>
            <a:r>
              <a:rPr lang="en-US" sz="1800" dirty="0"/>
              <a:t>Have a great day – get loads of action points.</a:t>
            </a:r>
          </a:p>
          <a:p>
            <a:pPr marL="167815"/>
            <a:r>
              <a:rPr lang="en-US" sz="1800" dirty="0"/>
              <a:t>Let’s move the needle &amp; not be wishing in hindsight you’d done things differently</a:t>
            </a:r>
          </a:p>
          <a:p>
            <a:pPr marL="167815"/>
            <a:r>
              <a:rPr lang="en-US" sz="1800" dirty="0"/>
              <a:t>Let’s go!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1124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0A5D8-CAD1-56F4-7E45-4FAB062CA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27B9E7-CBC6-5BB1-0E70-D719A9BAC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ACD3CF-908D-3F40-4576-B6AFAD6D9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81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45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9FDDA-55B1-7B5C-3D64-8085BCA48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FC5A9B-527D-B239-F990-8B0923380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5D5B37-7FB3-60AA-FF01-D82E5AF15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81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257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Start with the Why</a:t>
            </a:r>
          </a:p>
          <a:p>
            <a:r>
              <a:rPr lang="en-US" sz="1800" dirty="0"/>
              <a:t>I saw that OMBs needed more help – with scaling &amp; with exiting – most were winding up; demographics were changing &amp; it was going to be more of a problem</a:t>
            </a:r>
          </a:p>
          <a:p>
            <a:r>
              <a:rPr lang="en-US" sz="1800" dirty="0"/>
              <a:t>I could look after a dozen per year in a firm</a:t>
            </a:r>
          </a:p>
          <a:p>
            <a:r>
              <a:rPr lang="en-US" sz="1800" dirty="0"/>
              <a:t>All of us together could look after hundreds, thousands and have much greater impact on our communities &amp; the national economy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3CA0-90AB-4FB0-AC6D-03B481BA4E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24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ADC8D-B3F9-E1B6-DCEE-105F6DA2C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3E7698-4BC6-F294-8CFE-BFCDA30D1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44E4D-E4D9-6DAC-AE9E-F3B51D25D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815"/>
            <a:r>
              <a:rPr lang="en-GB" sz="1800" dirty="0"/>
              <a:t>The accounting world has moved fast in the last 18 years</a:t>
            </a:r>
          </a:p>
          <a:p>
            <a:pPr marL="167815"/>
            <a:r>
              <a:rPr lang="en-GB" sz="1800" dirty="0"/>
              <a:t>There is an awful lot happening in the world – but we can only control the controllables, in our community, in our firm, with our clients</a:t>
            </a:r>
          </a:p>
          <a:p>
            <a:pPr marL="167815"/>
            <a:r>
              <a:rPr lang="en-GB" sz="1800" dirty="0"/>
              <a:t>ChatGPT, an all-knowing expert – says what you need to do to keep up. Thrive or fail. It’s your </a:t>
            </a:r>
            <a:r>
              <a:rPr lang="en-GB" sz="1800" dirty="0" err="1"/>
              <a:t>gotomarket</a:t>
            </a:r>
            <a:r>
              <a:rPr lang="en-GB" sz="1800" dirty="0"/>
              <a:t> plan.</a:t>
            </a:r>
          </a:p>
          <a:p>
            <a:pPr marL="167815"/>
            <a:r>
              <a:rPr lang="en-GB" sz="1800" dirty="0"/>
              <a:t>Don’t be like Keir in a couple of years &amp; realise you’ve missed it</a:t>
            </a:r>
          </a:p>
          <a:p>
            <a:pPr marL="167815"/>
            <a:r>
              <a:rPr lang="en-GB" sz="1800" dirty="0"/>
              <a:t>Now is the time, today is the time, to decide what actions you want to take</a:t>
            </a:r>
          </a:p>
        </p:txBody>
      </p:sp>
    </p:spTree>
    <p:extLst>
      <p:ext uri="{BB962C8B-B14F-4D97-AF65-F5344CB8AC3E}">
        <p14:creationId xmlns:p14="http://schemas.microsoft.com/office/powerpoint/2010/main" val="186947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815"/>
            <a:r>
              <a:rPr lang="en-GB" sz="1800" dirty="0"/>
              <a:t>Create your actions.</a:t>
            </a:r>
          </a:p>
          <a:p>
            <a:pPr marL="167815"/>
            <a:r>
              <a:rPr lang="en-GB" sz="1800" dirty="0"/>
              <a:t>Delegate – up or down as you need to when you go back to the office</a:t>
            </a:r>
          </a:p>
          <a:p>
            <a:pPr marL="167815"/>
            <a:r>
              <a:rPr lang="en-GB" sz="1800" dirty="0"/>
              <a:t>Share with your team</a:t>
            </a:r>
          </a:p>
          <a:p>
            <a:pPr marL="167815"/>
            <a:r>
              <a:rPr lang="en-GB" sz="1800" dirty="0"/>
              <a:t>But above all – take action</a:t>
            </a:r>
          </a:p>
          <a:p>
            <a:pPr marL="167815"/>
            <a:r>
              <a:rPr lang="en-GB" sz="1800" dirty="0"/>
              <a:t>Shift the story to a new narrative – time flies &amp; little changes inside, but lots changes in the outside world</a:t>
            </a:r>
          </a:p>
        </p:txBody>
      </p:sp>
    </p:spTree>
    <p:extLst>
      <p:ext uri="{BB962C8B-B14F-4D97-AF65-F5344CB8AC3E}">
        <p14:creationId xmlns:p14="http://schemas.microsoft.com/office/powerpoint/2010/main" val="3833728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4A481-F8BD-176A-1C1E-AA5C84C79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5B5B6E-0F3D-ED67-1D71-E95735B08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F7E53-DE80-3D27-C381-1FAE4B218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800" dirty="0"/>
              <a:t>You have the opportunity – access to hundreds &amp; thousands of clients</a:t>
            </a:r>
          </a:p>
          <a:p>
            <a:pPr defTabSz="966612">
              <a:defRPr/>
            </a:pPr>
            <a:r>
              <a:rPr lang="en-US" sz="1800" dirty="0"/>
              <a:t>You can influence-  you’re trained &amp; you have skills</a:t>
            </a:r>
          </a:p>
          <a:p>
            <a:r>
              <a:rPr lang="en-US" sz="1800" dirty="0"/>
              <a:t>Do you have the responsibility?</a:t>
            </a:r>
          </a:p>
          <a:p>
            <a:r>
              <a:rPr lang="en-US" sz="1800" dirty="0"/>
              <a:t>20,000 clients – from 11 firms replying, 14 </a:t>
            </a:r>
            <a:r>
              <a:rPr lang="en-US" sz="1800" dirty="0" err="1"/>
              <a:t>acq</a:t>
            </a:r>
            <a:r>
              <a:rPr lang="en-US" sz="1800" dirty="0"/>
              <a:t>; 2 on exit planning retainers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BAC0A-13CF-5DDA-ADEF-AD11C167A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E3FF80D5-0687-48F1-92E8-5CD488F04297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632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B36A2-D328-6B06-9AD1-13EA7238D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2512C-FB33-B14F-0A20-F9D14E45A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27E38-D864-2F5F-CB45-64D3ACD1B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 don’t care who you are in your firm – you can all have impact if you want to</a:t>
            </a:r>
          </a:p>
          <a:p>
            <a:r>
              <a:rPr lang="en-US" sz="1800" dirty="0"/>
              <a:t>The youngest &amp; least experienced</a:t>
            </a:r>
          </a:p>
          <a:p>
            <a:r>
              <a:rPr lang="en-US" sz="1800" dirty="0"/>
              <a:t>The Managing Partner/Director complaining that it’s your fellow partners who aren’t stepping up</a:t>
            </a:r>
          </a:p>
          <a:p>
            <a:r>
              <a:rPr lang="en-US" sz="1800" dirty="0"/>
              <a:t>Your team who aren’t interested</a:t>
            </a:r>
          </a:p>
          <a:p>
            <a:r>
              <a:rPr lang="en-US" sz="1800" dirty="0"/>
              <a:t>You say you’re already too busy – maybe look at what you are spending your time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C854F-AF99-C8D6-EEE9-492FEE28C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E3FF80D5-0687-48F1-92E8-5CD488F04297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0815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So now over to you. I’ll give you 45 seconds – think of when you’ve had an impact this year</a:t>
            </a:r>
          </a:p>
          <a:p>
            <a:r>
              <a:rPr lang="en-US" sz="1800" dirty="0"/>
              <a:t>On feet</a:t>
            </a:r>
          </a:p>
          <a:p>
            <a:r>
              <a:rPr lang="en-US" sz="1800" dirty="0"/>
              <a:t>Find your matching number</a:t>
            </a:r>
          </a:p>
          <a:p>
            <a:r>
              <a:rPr lang="en-US" sz="1800" dirty="0"/>
              <a:t>You have 15 seconds to say hello to each other, then 1min each to share your impact</a:t>
            </a:r>
          </a:p>
          <a:p>
            <a:r>
              <a:rPr lang="en-US" sz="1800" dirty="0"/>
              <a:t>Go!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3CA0-90AB-4FB0-AC6D-03B481BA4E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1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770965" y="3203390"/>
            <a:ext cx="10452847" cy="94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5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770965" y="4147671"/>
            <a:ext cx="9144000" cy="70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64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0"/>
          <p:cNvSpPr txBox="1">
            <a:spLocks noGrp="1"/>
          </p:cNvSpPr>
          <p:nvPr>
            <p:ph type="ctrTitle"/>
          </p:nvPr>
        </p:nvSpPr>
        <p:spPr>
          <a:xfrm>
            <a:off x="818776" y="725209"/>
            <a:ext cx="10560425" cy="87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defRPr sz="5333" b="0">
                <a:solidFill>
                  <a:srgbClr val="75C1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0"/>
          <p:cNvSpPr txBox="1">
            <a:spLocks noGrp="1"/>
          </p:cNvSpPr>
          <p:nvPr>
            <p:ph type="subTitle" idx="1"/>
          </p:nvPr>
        </p:nvSpPr>
        <p:spPr>
          <a:xfrm>
            <a:off x="818776" y="1691899"/>
            <a:ext cx="10560425" cy="3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733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95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AD1-B186-4951-86C6-A03F4AF56B5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D62B-47D7-4A91-A3B2-8882AF1A8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0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76" y="725209"/>
            <a:ext cx="10560425" cy="876487"/>
          </a:xfrm>
        </p:spPr>
        <p:txBody>
          <a:bodyPr anchor="t" anchorCtr="0">
            <a:noAutofit/>
          </a:bodyPr>
          <a:lstStyle>
            <a:lvl1pPr algn="l">
              <a:defRPr sz="5333" b="0">
                <a:solidFill>
                  <a:srgbClr val="75C1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776" y="1691899"/>
            <a:ext cx="10560425" cy="3531533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3">
            <a:alphaModFix/>
          </a:blip>
          <a:srcRect t="-1" b="35419"/>
          <a:stretch/>
        </p:blipFill>
        <p:spPr>
          <a:xfrm>
            <a:off x="-59764" y="1578000"/>
            <a:ext cx="12263717" cy="52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-175966" y="0"/>
            <a:ext cx="12594209" cy="23991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838200" y="2950807"/>
            <a:ext cx="10515600" cy="322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7" name="Google Shape;57;p13"/>
          <p:cNvSpPr/>
          <p:nvPr/>
        </p:nvSpPr>
        <p:spPr>
          <a:xfrm>
            <a:off x="-175966" y="5844988"/>
            <a:ext cx="12594209" cy="729337"/>
          </a:xfrm>
          <a:prstGeom prst="rect">
            <a:avLst/>
          </a:prstGeom>
          <a:solidFill>
            <a:srgbClr val="B8BABC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38201" y="5972352"/>
            <a:ext cx="3847353" cy="52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thecfn.org.uk</a:t>
            </a:r>
            <a:endParaRPr sz="26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200" y="551635"/>
            <a:ext cx="3251200" cy="1337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4110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9"/>
          <p:cNvPicPr preferRelativeResize="0"/>
          <p:nvPr/>
        </p:nvPicPr>
        <p:blipFill rotWithShape="1">
          <a:blip r:embed="rId5">
            <a:alphaModFix/>
          </a:blip>
          <a:srcRect t="44128" b="44128"/>
          <a:stretch/>
        </p:blipFill>
        <p:spPr>
          <a:xfrm>
            <a:off x="-47811" y="5938833"/>
            <a:ext cx="12263717" cy="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9"/>
          <p:cNvSpPr/>
          <p:nvPr/>
        </p:nvSpPr>
        <p:spPr>
          <a:xfrm>
            <a:off x="-71717" y="5844988"/>
            <a:ext cx="12347388" cy="729337"/>
          </a:xfrm>
          <a:prstGeom prst="rect">
            <a:avLst/>
          </a:prstGeom>
          <a:solidFill>
            <a:srgbClr val="B8BABC"/>
          </a:solidFill>
          <a:ln>
            <a:noFill/>
          </a:ln>
          <a:effectLst>
            <a:outerShdw blurRad="88900" dist="38100" dir="5400000" sx="101000" sy="101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9"/>
          <p:cNvSpPr txBox="1"/>
          <p:nvPr/>
        </p:nvSpPr>
        <p:spPr>
          <a:xfrm>
            <a:off x="838201" y="5972352"/>
            <a:ext cx="3847353" cy="52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thecfn.org.uk</a:t>
            </a:r>
            <a:endParaRPr sz="26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9"/>
          <p:cNvSpPr txBox="1">
            <a:spLocks noGrp="1"/>
          </p:cNvSpPr>
          <p:nvPr>
            <p:ph type="title"/>
          </p:nvPr>
        </p:nvSpPr>
        <p:spPr>
          <a:xfrm>
            <a:off x="838200" y="735667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75C1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5" name="Google Shape;335;p59"/>
          <p:cNvSpPr txBox="1">
            <a:spLocks noGrp="1"/>
          </p:cNvSpPr>
          <p:nvPr>
            <p:ph type="body" idx="1"/>
          </p:nvPr>
        </p:nvSpPr>
        <p:spPr>
          <a:xfrm>
            <a:off x="838201" y="1709267"/>
            <a:ext cx="10515599" cy="346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3754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iw4r_DaUcw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28"/>
          <p:cNvSpPr txBox="1">
            <a:spLocks noGrp="1"/>
          </p:cNvSpPr>
          <p:nvPr>
            <p:ph type="ctrTitle"/>
          </p:nvPr>
        </p:nvSpPr>
        <p:spPr>
          <a:xfrm>
            <a:off x="862403" y="3203390"/>
            <a:ext cx="10452847" cy="94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r>
              <a:rPr lang="en-GB" dirty="0"/>
              <a:t>The National Conference</a:t>
            </a:r>
            <a:endParaRPr dirty="0"/>
          </a:p>
        </p:txBody>
      </p:sp>
      <p:sp>
        <p:nvSpPr>
          <p:cNvPr id="726" name="Google Shape;726;p128"/>
          <p:cNvSpPr txBox="1">
            <a:spLocks noGrp="1"/>
          </p:cNvSpPr>
          <p:nvPr>
            <p:ph type="subTitle" idx="1"/>
          </p:nvPr>
        </p:nvSpPr>
        <p:spPr>
          <a:xfrm>
            <a:off x="862403" y="4147670"/>
            <a:ext cx="9144000" cy="158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indent="0">
              <a:spcBef>
                <a:spcPts val="0"/>
              </a:spcBef>
              <a:buSzPct val="100000"/>
            </a:pPr>
            <a:r>
              <a:rPr lang="en-GB" dirty="0"/>
              <a:t>kirsty@TheCFN.org.uk</a:t>
            </a:r>
            <a:endParaRPr dirty="0"/>
          </a:p>
          <a:p>
            <a:pPr marL="0" indent="0">
              <a:buSzPct val="100000"/>
            </a:pPr>
            <a:r>
              <a:rPr lang="en-GB" dirty="0"/>
              <a:t>Chairman, The Corporate Finance Network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56ABE-6D67-71C0-F298-026CBDCA6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E0BEF6-C2F9-60AE-C293-B9C6481AE8DB}"/>
              </a:ext>
            </a:extLst>
          </p:cNvPr>
          <p:cNvSpPr/>
          <p:nvPr/>
        </p:nvSpPr>
        <p:spPr>
          <a:xfrm>
            <a:off x="1" y="960966"/>
            <a:ext cx="12191999" cy="34470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How did that feel?</a:t>
            </a:r>
          </a:p>
          <a:p>
            <a:pPr algn="ctr" defTabSz="1219170">
              <a:buClr>
                <a:srgbClr val="000000"/>
              </a:buClr>
              <a:defRPr/>
            </a:pPr>
            <a:endParaRPr lang="en-GB" sz="7200" b="1" kern="0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GB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Do you want more of that?</a:t>
            </a:r>
            <a:endParaRPr lang="en-GB" sz="10666" b="1" kern="0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88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779D6-22DA-C410-BD0B-FE15142B3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13C3A5-6A42-82D5-1C59-02EB7D28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966"/>
            <a:ext cx="11049000" cy="863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Who are you? What impact can you have?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525F81-9E51-D530-83E3-25107C9C564D}"/>
              </a:ext>
            </a:extLst>
          </p:cNvPr>
          <p:cNvSpPr/>
          <p:nvPr/>
        </p:nvSpPr>
        <p:spPr>
          <a:xfrm>
            <a:off x="1" y="1313666"/>
            <a:ext cx="12191999" cy="34470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Opportunity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GB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Influence</a:t>
            </a:r>
            <a:endParaRPr lang="en-GB" sz="7200" b="1" kern="0" dirty="0">
              <a:ln w="9525">
                <a:solidFill>
                  <a:srgbClr val="FFFFFF"/>
                </a:solidFill>
                <a:prstDash val="solid"/>
              </a:ln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GB" sz="7200" b="1" kern="0" dirty="0">
                <a:ln w="9525">
                  <a:solidFill>
                    <a:srgbClr val="FFFFFF"/>
                  </a:solidFill>
                  <a:prstDash val="solid"/>
                </a:ln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…</a:t>
            </a:r>
            <a:r>
              <a:rPr lang="en-GB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the Responsibility?</a:t>
            </a:r>
            <a:endParaRPr lang="en-GB" sz="10666" b="1" kern="0" dirty="0">
              <a:ln w="9525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00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E489A-7DA5-E93F-A745-B1E04B25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F5BC312-C4B5-846D-2B2A-24B508F8C58E}"/>
              </a:ext>
            </a:extLst>
          </p:cNvPr>
          <p:cNvSpPr txBox="1">
            <a:spLocks/>
          </p:cNvSpPr>
          <p:nvPr/>
        </p:nvSpPr>
        <p:spPr>
          <a:xfrm>
            <a:off x="345958" y="73232"/>
            <a:ext cx="11846041" cy="132556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75C1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r>
              <a:rPr lang="en-GB" sz="4267" dirty="0">
                <a:solidFill>
                  <a:prstClr val="black"/>
                </a:solidFill>
              </a:rPr>
              <a:t>The lightbulb moment </a:t>
            </a:r>
            <a:r>
              <a:rPr lang="en-GB" sz="4267" dirty="0">
                <a:solidFill>
                  <a:srgbClr val="729E23"/>
                </a:solidFill>
              </a:rPr>
              <a:t>- don’t just serve the current market, grow it – and do the right thing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4BEF12-A064-E01B-C404-3FB077C2DB04}"/>
              </a:ext>
            </a:extLst>
          </p:cNvPr>
          <p:cNvGrpSpPr/>
          <p:nvPr/>
        </p:nvGrpSpPr>
        <p:grpSpPr>
          <a:xfrm>
            <a:off x="911124" y="1611940"/>
            <a:ext cx="2930013" cy="1325563"/>
            <a:chOff x="0" y="118781"/>
            <a:chExt cx="2546555" cy="12168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534DA8E-9EFC-CC01-5CC8-A9FDD13CD755}"/>
                </a:ext>
              </a:extLst>
            </p:cNvPr>
            <p:cNvSpPr/>
            <p:nvPr/>
          </p:nvSpPr>
          <p:spPr>
            <a:xfrm>
              <a:off x="0" y="118781"/>
              <a:ext cx="2546555" cy="1216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609585">
                <a:defRPr/>
              </a:pPr>
              <a:endParaRPr lang="en-GB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FB0C50-AC09-C2BE-A897-2E7972BCE28F}"/>
                </a:ext>
              </a:extLst>
            </p:cNvPr>
            <p:cNvSpPr txBox="1"/>
            <p:nvPr/>
          </p:nvSpPr>
          <p:spPr>
            <a:xfrm>
              <a:off x="59398" y="178178"/>
              <a:ext cx="2427757" cy="1098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667" dirty="0">
                  <a:solidFill>
                    <a:prstClr val="black"/>
                  </a:solidFill>
                  <a:latin typeface="Calibri" panose="020F0502020204030204"/>
                </a:rPr>
                <a:t>Doing the deals is the easy part</a:t>
              </a:r>
              <a:endParaRPr lang="en-GB" sz="26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1985D9-9DE6-D702-767E-29EE3A04EDA2}"/>
              </a:ext>
            </a:extLst>
          </p:cNvPr>
          <p:cNvGrpSpPr/>
          <p:nvPr/>
        </p:nvGrpSpPr>
        <p:grpSpPr>
          <a:xfrm>
            <a:off x="8858094" y="1611940"/>
            <a:ext cx="2930013" cy="1325563"/>
            <a:chOff x="6906927" y="-1561215"/>
            <a:chExt cx="2546555" cy="12168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3D9B165-08BD-B6E2-CE7F-A8360AD1AB87}"/>
                </a:ext>
              </a:extLst>
            </p:cNvPr>
            <p:cNvSpPr/>
            <p:nvPr/>
          </p:nvSpPr>
          <p:spPr>
            <a:xfrm>
              <a:off x="6906927" y="-1561215"/>
              <a:ext cx="2546555" cy="1216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609585">
                <a:defRPr/>
              </a:pPr>
              <a:endParaRPr lang="en-GB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E562D599-4E74-5242-DCCB-DC49AB94C1F5}"/>
                </a:ext>
              </a:extLst>
            </p:cNvPr>
            <p:cNvSpPr txBox="1"/>
            <p:nvPr/>
          </p:nvSpPr>
          <p:spPr>
            <a:xfrm>
              <a:off x="6966324" y="-1477749"/>
              <a:ext cx="2427757" cy="1098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667" dirty="0">
                  <a:solidFill>
                    <a:prstClr val="black"/>
                  </a:solidFill>
                  <a:latin typeface="Calibri" panose="020F0502020204030204"/>
                </a:rPr>
                <a:t>True Deal Origination - CFN</a:t>
              </a:r>
              <a:endParaRPr lang="en-GB" sz="26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A04620-96FF-9C8A-B22B-6B0F739D07D3}"/>
              </a:ext>
            </a:extLst>
          </p:cNvPr>
          <p:cNvSpPr/>
          <p:nvPr/>
        </p:nvSpPr>
        <p:spPr>
          <a:xfrm>
            <a:off x="4945568" y="1611940"/>
            <a:ext cx="2930013" cy="1325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609585">
              <a:defRPr/>
            </a:pPr>
            <a:endParaRPr lang="en-GB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0DA8D4AF-F76C-FFFD-AC9E-541391364375}"/>
              </a:ext>
            </a:extLst>
          </p:cNvPr>
          <p:cNvSpPr txBox="1"/>
          <p:nvPr/>
        </p:nvSpPr>
        <p:spPr>
          <a:xfrm>
            <a:off x="5013911" y="1729085"/>
            <a:ext cx="2793327" cy="11961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1600" tIns="101600" rIns="101600" bIns="101600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anose="020F0502020204030204"/>
              </a:rPr>
              <a:t>Deal origination is harder – CF firms</a:t>
            </a:r>
            <a:endParaRPr lang="en-GB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E7CD4-5F91-3E1B-9858-6F53DB3C32B2}"/>
              </a:ext>
            </a:extLst>
          </p:cNvPr>
          <p:cNvSpPr txBox="1"/>
          <p:nvPr/>
        </p:nvSpPr>
        <p:spPr>
          <a:xfrm>
            <a:off x="911124" y="3150647"/>
            <a:ext cx="2998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Had an approach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Found a target to buy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EF66F-5F9B-2A5E-62EA-E54DE1341449}"/>
              </a:ext>
            </a:extLst>
          </p:cNvPr>
          <p:cNvSpPr txBox="1"/>
          <p:nvPr/>
        </p:nvSpPr>
        <p:spPr>
          <a:xfrm>
            <a:off x="4945569" y="3150648"/>
            <a:ext cx="2793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Find the buyer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Find a target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3FAB7-412F-1E9C-D1F1-0CE0CA5D001C}"/>
              </a:ext>
            </a:extLst>
          </p:cNvPr>
          <p:cNvSpPr txBox="1"/>
          <p:nvPr/>
        </p:nvSpPr>
        <p:spPr>
          <a:xfrm>
            <a:off x="8994781" y="3150647"/>
            <a:ext cx="2793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Make it sellable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Encourage M&amp;A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40706123-0344-97C3-B592-8FC508070BEA}"/>
              </a:ext>
            </a:extLst>
          </p:cNvPr>
          <p:cNvSpPr/>
          <p:nvPr/>
        </p:nvSpPr>
        <p:spPr>
          <a:xfrm>
            <a:off x="10041775" y="4037945"/>
            <a:ext cx="665019" cy="1208116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7168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6" grpId="0"/>
      <p:bldP spid="8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g sitting in a car&#10;&#10;AI-generated content may be incorrect.">
            <a:extLst>
              <a:ext uri="{FF2B5EF4-FFF2-40B4-BE49-F238E27FC236}">
                <a16:creationId xmlns:a16="http://schemas.microsoft.com/office/drawing/2014/main" id="{9FDCBFE2-A610-54B3-14E8-C562A6361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8" b="16572"/>
          <a:stretch>
            <a:fillRect/>
          </a:stretch>
        </p:blipFill>
        <p:spPr>
          <a:xfrm>
            <a:off x="1212124" y="352698"/>
            <a:ext cx="5143500" cy="5238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FA912-5C1A-50E5-9E54-59A449204B70}"/>
              </a:ext>
            </a:extLst>
          </p:cNvPr>
          <p:cNvSpPr txBox="1"/>
          <p:nvPr/>
        </p:nvSpPr>
        <p:spPr>
          <a:xfrm>
            <a:off x="7256962" y="2617857"/>
            <a:ext cx="3722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#BeMoreLola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016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1FC99-3EF7-5F98-D4DC-1928E185E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544F05-F10D-69D8-9CE7-8A958D3B8A27}"/>
              </a:ext>
            </a:extLst>
          </p:cNvPr>
          <p:cNvSpPr/>
          <p:nvPr/>
        </p:nvSpPr>
        <p:spPr>
          <a:xfrm>
            <a:off x="1" y="1091595"/>
            <a:ext cx="12191999" cy="34058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10666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ACTION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GB" sz="10666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12746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57995-9A5F-DB31-4648-048BBC0E2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ryn Terfel ⁞ I Believe">
            <a:hlinkClick r:id="" action="ppaction://media"/>
            <a:extLst>
              <a:ext uri="{FF2B5EF4-FFF2-40B4-BE49-F238E27FC236}">
                <a16:creationId xmlns:a16="http://schemas.microsoft.com/office/drawing/2014/main" id="{CA27CD3F-6945-22DF-1218-F63727E578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FFD92-4754-F226-BD28-9BC23F2AC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earing graduation gowns&#10;&#10;AI-generated content may be incorrect.">
            <a:extLst>
              <a:ext uri="{FF2B5EF4-FFF2-40B4-BE49-F238E27FC236}">
                <a16:creationId xmlns:a16="http://schemas.microsoft.com/office/drawing/2014/main" id="{184BBC9E-D4BE-D20C-246E-C33D58520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7"/>
          <a:stretch>
            <a:fillRect/>
          </a:stretch>
        </p:blipFill>
        <p:spPr>
          <a:xfrm>
            <a:off x="770708" y="0"/>
            <a:ext cx="3993152" cy="4676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359912-C1A1-4CA7-E987-F71EBB1C4771}"/>
              </a:ext>
            </a:extLst>
          </p:cNvPr>
          <p:cNvSpPr txBox="1"/>
          <p:nvPr/>
        </p:nvSpPr>
        <p:spPr>
          <a:xfrm>
            <a:off x="6505303" y="1064995"/>
            <a:ext cx="4915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What a Rousing Start!</a:t>
            </a:r>
            <a:endParaRPr lang="en-GB" sz="7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426513-3E9C-7218-2464-6F870252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22" y="5268046"/>
            <a:ext cx="14684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D98792A-CDCD-BA95-1811-0F2CDC4F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65" y="4642892"/>
            <a:ext cx="1117895" cy="62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2D1BC21-C57B-2824-0222-6B55B814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9" y="4885459"/>
            <a:ext cx="1757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5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6DDF-751D-5878-FDE6-5181D5B6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14" y="728761"/>
            <a:ext cx="6061165" cy="2046722"/>
          </a:xfrm>
        </p:spPr>
        <p:txBody>
          <a:bodyPr/>
          <a:lstStyle/>
          <a:p>
            <a:pPr algn="ctr"/>
            <a:r>
              <a:rPr lang="en-US" sz="4800" b="1" dirty="0"/>
              <a:t>Why </a:t>
            </a:r>
            <a:br>
              <a:rPr lang="en-US" sz="4800" b="1" dirty="0"/>
            </a:br>
            <a:r>
              <a:rPr lang="en-US" sz="4800" b="1" dirty="0"/>
              <a:t>The Corporate Finance Network was created</a:t>
            </a:r>
            <a:endParaRPr lang="en-GB" sz="4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21C95-FCD6-D8DE-E4AF-A0CAC9934A72}"/>
              </a:ext>
            </a:extLst>
          </p:cNvPr>
          <p:cNvSpPr txBox="1"/>
          <p:nvPr/>
        </p:nvSpPr>
        <p:spPr>
          <a:xfrm>
            <a:off x="195943" y="3873509"/>
            <a:ext cx="11743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Any why I (still) believe!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67471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964CD-1B1D-0EEE-131B-D02AC079C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erson in a suit&#10;&#10;AI-generated content may be incorrect.">
            <a:extLst>
              <a:ext uri="{FF2B5EF4-FFF2-40B4-BE49-F238E27FC236}">
                <a16:creationId xmlns:a16="http://schemas.microsoft.com/office/drawing/2014/main" id="{FBF444D1-ACA8-D535-0B04-4ED5D3A59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03" y="0"/>
            <a:ext cx="7683594" cy="56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9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55B38-E74F-4228-998C-30FD00071792}"/>
              </a:ext>
            </a:extLst>
          </p:cNvPr>
          <p:cNvSpPr/>
          <p:nvPr/>
        </p:nvSpPr>
        <p:spPr>
          <a:xfrm>
            <a:off x="1" y="1091595"/>
            <a:ext cx="12191999" cy="34058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10666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ACTION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GB" sz="10666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122494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288F5-5018-D0C7-282A-B4369DC3E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03B12D-2428-76A2-96E4-007B6739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966"/>
            <a:ext cx="11049000" cy="863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Who are you? What impact can you have?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4FA4B1-A340-CCB0-70BB-08AF8366B8A4}"/>
              </a:ext>
            </a:extLst>
          </p:cNvPr>
          <p:cNvSpPr/>
          <p:nvPr/>
        </p:nvSpPr>
        <p:spPr>
          <a:xfrm>
            <a:off x="1" y="1313666"/>
            <a:ext cx="12191999" cy="34470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Opportunity - clients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GB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Influence – skills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GB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cs typeface="Arial"/>
                <a:sym typeface="Arial"/>
              </a:rPr>
              <a:t>…</a:t>
            </a:r>
            <a:r>
              <a:rPr lang="en-GB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cs typeface="Arial"/>
                <a:sym typeface="Arial"/>
              </a:rPr>
              <a:t>the Responsibility?</a:t>
            </a:r>
            <a:endParaRPr lang="en-GB" sz="7200" b="1" kern="0" dirty="0">
              <a:ln w="9525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8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B5A1D-CB11-14BE-461D-05755C4A7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B75BFD-747D-5E7E-A150-9EA1EECB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966"/>
            <a:ext cx="11049000" cy="863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Who are you? What impact can you have?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E08230-7A2D-5746-8B90-09003A372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92" y="2860765"/>
            <a:ext cx="2730137" cy="27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erated image">
            <a:extLst>
              <a:ext uri="{FF2B5EF4-FFF2-40B4-BE49-F238E27FC236}">
                <a16:creationId xmlns:a16="http://schemas.microsoft.com/office/drawing/2014/main" id="{4812639D-91FF-6403-DE24-6223D5DA7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1345474"/>
            <a:ext cx="2351314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nerated image">
            <a:extLst>
              <a:ext uri="{FF2B5EF4-FFF2-40B4-BE49-F238E27FC236}">
                <a16:creationId xmlns:a16="http://schemas.microsoft.com/office/drawing/2014/main" id="{ABC3C59E-97B9-5F80-1866-A13B84C6E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1880"/>
            <a:ext cx="2351314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A1D8E25-7EFF-E832-D991-49553E0FC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82" y="2978331"/>
            <a:ext cx="2495006" cy="24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82306-55FE-7643-0A34-892D1B9B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Business Advice – you helped a client to…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93153-061B-2A8F-BA9C-0A53AB643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65150" indent="-514350">
              <a:buSzPct val="90000"/>
              <a:buFont typeface="+mj-lt"/>
              <a:buAutoNum type="arabicPeriod"/>
            </a:pPr>
            <a:r>
              <a:rPr lang="en-US" dirty="0" err="1"/>
              <a:t>Digitalised</a:t>
            </a:r>
            <a:r>
              <a:rPr lang="en-US" dirty="0"/>
              <a:t> via intro to Made Smarter &amp; were more productive</a:t>
            </a:r>
          </a:p>
          <a:p>
            <a:pPr marL="565150" indent="-514350">
              <a:buSzPct val="90000"/>
              <a:buFont typeface="+mj-lt"/>
              <a:buAutoNum type="arabicPeriod"/>
            </a:pPr>
            <a:r>
              <a:rPr lang="en-US" dirty="0"/>
              <a:t>Improved their credit score so they had access to cheaper capital</a:t>
            </a:r>
          </a:p>
          <a:p>
            <a:pPr marL="565150" indent="-514350">
              <a:buSzPct val="90000"/>
              <a:buFont typeface="+mj-lt"/>
              <a:buAutoNum type="arabicPeriod"/>
            </a:pPr>
            <a:r>
              <a:rPr lang="en-US" dirty="0"/>
              <a:t>Acquired a business to plug a weakness</a:t>
            </a:r>
          </a:p>
          <a:p>
            <a:pPr marL="565150" indent="-514350">
              <a:buSzPct val="90000"/>
              <a:buFont typeface="+mj-lt"/>
              <a:buAutoNum type="arabicPeriod"/>
            </a:pPr>
            <a:r>
              <a:rPr lang="en-US" dirty="0"/>
              <a:t>Got exit ready &amp; sold for a life-changing sum</a:t>
            </a:r>
          </a:p>
          <a:p>
            <a:pPr marL="565150" indent="-514350">
              <a:buSzPct val="90000"/>
              <a:buFont typeface="+mj-lt"/>
              <a:buAutoNum type="arabicPeriod"/>
            </a:pPr>
            <a:r>
              <a:rPr lang="en-US" dirty="0"/>
              <a:t>Helped an MBO or EOT get business ownership for the first time</a:t>
            </a:r>
          </a:p>
          <a:p>
            <a:pPr marL="565150" indent="-514350">
              <a:buSzPct val="90000"/>
              <a:buFont typeface="+mj-lt"/>
              <a:buAutoNum type="arabicPeriod"/>
            </a:pPr>
            <a:r>
              <a:rPr lang="en-US" dirty="0"/>
              <a:t>Gave them confidence to scale, become more profitable with new business strategies, then employed more staff in your community</a:t>
            </a:r>
          </a:p>
          <a:p>
            <a:pPr marL="565150" indent="-514350">
              <a:buSzPct val="90000"/>
              <a:buFont typeface="+mj-lt"/>
              <a:buAutoNum type="arabicPeriod"/>
            </a:pPr>
            <a:r>
              <a:rPr lang="en-US" dirty="0"/>
              <a:t>Created a business expansion plan, then funded it</a:t>
            </a:r>
          </a:p>
          <a:p>
            <a:pPr marL="5651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6131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ner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Widescreen</PresentationFormat>
  <Paragraphs>90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Cover</vt:lpstr>
      <vt:lpstr>Inner1</vt:lpstr>
      <vt:lpstr>The National Conference</vt:lpstr>
      <vt:lpstr>PowerPoint Presentation</vt:lpstr>
      <vt:lpstr>PowerPoint Presentation</vt:lpstr>
      <vt:lpstr>Why  The Corporate Finance Network was created</vt:lpstr>
      <vt:lpstr>PowerPoint Presentation</vt:lpstr>
      <vt:lpstr>PowerPoint Presentation</vt:lpstr>
      <vt:lpstr>Who are you? What impact can you have?</vt:lpstr>
      <vt:lpstr>Who are you? What impact can you have?</vt:lpstr>
      <vt:lpstr>Business Advice – you helped a client to…</vt:lpstr>
      <vt:lpstr>PowerPoint Presentation</vt:lpstr>
      <vt:lpstr>Who are you? What impact can you have?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Kirsty McGregor</dc:creator>
  <cp:lastModifiedBy>Kirsty McGregor</cp:lastModifiedBy>
  <cp:revision>34</cp:revision>
  <dcterms:created xsi:type="dcterms:W3CDTF">2025-03-04T09:56:32Z</dcterms:created>
  <dcterms:modified xsi:type="dcterms:W3CDTF">2025-09-24T07:30:14Z</dcterms:modified>
</cp:coreProperties>
</file>