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1" r:id="rId4"/>
    <p:sldId id="267" r:id="rId5"/>
    <p:sldId id="274" r:id="rId6"/>
    <p:sldId id="260" r:id="rId7"/>
    <p:sldId id="280" r:id="rId8"/>
    <p:sldId id="268" r:id="rId9"/>
    <p:sldId id="272" r:id="rId10"/>
    <p:sldId id="273" r:id="rId11"/>
    <p:sldId id="269" r:id="rId12"/>
    <p:sldId id="262" r:id="rId13"/>
    <p:sldId id="264" r:id="rId14"/>
    <p:sldId id="279" r:id="rId15"/>
    <p:sldId id="275" r:id="rId16"/>
    <p:sldId id="276" r:id="rId17"/>
    <p:sldId id="277" r:id="rId18"/>
    <p:sldId id="278" r:id="rId19"/>
    <p:sldId id="265" r:id="rId20"/>
    <p:sldId id="266" r:id="rId21"/>
    <p:sldId id="281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857853-80AF-3F2A-FD00-B6C2F760BC2A}" name="Kathryn Stevenson" initials="KS" userId="02cd784afdb33d8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7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9" autoAdjust="0"/>
    <p:restoredTop sz="72990" autoAdjust="0"/>
  </p:normalViewPr>
  <p:slideViewPr>
    <p:cSldViewPr snapToGrid="0">
      <p:cViewPr varScale="1">
        <p:scale>
          <a:sx n="60" d="100"/>
          <a:sy n="60" d="100"/>
        </p:scale>
        <p:origin x="1781" y="43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adl\Downloads\Master%20Copy%20M&amp;A%20and%20Fundraising%20Volumes%20by%20Region%20by%20Month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adl\Downloads\New%20Business%20Creation%202016%20to%202025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hr\Downloads\Master%20Copy%20M&amp;A%20and%20Fundraising%20Volumes%20by%20Region%20by%20Mont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tmvaluations-my.sharepoint.com/personal/bradley_evans_mtmvaluations_onmicrosoft_com/Documents/Documents/Marketing/Reports/Barometers/2025/Sept/Barometer%20Ago%2025_040925%20-%20F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tmvaluations-my.sharepoint.com/personal/bradley_evans_mtmvaluations_onmicrosoft_com/Documents/Documents/Marketing/Case%20Studies,%20Partnerships,%20Testimonials/CFN/Natinal%20Conference%202025/Master%20Copy%20M&amp;A%20and%20Fundraising%20Volumes%20by%20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tmvaluations-my.sharepoint.com/personal/bradley_evans_mtmvaluations_onmicrosoft_com/Documents/Documents/Marketing/Case%20Studies,%20Partnerships,%20Testimonials/CFN/Natinal%20Conference%202025/Master%20Copy%20M&amp;A%20and%20Fundraising%20Volumes%20by%20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hr\Downloads\Master%20Copy%20M&amp;A%20and%20Fundraising%20Volumes%20by%20Region%20by%20Month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hr\Downloads\Master%20Copy%20M&amp;A%20and%20Fundraising%20Volumes%20by%20Region%20by%20Month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hr\Downloads\Master%20Copy%20M&amp;A%20and%20Fundraising%20Volumes%20by%20Region%20by%20Month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hr\Downloads\Master%20Copy%20M&amp;A%20and%20Fundraising%20Volumes%20by%20Region%20by%20Month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44424044229315"/>
          <c:y val="4.341008051408473E-2"/>
          <c:w val="0.86340802422199281"/>
          <c:h val="0.66976768566402045"/>
        </c:manualLayout>
      </c:layout>
      <c:lineChart>
        <c:grouping val="standard"/>
        <c:varyColors val="0"/>
        <c:ser>
          <c:idx val="0"/>
          <c:order val="0"/>
          <c:tx>
            <c:v>Strictly UK M&amp;A deals</c:v>
          </c:tx>
          <c:spPr>
            <a:ln w="28575" cmpd="sng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Graphs!$A$2:$A$81</c:f>
              <c:numCache>
                <c:formatCode>mmm\-yy</c:formatCode>
                <c:ptCount val="8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  <c:pt idx="74">
                  <c:v>45717</c:v>
                </c:pt>
                <c:pt idx="75">
                  <c:v>45748</c:v>
                </c:pt>
                <c:pt idx="76">
                  <c:v>45778</c:v>
                </c:pt>
                <c:pt idx="77">
                  <c:v>45809</c:v>
                </c:pt>
                <c:pt idx="78">
                  <c:v>45839</c:v>
                </c:pt>
                <c:pt idx="79">
                  <c:v>45870</c:v>
                </c:pt>
              </c:numCache>
            </c:numRef>
          </c:cat>
          <c:val>
            <c:numRef>
              <c:f>Graphs!$C$2:$C$81</c:f>
              <c:numCache>
                <c:formatCode>General</c:formatCode>
                <c:ptCount val="80"/>
                <c:pt idx="0">
                  <c:v>262</c:v>
                </c:pt>
                <c:pt idx="1">
                  <c:v>298</c:v>
                </c:pt>
                <c:pt idx="2">
                  <c:v>308</c:v>
                </c:pt>
                <c:pt idx="3">
                  <c:v>321</c:v>
                </c:pt>
                <c:pt idx="4">
                  <c:v>395</c:v>
                </c:pt>
                <c:pt idx="5">
                  <c:v>374</c:v>
                </c:pt>
                <c:pt idx="6">
                  <c:v>411</c:v>
                </c:pt>
                <c:pt idx="7">
                  <c:v>334</c:v>
                </c:pt>
                <c:pt idx="8">
                  <c:v>387</c:v>
                </c:pt>
                <c:pt idx="9">
                  <c:v>426</c:v>
                </c:pt>
                <c:pt idx="10">
                  <c:v>369</c:v>
                </c:pt>
                <c:pt idx="11">
                  <c:v>388</c:v>
                </c:pt>
                <c:pt idx="12">
                  <c:v>366</c:v>
                </c:pt>
                <c:pt idx="13">
                  <c:v>355</c:v>
                </c:pt>
                <c:pt idx="14">
                  <c:v>433</c:v>
                </c:pt>
                <c:pt idx="15">
                  <c:v>199</c:v>
                </c:pt>
                <c:pt idx="16">
                  <c:v>186</c:v>
                </c:pt>
                <c:pt idx="17">
                  <c:v>282</c:v>
                </c:pt>
                <c:pt idx="18">
                  <c:v>318</c:v>
                </c:pt>
                <c:pt idx="19">
                  <c:v>286</c:v>
                </c:pt>
                <c:pt idx="20">
                  <c:v>384</c:v>
                </c:pt>
                <c:pt idx="21">
                  <c:v>430</c:v>
                </c:pt>
                <c:pt idx="22">
                  <c:v>430</c:v>
                </c:pt>
                <c:pt idx="23">
                  <c:v>564</c:v>
                </c:pt>
                <c:pt idx="24">
                  <c:v>440</c:v>
                </c:pt>
                <c:pt idx="25">
                  <c:v>523</c:v>
                </c:pt>
                <c:pt idx="26">
                  <c:v>745</c:v>
                </c:pt>
                <c:pt idx="27">
                  <c:v>524</c:v>
                </c:pt>
                <c:pt idx="28">
                  <c:v>453</c:v>
                </c:pt>
                <c:pt idx="29">
                  <c:v>502</c:v>
                </c:pt>
                <c:pt idx="30">
                  <c:v>475</c:v>
                </c:pt>
                <c:pt idx="31">
                  <c:v>477</c:v>
                </c:pt>
                <c:pt idx="32">
                  <c:v>500</c:v>
                </c:pt>
                <c:pt idx="33">
                  <c:v>574</c:v>
                </c:pt>
                <c:pt idx="34">
                  <c:v>473</c:v>
                </c:pt>
                <c:pt idx="35">
                  <c:v>595</c:v>
                </c:pt>
                <c:pt idx="36">
                  <c:v>442</c:v>
                </c:pt>
                <c:pt idx="37">
                  <c:v>432</c:v>
                </c:pt>
                <c:pt idx="38">
                  <c:v>620</c:v>
                </c:pt>
                <c:pt idx="39">
                  <c:v>541</c:v>
                </c:pt>
                <c:pt idx="40">
                  <c:v>543</c:v>
                </c:pt>
                <c:pt idx="41">
                  <c:v>539</c:v>
                </c:pt>
                <c:pt idx="42">
                  <c:v>555</c:v>
                </c:pt>
                <c:pt idx="43">
                  <c:v>478</c:v>
                </c:pt>
                <c:pt idx="44">
                  <c:v>497</c:v>
                </c:pt>
                <c:pt idx="45">
                  <c:v>468</c:v>
                </c:pt>
                <c:pt idx="46">
                  <c:v>486</c:v>
                </c:pt>
                <c:pt idx="47">
                  <c:v>454</c:v>
                </c:pt>
                <c:pt idx="48">
                  <c:v>408</c:v>
                </c:pt>
                <c:pt idx="49">
                  <c:v>399</c:v>
                </c:pt>
                <c:pt idx="50">
                  <c:v>537</c:v>
                </c:pt>
                <c:pt idx="51">
                  <c:v>441</c:v>
                </c:pt>
                <c:pt idx="52">
                  <c:v>394</c:v>
                </c:pt>
                <c:pt idx="53">
                  <c:v>475</c:v>
                </c:pt>
                <c:pt idx="54">
                  <c:v>405</c:v>
                </c:pt>
                <c:pt idx="55">
                  <c:v>369</c:v>
                </c:pt>
                <c:pt idx="56">
                  <c:v>391</c:v>
                </c:pt>
                <c:pt idx="57">
                  <c:v>406</c:v>
                </c:pt>
                <c:pt idx="58">
                  <c:v>401</c:v>
                </c:pt>
                <c:pt idx="59">
                  <c:v>402</c:v>
                </c:pt>
                <c:pt idx="60">
                  <c:v>402</c:v>
                </c:pt>
                <c:pt idx="61">
                  <c:v>407</c:v>
                </c:pt>
                <c:pt idx="62">
                  <c:v>423</c:v>
                </c:pt>
                <c:pt idx="63">
                  <c:v>436</c:v>
                </c:pt>
                <c:pt idx="64">
                  <c:v>450</c:v>
                </c:pt>
                <c:pt idx="65">
                  <c:v>393</c:v>
                </c:pt>
                <c:pt idx="66">
                  <c:v>485</c:v>
                </c:pt>
                <c:pt idx="67">
                  <c:v>375</c:v>
                </c:pt>
                <c:pt idx="68">
                  <c:v>453</c:v>
                </c:pt>
                <c:pt idx="69">
                  <c:v>844</c:v>
                </c:pt>
                <c:pt idx="70">
                  <c:v>389</c:v>
                </c:pt>
                <c:pt idx="71">
                  <c:v>330</c:v>
                </c:pt>
                <c:pt idx="72">
                  <c:v>372</c:v>
                </c:pt>
                <c:pt idx="73">
                  <c:v>420</c:v>
                </c:pt>
                <c:pt idx="74">
                  <c:v>540</c:v>
                </c:pt>
                <c:pt idx="75">
                  <c:v>572</c:v>
                </c:pt>
                <c:pt idx="76">
                  <c:v>395</c:v>
                </c:pt>
                <c:pt idx="77">
                  <c:v>444</c:v>
                </c:pt>
                <c:pt idx="78">
                  <c:v>477</c:v>
                </c:pt>
                <c:pt idx="79">
                  <c:v>364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B4-47B5-940E-0B955E543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6930718"/>
        <c:axId val="1380536698"/>
      </c:lineChart>
      <c:dateAx>
        <c:axId val="134693071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en-GB"/>
              </a:p>
            </c:rich>
          </c:tx>
          <c:overlay val="0"/>
        </c:title>
        <c:numFmt formatCode="mmm\-yy" sourceLinked="1"/>
        <c:majorTickMark val="out"/>
        <c:minorTickMark val="none"/>
        <c:tickLblPos val="nextTo"/>
        <c:crossAx val="1380536698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1380536698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Deal Volume</a:t>
                </a:r>
              </a:p>
            </c:rich>
          </c:tx>
          <c:layout>
            <c:manualLayout>
              <c:xMode val="edge"/>
              <c:yMode val="edge"/>
              <c:x val="4.7720705256730179E-3"/>
              <c:y val="0.3383018631438812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crossAx val="1346930718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b="0">
          <a:latin typeface="Galano Grotesque Medium" panose="00000600000000000000" pitchFamily="50" charset="0"/>
          <a:ea typeface="ADLaM Display" panose="020F0502020204030204" pitchFamily="2" charset="0"/>
          <a:cs typeface="ADLaM Display" panose="020F0502020204030204" pitchFamily="2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 (Ann.)</c:v>
                </c:pt>
              </c:strCache>
            </c:strRef>
          </c:cat>
          <c:val>
            <c:numRef>
              <c:f>Sheet1!$B$2:$B$11</c:f>
              <c:numCache>
                <c:formatCode>_-* #,##0_-;\-* #,##0_-;_-* "-"??_-;_-@_-</c:formatCode>
                <c:ptCount val="10"/>
                <c:pt idx="0">
                  <c:v>358000</c:v>
                </c:pt>
                <c:pt idx="1">
                  <c:v>430000</c:v>
                </c:pt>
                <c:pt idx="2">
                  <c:v>610000</c:v>
                </c:pt>
                <c:pt idx="3">
                  <c:v>688000</c:v>
                </c:pt>
                <c:pt idx="4">
                  <c:v>781000</c:v>
                </c:pt>
                <c:pt idx="5">
                  <c:v>771000</c:v>
                </c:pt>
                <c:pt idx="6">
                  <c:v>805000</c:v>
                </c:pt>
                <c:pt idx="7">
                  <c:v>900000</c:v>
                </c:pt>
                <c:pt idx="8">
                  <c:v>847000</c:v>
                </c:pt>
                <c:pt idx="9">
                  <c:v>853000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86-47C7-B089-98C64BCED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9221695"/>
        <c:axId val="1849222175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Daily avg.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 (Ann.)</c:v>
                </c:pt>
              </c:strCache>
            </c:strRef>
          </c:cat>
          <c:val>
            <c:numRef>
              <c:f>Sheet1!$C$2:$C$11</c:f>
              <c:numCache>
                <c:formatCode>_-* #,##0_-;\-* #,##0_-;_-* "-"??_-;_-@_-</c:formatCode>
                <c:ptCount val="10"/>
                <c:pt idx="0">
                  <c:v>980.82191780821915</c:v>
                </c:pt>
                <c:pt idx="1">
                  <c:v>1178.0821917808219</c:v>
                </c:pt>
                <c:pt idx="2">
                  <c:v>1671.2328767123288</c:v>
                </c:pt>
                <c:pt idx="3">
                  <c:v>1884.9315068493152</c:v>
                </c:pt>
                <c:pt idx="4">
                  <c:v>2139.7260273972602</c:v>
                </c:pt>
                <c:pt idx="5">
                  <c:v>2112.3287671232879</c:v>
                </c:pt>
                <c:pt idx="6">
                  <c:v>2205.4794520547944</c:v>
                </c:pt>
                <c:pt idx="7">
                  <c:v>2465.7534246575342</c:v>
                </c:pt>
                <c:pt idx="8">
                  <c:v>2320.5479452054797</c:v>
                </c:pt>
                <c:pt idx="9">
                  <c:v>2336.9863013698632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86-47C7-B089-98C64BCED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491279"/>
        <c:axId val="156494639"/>
      </c:lineChart>
      <c:catAx>
        <c:axId val="1849221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lano Grotesque Medium" panose="00000600000000000000" pitchFamily="50" charset="0"/>
                <a:ea typeface="+mn-ea"/>
                <a:cs typeface="+mn-cs"/>
              </a:defRPr>
            </a:pPr>
            <a:endParaRPr lang="en-US"/>
          </a:p>
        </c:txPr>
        <c:crossAx val="1849222175"/>
        <c:crosses val="autoZero"/>
        <c:auto val="1"/>
        <c:lblAlgn val="ctr"/>
        <c:lblOffset val="100"/>
        <c:noMultiLvlLbl val="0"/>
      </c:catAx>
      <c:valAx>
        <c:axId val="1849222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alano Grotesque Medium" panose="00000600000000000000" pitchFamily="50" charset="0"/>
                    <a:ea typeface="+mn-ea"/>
                    <a:cs typeface="+mn-cs"/>
                  </a:defRPr>
                </a:pPr>
                <a:r>
                  <a:rPr lang="en-GB" dirty="0"/>
                  <a:t>Businesses Registered</a:t>
                </a:r>
              </a:p>
            </c:rich>
          </c:tx>
          <c:layout>
            <c:manualLayout>
              <c:xMode val="edge"/>
              <c:yMode val="edge"/>
              <c:x val="0"/>
              <c:y val="0.164438291155005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alano Grotesque Medium" panose="00000600000000000000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lano Grotesque Medium" panose="00000600000000000000" pitchFamily="50" charset="0"/>
                <a:ea typeface="+mn-ea"/>
                <a:cs typeface="+mn-cs"/>
              </a:defRPr>
            </a:pPr>
            <a:endParaRPr lang="en-US"/>
          </a:p>
        </c:txPr>
        <c:crossAx val="1849221695"/>
        <c:crosses val="autoZero"/>
        <c:crossBetween val="between"/>
      </c:valAx>
      <c:valAx>
        <c:axId val="156494639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alano Grotesque Medium" panose="00000600000000000000" pitchFamily="50" charset="0"/>
                    <a:ea typeface="+mn-ea"/>
                    <a:cs typeface="+mn-cs"/>
                  </a:defRPr>
                </a:pPr>
                <a:r>
                  <a:rPr lang="en-GB" dirty="0"/>
                  <a:t>Daily avg.</a:t>
                </a:r>
              </a:p>
            </c:rich>
          </c:tx>
          <c:layout>
            <c:manualLayout>
              <c:xMode val="edge"/>
              <c:yMode val="edge"/>
              <c:x val="0.96781985371511592"/>
              <c:y val="0.260603365100088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alano Grotesque Medium" panose="00000600000000000000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lano Grotesque Medium" panose="00000600000000000000" pitchFamily="50" charset="0"/>
                <a:ea typeface="+mn-ea"/>
                <a:cs typeface="+mn-cs"/>
              </a:defRPr>
            </a:pPr>
            <a:endParaRPr lang="en-US"/>
          </a:p>
        </c:txPr>
        <c:crossAx val="156491279"/>
        <c:crosses val="max"/>
        <c:crossBetween val="between"/>
      </c:valAx>
      <c:catAx>
        <c:axId val="1564912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64946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lano Grotesque Medium" panose="000006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latin typeface="Galano Grotesque Medium" panose="00000600000000000000" pitchFamily="50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46865076520132"/>
          <c:y val="4.3747188032265322E-2"/>
          <c:w val="0.87453677727230383"/>
          <c:h val="0.767854388276504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'Buyer Type'!$B$1</c:f>
              <c:strCache>
                <c:ptCount val="1"/>
                <c:pt idx="0">
                  <c:v>PE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lano Grotesque Medium" panose="000006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'Buyer Type'!$A$2:$A$8</c:f>
              <c:numCache>
                <c:formatCode>@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'Buyer Type'!$B$2:$B$8</c:f>
              <c:numCache>
                <c:formatCode>0.00</c:formatCode>
                <c:ptCount val="7"/>
                <c:pt idx="0">
                  <c:v>429</c:v>
                </c:pt>
                <c:pt idx="1">
                  <c:v>430</c:v>
                </c:pt>
                <c:pt idx="2">
                  <c:v>629</c:v>
                </c:pt>
                <c:pt idx="3">
                  <c:v>429</c:v>
                </c:pt>
                <c:pt idx="4">
                  <c:v>416</c:v>
                </c:pt>
                <c:pt idx="5">
                  <c:v>418</c:v>
                </c:pt>
                <c:pt idx="6">
                  <c:v>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61-4493-BB7E-30E7DA77A0B3}"/>
            </c:ext>
          </c:extLst>
        </c:ser>
        <c:ser>
          <c:idx val="1"/>
          <c:order val="1"/>
          <c:tx>
            <c:strRef>
              <c:f>'Buyer Type'!$C$1</c:f>
              <c:strCache>
                <c:ptCount val="1"/>
                <c:pt idx="0">
                  <c:v>Trade</c:v>
                </c:pt>
              </c:strCache>
            </c:strRef>
          </c:tx>
          <c:spPr>
            <a:solidFill>
              <a:srgbClr val="267BC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lano Grotesque Medium" panose="000006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'Buyer Type'!$A$2:$A$8</c:f>
              <c:numCache>
                <c:formatCode>@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'Buyer Type'!$C$2:$C$8</c:f>
              <c:numCache>
                <c:formatCode>0.00</c:formatCode>
                <c:ptCount val="7"/>
                <c:pt idx="0">
                  <c:v>3611</c:v>
                </c:pt>
                <c:pt idx="1">
                  <c:v>3050</c:v>
                </c:pt>
                <c:pt idx="2">
                  <c:v>4513</c:v>
                </c:pt>
                <c:pt idx="3">
                  <c:v>4477</c:v>
                </c:pt>
                <c:pt idx="4">
                  <c:v>3872</c:v>
                </c:pt>
                <c:pt idx="5">
                  <c:v>4472</c:v>
                </c:pt>
                <c:pt idx="6">
                  <c:v>4291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61-4493-BB7E-30E7DA77A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612279343"/>
        <c:axId val="612292783"/>
      </c:barChart>
      <c:catAx>
        <c:axId val="612279343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lano Grotesque Medium" panose="00000600000000000000" pitchFamily="50" charset="0"/>
                <a:ea typeface="+mn-ea"/>
                <a:cs typeface="+mn-cs"/>
              </a:defRPr>
            </a:pPr>
            <a:endParaRPr lang="en-US"/>
          </a:p>
        </c:txPr>
        <c:crossAx val="612292783"/>
        <c:crossesAt val="0"/>
        <c:auto val="1"/>
        <c:lblAlgn val="ctr"/>
        <c:lblOffset val="100"/>
        <c:noMultiLvlLbl val="0"/>
      </c:catAx>
      <c:valAx>
        <c:axId val="612292783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alano Grotesque Medium" panose="00000600000000000000" pitchFamily="50" charset="0"/>
                    <a:ea typeface="+mn-ea"/>
                    <a:cs typeface="+mn-cs"/>
                  </a:defRPr>
                </a:pPr>
                <a:r>
                  <a:rPr lang="en-GB"/>
                  <a:t>Deal Volume</a:t>
                </a:r>
              </a:p>
            </c:rich>
          </c:tx>
          <c:layout>
            <c:manualLayout>
              <c:xMode val="edge"/>
              <c:yMode val="edge"/>
              <c:x val="4.3616625318163103E-3"/>
              <c:y val="0.275585893563004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alano Grotesque Medium" panose="00000600000000000000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lano Grotesque Medium" panose="00000600000000000000" pitchFamily="50" charset="0"/>
                <a:ea typeface="+mn-ea"/>
                <a:cs typeface="+mn-cs"/>
              </a:defRPr>
            </a:pPr>
            <a:endParaRPr lang="en-US"/>
          </a:p>
        </c:txPr>
        <c:crossAx val="612279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lano Grotesque Medium" panose="000006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Galano Grotesque Medium" panose="00000600000000000000" pitchFamily="50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4A-4204-BBFF-37DA9466F8C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4A-4204-BBFF-37DA9466F8CD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4A-4204-BBFF-37DA9466F8CD}"/>
              </c:ext>
            </c:extLst>
          </c:dPt>
          <c:dPt>
            <c:idx val="3"/>
            <c:bubble3D val="0"/>
            <c:spPr>
              <a:solidFill>
                <a:srgbClr val="267BC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4A-4204-BBFF-37DA9466F8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lano Grotesque Medium" panose="000006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'Buyer Stats '!$A$32:$A$35</c:f>
              <c:strCache>
                <c:ptCount val="4"/>
                <c:pt idx="0">
                  <c:v>PE</c:v>
                </c:pt>
                <c:pt idx="1">
                  <c:v>PE-backed</c:v>
                </c:pt>
                <c:pt idx="2">
                  <c:v>Listed</c:v>
                </c:pt>
                <c:pt idx="3">
                  <c:v>Trade</c:v>
                </c:pt>
              </c:strCache>
            </c:strRef>
          </c:cat>
          <c:val>
            <c:numRef>
              <c:f>'Buyer Stats '!$C$32:$C$35</c:f>
              <c:numCache>
                <c:formatCode>0%</c:formatCode>
                <c:ptCount val="4"/>
                <c:pt idx="0">
                  <c:v>8.5820895522388058E-2</c:v>
                </c:pt>
                <c:pt idx="1">
                  <c:v>0.17910447761194029</c:v>
                </c:pt>
                <c:pt idx="2">
                  <c:v>0.10074626865671642</c:v>
                </c:pt>
                <c:pt idx="3">
                  <c:v>0.63432835820895528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4A-4204-BBFF-37DA9466F8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lano Grotesque Medium" panose="000006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latin typeface="Galano Grotesque Medium" panose="00000600000000000000" pitchFamily="50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'[Master Copy M&amp;A and Fundraising Volumes by Region by Month.xlsx]Buyer GEO'!$A$3</c:f>
              <c:strCache>
                <c:ptCount val="1"/>
                <c:pt idx="0">
                  <c:v>UK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'[Master Copy M&amp;A and Fundraising Volumes by Region by Month.xlsx]Buyer GEO'!$B$2:$H$2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 (ann)</c:v>
                </c:pt>
              </c:strCache>
            </c:strRef>
          </c:cat>
          <c:val>
            <c:numRef>
              <c:f>'[Master Copy M&amp;A and Fundraising Volumes by Region by Month.xlsx]Buyer GEO'!$B$3:$H$3</c:f>
              <c:numCache>
                <c:formatCode>General</c:formatCode>
                <c:ptCount val="7"/>
                <c:pt idx="0">
                  <c:v>2843</c:v>
                </c:pt>
                <c:pt idx="1">
                  <c:v>2656</c:v>
                </c:pt>
                <c:pt idx="2">
                  <c:v>3866</c:v>
                </c:pt>
                <c:pt idx="3">
                  <c:v>3736</c:v>
                </c:pt>
                <c:pt idx="4">
                  <c:v>3316</c:v>
                </c:pt>
                <c:pt idx="5">
                  <c:v>3825</c:v>
                </c:pt>
                <c:pt idx="6" formatCode="0">
                  <c:v>3334.666666666667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99-4514-A4F5-0356B15D3E44}"/>
            </c:ext>
          </c:extLst>
        </c:ser>
        <c:ser>
          <c:idx val="1"/>
          <c:order val="1"/>
          <c:tx>
            <c:strRef>
              <c:f>'[Master Copy M&amp;A and Fundraising Volumes by Region by Month.xlsx]Buyer GEO'!$A$4</c:f>
              <c:strCache>
                <c:ptCount val="1"/>
                <c:pt idx="0">
                  <c:v>US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'[Master Copy M&amp;A and Fundraising Volumes by Region by Month.xlsx]Buyer GEO'!$B$2:$H$2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 (ann)</c:v>
                </c:pt>
              </c:strCache>
            </c:strRef>
          </c:cat>
          <c:val>
            <c:numRef>
              <c:f>'[Master Copy M&amp;A and Fundraising Volumes by Region by Month.xlsx]Buyer GEO'!$B$4:$H$4</c:f>
              <c:numCache>
                <c:formatCode>General</c:formatCode>
                <c:ptCount val="7"/>
                <c:pt idx="0">
                  <c:v>271</c:v>
                </c:pt>
                <c:pt idx="1">
                  <c:v>319</c:v>
                </c:pt>
                <c:pt idx="2">
                  <c:v>509</c:v>
                </c:pt>
                <c:pt idx="3">
                  <c:v>451</c:v>
                </c:pt>
                <c:pt idx="4">
                  <c:v>348</c:v>
                </c:pt>
                <c:pt idx="5">
                  <c:v>389</c:v>
                </c:pt>
                <c:pt idx="6" formatCode="0">
                  <c:v>332.8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99-4514-A4F5-0356B15D3E44}"/>
            </c:ext>
          </c:extLst>
        </c:ser>
        <c:ser>
          <c:idx val="20"/>
          <c:order val="20"/>
          <c:tx>
            <c:strRef>
              <c:f>'[Master Copy M&amp;A and Fundraising Volumes by Region by Month.xlsx]Buyer GEO'!$A$23</c:f>
              <c:strCache>
                <c:ptCount val="1"/>
                <c:pt idx="0">
                  <c:v>Rest of World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'[Master Copy M&amp;A and Fundraising Volumes by Region by Month.xlsx]Buyer GEO'!$B$2:$H$2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 (ann)</c:v>
                </c:pt>
              </c:strCache>
            </c:strRef>
          </c:cat>
          <c:val>
            <c:numRef>
              <c:f>'[Master Copy M&amp;A and Fundraising Volumes by Region by Month.xlsx]Buyer GEO'!$B$23:$H$23</c:f>
              <c:numCache>
                <c:formatCode>General</c:formatCode>
                <c:ptCount val="7"/>
                <c:pt idx="0">
                  <c:v>448</c:v>
                </c:pt>
                <c:pt idx="1">
                  <c:v>487</c:v>
                </c:pt>
                <c:pt idx="2">
                  <c:v>733</c:v>
                </c:pt>
                <c:pt idx="3">
                  <c:v>752</c:v>
                </c:pt>
                <c:pt idx="4">
                  <c:v>596</c:v>
                </c:pt>
                <c:pt idx="5">
                  <c:v>653</c:v>
                </c:pt>
                <c:pt idx="6">
                  <c:v>553.80000000000007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99-4514-A4F5-0356B15D3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2452464"/>
        <c:axId val="1982444304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'[Master Copy M&amp;A and Fundraising Volumes by Region by Month.xlsx]Buyer GEO'!$A$5</c15:sqref>
                        </c15:formulaRef>
                      </c:ext>
                    </c:extLst>
                    <c:strCache>
                      <c:ptCount val="1"/>
                      <c:pt idx="0">
                        <c:v>Sweden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'[Master Copy M&amp;A and Fundraising Volumes by Region by Month.xlsx]Buyer GEO'!$B$2:$H$2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 (ann)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'[Master Copy M&amp;A and Fundraising Volumes by Region by Month.xlsx]Buyer GEO'!$B$5:$H$5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30</c:v>
                      </c:pt>
                      <c:pt idx="1">
                        <c:v>41</c:v>
                      </c:pt>
                      <c:pt idx="2">
                        <c:v>58</c:v>
                      </c:pt>
                      <c:pt idx="3">
                        <c:v>88</c:v>
                      </c:pt>
                      <c:pt idx="4">
                        <c:v>54</c:v>
                      </c:pt>
                      <c:pt idx="5">
                        <c:v>81</c:v>
                      </c:pt>
                      <c:pt idx="6" formatCode="0">
                        <c:v>75.400000000000006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199-4514-A4F5-0356B15D3E44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GEO'!$A$6</c15:sqref>
                        </c15:formulaRef>
                      </c:ext>
                    </c:extLst>
                    <c:strCache>
                      <c:ptCount val="1"/>
                      <c:pt idx="0">
                        <c:v>France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GEO'!$B$2:$H$2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 (ann)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GEO'!$B$6:$H$6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60</c:v>
                      </c:pt>
                      <c:pt idx="1">
                        <c:v>36</c:v>
                      </c:pt>
                      <c:pt idx="2">
                        <c:v>77</c:v>
                      </c:pt>
                      <c:pt idx="3">
                        <c:v>66</c:v>
                      </c:pt>
                      <c:pt idx="4">
                        <c:v>65</c:v>
                      </c:pt>
                      <c:pt idx="5">
                        <c:v>75</c:v>
                      </c:pt>
                      <c:pt idx="6" formatCode="0">
                        <c:v>46.800000000000004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199-4514-A4F5-0356B15D3E44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GEO'!$A$7</c15:sqref>
                        </c15:formulaRef>
                      </c:ext>
                    </c:extLst>
                    <c:strCache>
                      <c:ptCount val="1"/>
                      <c:pt idx="0">
                        <c:v>Germany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GEO'!$B$2:$H$2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 (ann)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GEO'!$B$7:$H$7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48</c:v>
                      </c:pt>
                      <c:pt idx="1">
                        <c:v>47</c:v>
                      </c:pt>
                      <c:pt idx="2">
                        <c:v>59</c:v>
                      </c:pt>
                      <c:pt idx="3">
                        <c:v>57</c:v>
                      </c:pt>
                      <c:pt idx="4">
                        <c:v>55</c:v>
                      </c:pt>
                      <c:pt idx="5">
                        <c:v>59</c:v>
                      </c:pt>
                      <c:pt idx="6" formatCode="0">
                        <c:v>44.2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199-4514-A4F5-0356B15D3E44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GEO'!$A$8</c15:sqref>
                        </c15:formulaRef>
                      </c:ext>
                    </c:extLst>
                    <c:strCache>
                      <c:ptCount val="1"/>
                      <c:pt idx="0">
                        <c:v>Canada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GEO'!$B$2:$H$2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 (ann)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GEO'!$B$8:$H$8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48</c:v>
                      </c:pt>
                      <c:pt idx="1">
                        <c:v>41</c:v>
                      </c:pt>
                      <c:pt idx="2">
                        <c:v>71</c:v>
                      </c:pt>
                      <c:pt idx="3">
                        <c:v>81</c:v>
                      </c:pt>
                      <c:pt idx="4">
                        <c:v>30</c:v>
                      </c:pt>
                      <c:pt idx="5">
                        <c:v>40</c:v>
                      </c:pt>
                      <c:pt idx="6" formatCode="0">
                        <c:v>36.4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199-4514-A4F5-0356B15D3E44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GEO'!$A$9</c15:sqref>
                        </c15:formulaRef>
                      </c:ext>
                    </c:extLst>
                    <c:strCache>
                      <c:ptCount val="1"/>
                      <c:pt idx="0">
                        <c:v>Ireland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GEO'!$B$2:$H$2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 (ann)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GEO'!$B$9:$H$9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26</c:v>
                      </c:pt>
                      <c:pt idx="1">
                        <c:v>32</c:v>
                      </c:pt>
                      <c:pt idx="2">
                        <c:v>58</c:v>
                      </c:pt>
                      <c:pt idx="3">
                        <c:v>61</c:v>
                      </c:pt>
                      <c:pt idx="4">
                        <c:v>57</c:v>
                      </c:pt>
                      <c:pt idx="5">
                        <c:v>46</c:v>
                      </c:pt>
                      <c:pt idx="6" formatCode="0">
                        <c:v>50.7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199-4514-A4F5-0356B15D3E44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GEO'!$A$10</c15:sqref>
                        </c15:formulaRef>
                      </c:ext>
                    </c:extLst>
                    <c:strCache>
                      <c:ptCount val="1"/>
                      <c:pt idx="0">
                        <c:v>Netherlands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GEO'!$B$2:$H$2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 (ann)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GEO'!$B$10:$H$10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</c:v>
                      </c:pt>
                      <c:pt idx="1">
                        <c:v>26</c:v>
                      </c:pt>
                      <c:pt idx="2">
                        <c:v>49</c:v>
                      </c:pt>
                      <c:pt idx="3">
                        <c:v>51</c:v>
                      </c:pt>
                      <c:pt idx="4">
                        <c:v>36</c:v>
                      </c:pt>
                      <c:pt idx="5">
                        <c:v>47</c:v>
                      </c:pt>
                      <c:pt idx="6" formatCode="0">
                        <c:v>23.400000000000002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199-4514-A4F5-0356B15D3E44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GEO'!$A$11</c15:sqref>
                        </c15:formulaRef>
                      </c:ext>
                    </c:extLst>
                    <c:strCache>
                      <c:ptCount val="1"/>
                      <c:pt idx="0">
                        <c:v>Australia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GEO'!$B$2:$H$2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 (ann)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GEO'!$B$11:$H$11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</c:v>
                      </c:pt>
                      <c:pt idx="1">
                        <c:v>37</c:v>
                      </c:pt>
                      <c:pt idx="2">
                        <c:v>35</c:v>
                      </c:pt>
                      <c:pt idx="3">
                        <c:v>34</c:v>
                      </c:pt>
                      <c:pt idx="4">
                        <c:v>25</c:v>
                      </c:pt>
                      <c:pt idx="5">
                        <c:v>22</c:v>
                      </c:pt>
                      <c:pt idx="6" formatCode="0">
                        <c:v>23.400000000000002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199-4514-A4F5-0356B15D3E44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GEO'!$A$12</c15:sqref>
                        </c15:formulaRef>
                      </c:ext>
                    </c:extLst>
                    <c:strCache>
                      <c:ptCount val="1"/>
                      <c:pt idx="0">
                        <c:v>Switzerland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GEO'!$B$2:$H$2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 (ann)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GEO'!$B$12:$H$12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12</c:v>
                      </c:pt>
                      <c:pt idx="1">
                        <c:v>13</c:v>
                      </c:pt>
                      <c:pt idx="2">
                        <c:v>34</c:v>
                      </c:pt>
                      <c:pt idx="3">
                        <c:v>29</c:v>
                      </c:pt>
                      <c:pt idx="4">
                        <c:v>19</c:v>
                      </c:pt>
                      <c:pt idx="5">
                        <c:v>23</c:v>
                      </c:pt>
                      <c:pt idx="6" formatCode="0">
                        <c:v>20.8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2199-4514-A4F5-0356B15D3E44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GEO'!$A$13</c15:sqref>
                        </c15:formulaRef>
                      </c:ext>
                    </c:extLst>
                    <c:strCache>
                      <c:ptCount val="1"/>
                      <c:pt idx="0">
                        <c:v>Norway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GEO'!$B$2:$H$2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 (ann)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GEO'!$B$13:$H$13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14</c:v>
                      </c:pt>
                      <c:pt idx="1">
                        <c:v>11</c:v>
                      </c:pt>
                      <c:pt idx="2">
                        <c:v>21</c:v>
                      </c:pt>
                      <c:pt idx="3">
                        <c:v>15</c:v>
                      </c:pt>
                      <c:pt idx="4">
                        <c:v>17</c:v>
                      </c:pt>
                      <c:pt idx="5">
                        <c:v>12</c:v>
                      </c:pt>
                      <c:pt idx="6" formatCode="0">
                        <c:v>11.700000000000001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2199-4514-A4F5-0356B15D3E44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GEO'!$A$14</c15:sqref>
                        </c15:formulaRef>
                      </c:ext>
                    </c:extLst>
                    <c:strCache>
                      <c:ptCount val="1"/>
                      <c:pt idx="0">
                        <c:v>Italy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GEO'!$B$2:$H$2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 (ann)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GEO'!$B$14:$H$14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11</c:v>
                      </c:pt>
                      <c:pt idx="1">
                        <c:v>8</c:v>
                      </c:pt>
                      <c:pt idx="2">
                        <c:v>19</c:v>
                      </c:pt>
                      <c:pt idx="3">
                        <c:v>13</c:v>
                      </c:pt>
                      <c:pt idx="4">
                        <c:v>16</c:v>
                      </c:pt>
                      <c:pt idx="5">
                        <c:v>14</c:v>
                      </c:pt>
                      <c:pt idx="6" formatCode="0">
                        <c:v>13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2199-4514-A4F5-0356B15D3E44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GEO'!$A$15</c15:sqref>
                        </c15:formulaRef>
                      </c:ext>
                    </c:extLst>
                    <c:strCache>
                      <c:ptCount val="1"/>
                      <c:pt idx="0">
                        <c:v>Japan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GEO'!$B$2:$H$2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 (ann)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GEO'!$B$15:$H$15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</c:v>
                      </c:pt>
                      <c:pt idx="1">
                        <c:v>16</c:v>
                      </c:pt>
                      <c:pt idx="2">
                        <c:v>11</c:v>
                      </c:pt>
                      <c:pt idx="3">
                        <c:v>13</c:v>
                      </c:pt>
                      <c:pt idx="4">
                        <c:v>17</c:v>
                      </c:pt>
                      <c:pt idx="5">
                        <c:v>4</c:v>
                      </c:pt>
                      <c:pt idx="6" formatCode="0">
                        <c:v>10.4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2199-4514-A4F5-0356B15D3E44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GEO'!$A$16</c15:sqref>
                        </c15:formulaRef>
                      </c:ext>
                    </c:extLst>
                    <c:strCache>
                      <c:ptCount val="1"/>
                      <c:pt idx="0">
                        <c:v>India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GEO'!$B$2:$H$2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 (ann)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GEO'!$B$16:$H$16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3</c:v>
                      </c:pt>
                      <c:pt idx="1">
                        <c:v>4</c:v>
                      </c:pt>
                      <c:pt idx="2">
                        <c:v>12</c:v>
                      </c:pt>
                      <c:pt idx="3">
                        <c:v>11</c:v>
                      </c:pt>
                      <c:pt idx="4">
                        <c:v>13</c:v>
                      </c:pt>
                      <c:pt idx="5">
                        <c:v>20</c:v>
                      </c:pt>
                      <c:pt idx="6" formatCode="0">
                        <c:v>27.3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2199-4514-A4F5-0356B15D3E44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GEO'!$A$17</c15:sqref>
                        </c15:formulaRef>
                      </c:ext>
                    </c:extLst>
                    <c:strCache>
                      <c:ptCount val="1"/>
                      <c:pt idx="0">
                        <c:v>Luxemburg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GEO'!$B$2:$H$2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 (ann)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GEO'!$B$17:$H$17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13</c:v>
                      </c:pt>
                      <c:pt idx="1">
                        <c:v>12</c:v>
                      </c:pt>
                      <c:pt idx="2">
                        <c:v>16</c:v>
                      </c:pt>
                      <c:pt idx="3">
                        <c:v>13</c:v>
                      </c:pt>
                      <c:pt idx="4">
                        <c:v>6</c:v>
                      </c:pt>
                      <c:pt idx="5">
                        <c:v>12</c:v>
                      </c:pt>
                      <c:pt idx="6" formatCode="0">
                        <c:v>6.5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2199-4514-A4F5-0356B15D3E44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GEO'!$A$18</c15:sqref>
                        </c15:formulaRef>
                      </c:ext>
                    </c:extLst>
                    <c:strCache>
                      <c:ptCount val="1"/>
                      <c:pt idx="0">
                        <c:v>Belgium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GEO'!$B$2:$H$2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 (ann)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GEO'!$B$18:$H$18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7</c:v>
                      </c:pt>
                      <c:pt idx="1">
                        <c:v>8</c:v>
                      </c:pt>
                      <c:pt idx="2">
                        <c:v>13</c:v>
                      </c:pt>
                      <c:pt idx="3">
                        <c:v>17</c:v>
                      </c:pt>
                      <c:pt idx="4">
                        <c:v>14</c:v>
                      </c:pt>
                      <c:pt idx="5">
                        <c:v>8</c:v>
                      </c:pt>
                      <c:pt idx="6" formatCode="0">
                        <c:v>10.4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2199-4514-A4F5-0356B15D3E44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GEO'!$A$19</c15:sqref>
                        </c15:formulaRef>
                      </c:ext>
                    </c:extLst>
                    <c:strCache>
                      <c:ptCount val="1"/>
                      <c:pt idx="0">
                        <c:v>UAE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GEO'!$B$2:$H$2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 (ann)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GEO'!$B$19:$H$19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</c:v>
                      </c:pt>
                      <c:pt idx="1">
                        <c:v>1</c:v>
                      </c:pt>
                      <c:pt idx="2">
                        <c:v>4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2199-4514-A4F5-0356B15D3E44}"/>
                  </c:ext>
                </c:extLst>
              </c15:ser>
            </c15:filteredLineSeries>
            <c15:filteredLin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GEO'!$A$20</c15:sqref>
                        </c15:formulaRef>
                      </c:ext>
                    </c:extLst>
                    <c:strCache>
                      <c:ptCount val="1"/>
                      <c:pt idx="0">
                        <c:v>Finland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GEO'!$B$2:$H$2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 (ann)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GEO'!$B$20:$H$20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3</c:v>
                      </c:pt>
                      <c:pt idx="1">
                        <c:v>4</c:v>
                      </c:pt>
                      <c:pt idx="2">
                        <c:v>3</c:v>
                      </c:pt>
                      <c:pt idx="3">
                        <c:v>7</c:v>
                      </c:pt>
                      <c:pt idx="4">
                        <c:v>4</c:v>
                      </c:pt>
                      <c:pt idx="5">
                        <c:v>8</c:v>
                      </c:pt>
                      <c:pt idx="6" formatCode="0">
                        <c:v>7.8000000000000007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2199-4514-A4F5-0356B15D3E44}"/>
                  </c:ext>
                </c:extLst>
              </c15:ser>
            </c15:filteredLineSeries>
            <c15:filteredLine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GEO'!$A$21</c15:sqref>
                        </c15:formulaRef>
                      </c:ext>
                    </c:extLst>
                    <c:strCache>
                      <c:ptCount val="1"/>
                      <c:pt idx="0">
                        <c:v>Austria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GEO'!$B$2:$H$2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 (ann)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GEO'!$B$21:$H$21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4</c:v>
                      </c:pt>
                      <c:pt idx="1">
                        <c:v>0</c:v>
                      </c:pt>
                      <c:pt idx="2">
                        <c:v>5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 formatCode="0">
                        <c:v>3.9000000000000004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2199-4514-A4F5-0356B15D3E44}"/>
                  </c:ext>
                </c:extLst>
              </c15:ser>
            </c15:filteredLineSeries>
            <c15:filteredLine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GEO'!$A$22</c15:sqref>
                        </c15:formulaRef>
                      </c:ext>
                    </c:extLst>
                    <c:strCache>
                      <c:ptCount val="1"/>
                      <c:pt idx="0">
                        <c:v>China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GEO'!$B$2:$H$2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 (ann)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GEO'!$B$22:$H$22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5</c:v>
                      </c:pt>
                      <c:pt idx="1">
                        <c:v>2</c:v>
                      </c:pt>
                      <c:pt idx="2">
                        <c:v>9</c:v>
                      </c:pt>
                      <c:pt idx="3">
                        <c:v>3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 formatCode="0">
                        <c:v>1.3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2199-4514-A4F5-0356B15D3E44}"/>
                  </c:ext>
                </c:extLst>
              </c15:ser>
            </c15:filteredLineSeries>
          </c:ext>
        </c:extLst>
      </c:lineChart>
      <c:catAx>
        <c:axId val="198245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lano Grotesque Medium" panose="000006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82444304"/>
        <c:crosses val="autoZero"/>
        <c:auto val="1"/>
        <c:lblAlgn val="ctr"/>
        <c:lblOffset val="100"/>
        <c:noMultiLvlLbl val="0"/>
      </c:catAx>
      <c:valAx>
        <c:axId val="198244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alano Grotesque Medium" panose="00000600000000000000" pitchFamily="50" charset="0"/>
                    <a:ea typeface="+mn-ea"/>
                    <a:cs typeface="+mn-cs"/>
                  </a:defRPr>
                </a:pPr>
                <a:r>
                  <a:rPr lang="en-GB" dirty="0"/>
                  <a:t>Deal Volume</a:t>
                </a:r>
              </a:p>
            </c:rich>
          </c:tx>
          <c:layout>
            <c:manualLayout>
              <c:xMode val="edge"/>
              <c:yMode val="edge"/>
              <c:x val="1.0904155393315462E-3"/>
              <c:y val="0.338064019018675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alano Grotesque Medium" panose="00000600000000000000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lano Grotesque Medium" panose="000006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8245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lano Grotesque Medium" panose="000006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latin typeface="Galano Grotesque Medium" panose="00000600000000000000" pitchFamily="50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2"/>
          <c:tx>
            <c:strRef>
              <c:f>'[Master Copy M&amp;A and Fundraising Volumes by Region by Month.xlsx]Buyer GEO'!$A$5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'[Master Copy M&amp;A and Fundraising Volumes by Region by Month.xlsx]Buyer GEO'!$B$2:$H$2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 (ann)</c:v>
                </c:pt>
              </c:strCache>
            </c:strRef>
          </c:cat>
          <c:val>
            <c:numRef>
              <c:f>'[Master Copy M&amp;A and Fundraising Volumes by Region by Month.xlsx]Buyer GEO'!$B$5:$H$5</c:f>
              <c:numCache>
                <c:formatCode>General</c:formatCode>
                <c:ptCount val="7"/>
                <c:pt idx="0">
                  <c:v>30</c:v>
                </c:pt>
                <c:pt idx="1">
                  <c:v>41</c:v>
                </c:pt>
                <c:pt idx="2">
                  <c:v>58</c:v>
                </c:pt>
                <c:pt idx="3">
                  <c:v>88</c:v>
                </c:pt>
                <c:pt idx="4">
                  <c:v>54</c:v>
                </c:pt>
                <c:pt idx="5">
                  <c:v>81</c:v>
                </c:pt>
                <c:pt idx="6" formatCode="0">
                  <c:v>75.400000000000006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4F-42E4-A666-05243CBCA4C3}"/>
            </c:ext>
          </c:extLst>
        </c:ser>
        <c:ser>
          <c:idx val="3"/>
          <c:order val="3"/>
          <c:tx>
            <c:strRef>
              <c:f>'[Master Copy M&amp;A and Fundraising Volumes by Region by Month.xlsx]Buyer GEO'!$A$6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'[Master Copy M&amp;A and Fundraising Volumes by Region by Month.xlsx]Buyer GEO'!$B$2:$H$2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 (ann)</c:v>
                </c:pt>
              </c:strCache>
            </c:strRef>
          </c:cat>
          <c:val>
            <c:numRef>
              <c:f>'[Master Copy M&amp;A and Fundraising Volumes by Region by Month.xlsx]Buyer GEO'!$B$6:$H$6</c:f>
              <c:numCache>
                <c:formatCode>General</c:formatCode>
                <c:ptCount val="7"/>
                <c:pt idx="0">
                  <c:v>60</c:v>
                </c:pt>
                <c:pt idx="1">
                  <c:v>36</c:v>
                </c:pt>
                <c:pt idx="2">
                  <c:v>77</c:v>
                </c:pt>
                <c:pt idx="3">
                  <c:v>66</c:v>
                </c:pt>
                <c:pt idx="4">
                  <c:v>65</c:v>
                </c:pt>
                <c:pt idx="5">
                  <c:v>75</c:v>
                </c:pt>
                <c:pt idx="6" formatCode="0">
                  <c:v>46.800000000000004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4F-42E4-A666-05243CBCA4C3}"/>
            </c:ext>
          </c:extLst>
        </c:ser>
        <c:ser>
          <c:idx val="4"/>
          <c:order val="4"/>
          <c:tx>
            <c:strRef>
              <c:f>'[Master Copy M&amp;A and Fundraising Volumes by Region by Month.xlsx]Buyer GEO'!$A$7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'[Master Copy M&amp;A and Fundraising Volumes by Region by Month.xlsx]Buyer GEO'!$B$2:$H$2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 (ann)</c:v>
                </c:pt>
              </c:strCache>
            </c:strRef>
          </c:cat>
          <c:val>
            <c:numRef>
              <c:f>'[Master Copy M&amp;A and Fundraising Volumes by Region by Month.xlsx]Buyer GEO'!$B$7:$H$7</c:f>
              <c:numCache>
                <c:formatCode>General</c:formatCode>
                <c:ptCount val="7"/>
                <c:pt idx="0">
                  <c:v>48</c:v>
                </c:pt>
                <c:pt idx="1">
                  <c:v>47</c:v>
                </c:pt>
                <c:pt idx="2">
                  <c:v>59</c:v>
                </c:pt>
                <c:pt idx="3">
                  <c:v>57</c:v>
                </c:pt>
                <c:pt idx="4">
                  <c:v>55</c:v>
                </c:pt>
                <c:pt idx="5">
                  <c:v>59</c:v>
                </c:pt>
                <c:pt idx="6" formatCode="0">
                  <c:v>44.2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4F-42E4-A666-05243CBCA4C3}"/>
            </c:ext>
          </c:extLst>
        </c:ser>
        <c:ser>
          <c:idx val="5"/>
          <c:order val="5"/>
          <c:tx>
            <c:strRef>
              <c:f>'[Master Copy M&amp;A and Fundraising Volumes by Region by Month.xlsx]Buyer GEO'!$A$8</c:f>
              <c:strCache>
                <c:ptCount val="1"/>
                <c:pt idx="0">
                  <c:v>Canada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'[Master Copy M&amp;A and Fundraising Volumes by Region by Month.xlsx]Buyer GEO'!$B$2:$H$2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 (ann)</c:v>
                </c:pt>
              </c:strCache>
            </c:strRef>
          </c:cat>
          <c:val>
            <c:numRef>
              <c:f>'[Master Copy M&amp;A and Fundraising Volumes by Region by Month.xlsx]Buyer GEO'!$B$8:$H$8</c:f>
              <c:numCache>
                <c:formatCode>General</c:formatCode>
                <c:ptCount val="7"/>
                <c:pt idx="0">
                  <c:v>48</c:v>
                </c:pt>
                <c:pt idx="1">
                  <c:v>41</c:v>
                </c:pt>
                <c:pt idx="2">
                  <c:v>71</c:v>
                </c:pt>
                <c:pt idx="3">
                  <c:v>81</c:v>
                </c:pt>
                <c:pt idx="4">
                  <c:v>30</c:v>
                </c:pt>
                <c:pt idx="5">
                  <c:v>40</c:v>
                </c:pt>
                <c:pt idx="6" formatCode="0">
                  <c:v>36.4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4F-42E4-A666-05243CBCA4C3}"/>
            </c:ext>
          </c:extLst>
        </c:ser>
        <c:ser>
          <c:idx val="6"/>
          <c:order val="6"/>
          <c:tx>
            <c:strRef>
              <c:f>'[Master Copy M&amp;A and Fundraising Volumes by Region by Month.xlsx]Buyer GEO'!$A$9</c:f>
              <c:strCache>
                <c:ptCount val="1"/>
                <c:pt idx="0">
                  <c:v>Ireland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'[Master Copy M&amp;A and Fundraising Volumes by Region by Month.xlsx]Buyer GEO'!$B$2:$H$2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 (ann)</c:v>
                </c:pt>
              </c:strCache>
            </c:strRef>
          </c:cat>
          <c:val>
            <c:numRef>
              <c:f>'[Master Copy M&amp;A and Fundraising Volumes by Region by Month.xlsx]Buyer GEO'!$B$9:$H$9</c:f>
              <c:numCache>
                <c:formatCode>General</c:formatCode>
                <c:ptCount val="7"/>
                <c:pt idx="0">
                  <c:v>26</c:v>
                </c:pt>
                <c:pt idx="1">
                  <c:v>32</c:v>
                </c:pt>
                <c:pt idx="2">
                  <c:v>58</c:v>
                </c:pt>
                <c:pt idx="3">
                  <c:v>61</c:v>
                </c:pt>
                <c:pt idx="4">
                  <c:v>57</c:v>
                </c:pt>
                <c:pt idx="5">
                  <c:v>46</c:v>
                </c:pt>
                <c:pt idx="6" formatCode="0">
                  <c:v>50.7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94F-42E4-A666-05243CBCA4C3}"/>
            </c:ext>
          </c:extLst>
        </c:ser>
        <c:ser>
          <c:idx val="7"/>
          <c:order val="7"/>
          <c:tx>
            <c:strRef>
              <c:f>'[Master Copy M&amp;A and Fundraising Volumes by Region by Month.xlsx]Buyer GEO'!$A$10</c:f>
              <c:strCache>
                <c:ptCount val="1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'[Master Copy M&amp;A and Fundraising Volumes by Region by Month.xlsx]Buyer GEO'!$B$2:$H$2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 (ann)</c:v>
                </c:pt>
              </c:strCache>
            </c:strRef>
          </c:cat>
          <c:val>
            <c:numRef>
              <c:f>'[Master Copy M&amp;A and Fundraising Volumes by Region by Month.xlsx]Buyer GEO'!$B$10:$H$10</c:f>
              <c:numCache>
                <c:formatCode>General</c:formatCode>
                <c:ptCount val="7"/>
                <c:pt idx="0">
                  <c:v>20</c:v>
                </c:pt>
                <c:pt idx="1">
                  <c:v>26</c:v>
                </c:pt>
                <c:pt idx="2">
                  <c:v>49</c:v>
                </c:pt>
                <c:pt idx="3">
                  <c:v>51</c:v>
                </c:pt>
                <c:pt idx="4">
                  <c:v>36</c:v>
                </c:pt>
                <c:pt idx="5">
                  <c:v>47</c:v>
                </c:pt>
                <c:pt idx="6" formatCode="0">
                  <c:v>23.400000000000002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94F-42E4-A666-05243CBCA4C3}"/>
            </c:ext>
          </c:extLst>
        </c:ser>
        <c:ser>
          <c:idx val="8"/>
          <c:order val="8"/>
          <c:tx>
            <c:strRef>
              <c:f>'[Master Copy M&amp;A and Fundraising Volumes by Region by Month.xlsx]Buyer GEO'!$A$11</c:f>
              <c:strCache>
                <c:ptCount val="1"/>
                <c:pt idx="0">
                  <c:v>Australia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'[Master Copy M&amp;A and Fundraising Volumes by Region by Month.xlsx]Buyer GEO'!$B$2:$H$2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 (ann)</c:v>
                </c:pt>
              </c:strCache>
            </c:strRef>
          </c:cat>
          <c:val>
            <c:numRef>
              <c:f>'[Master Copy M&amp;A and Fundraising Volumes by Region by Month.xlsx]Buyer GEO'!$B$11:$H$11</c:f>
              <c:numCache>
                <c:formatCode>General</c:formatCode>
                <c:ptCount val="7"/>
                <c:pt idx="0">
                  <c:v>20</c:v>
                </c:pt>
                <c:pt idx="1">
                  <c:v>37</c:v>
                </c:pt>
                <c:pt idx="2">
                  <c:v>35</c:v>
                </c:pt>
                <c:pt idx="3">
                  <c:v>34</c:v>
                </c:pt>
                <c:pt idx="4">
                  <c:v>25</c:v>
                </c:pt>
                <c:pt idx="5">
                  <c:v>22</c:v>
                </c:pt>
                <c:pt idx="6" formatCode="0">
                  <c:v>23.400000000000002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94F-42E4-A666-05243CBCA4C3}"/>
            </c:ext>
          </c:extLst>
        </c:ser>
        <c:ser>
          <c:idx val="9"/>
          <c:order val="9"/>
          <c:tx>
            <c:strRef>
              <c:f>'[Master Copy M&amp;A and Fundraising Volumes by Region by Month.xlsx]Buyer GEO'!$A$12</c:f>
              <c:strCache>
                <c:ptCount val="1"/>
                <c:pt idx="0">
                  <c:v>Switzerland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'[Master Copy M&amp;A and Fundraising Volumes by Region by Month.xlsx]Buyer GEO'!$B$2:$H$2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 (ann)</c:v>
                </c:pt>
              </c:strCache>
            </c:strRef>
          </c:cat>
          <c:val>
            <c:numRef>
              <c:f>'[Master Copy M&amp;A and Fundraising Volumes by Region by Month.xlsx]Buyer GEO'!$B$12:$H$12</c:f>
              <c:numCache>
                <c:formatCode>General</c:formatCode>
                <c:ptCount val="7"/>
                <c:pt idx="0">
                  <c:v>12</c:v>
                </c:pt>
                <c:pt idx="1">
                  <c:v>13</c:v>
                </c:pt>
                <c:pt idx="2">
                  <c:v>34</c:v>
                </c:pt>
                <c:pt idx="3">
                  <c:v>29</c:v>
                </c:pt>
                <c:pt idx="4">
                  <c:v>19</c:v>
                </c:pt>
                <c:pt idx="5">
                  <c:v>23</c:v>
                </c:pt>
                <c:pt idx="6" formatCode="0">
                  <c:v>20.8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94F-42E4-A666-05243CBCA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2452464"/>
        <c:axId val="198244430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'[Master Copy M&amp;A and Fundraising Volumes by Region by Month.xlsx]Buyer GEO'!$A$3</c15:sqref>
                        </c15:formulaRef>
                      </c:ext>
                    </c:extLst>
                    <c:strCache>
                      <c:ptCount val="1"/>
                      <c:pt idx="0">
                        <c:v>UK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'[Master Copy M&amp;A and Fundraising Volumes by Region by Month.xlsx]Buyer GEO'!$B$2:$H$2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 (ann)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'[Master Copy M&amp;A and Fundraising Volumes by Region by Month.xlsx]Buyer GEO'!$B$3:$H$3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2843</c:v>
                      </c:pt>
                      <c:pt idx="1">
                        <c:v>2656</c:v>
                      </c:pt>
                      <c:pt idx="2">
                        <c:v>3866</c:v>
                      </c:pt>
                      <c:pt idx="3">
                        <c:v>3736</c:v>
                      </c:pt>
                      <c:pt idx="4">
                        <c:v>3316</c:v>
                      </c:pt>
                      <c:pt idx="5">
                        <c:v>3825</c:v>
                      </c:pt>
                      <c:pt idx="6" formatCode="0">
                        <c:v>3334.666666666667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C94F-42E4-A666-05243CBCA4C3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GEO'!$A$4</c15:sqref>
                        </c15:formulaRef>
                      </c:ext>
                    </c:extLst>
                    <c:strCache>
                      <c:ptCount val="1"/>
                      <c:pt idx="0">
                        <c:v>US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GEO'!$B$2:$H$2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 (ann)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GEO'!$B$4:$H$4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271</c:v>
                      </c:pt>
                      <c:pt idx="1">
                        <c:v>319</c:v>
                      </c:pt>
                      <c:pt idx="2">
                        <c:v>509</c:v>
                      </c:pt>
                      <c:pt idx="3">
                        <c:v>451</c:v>
                      </c:pt>
                      <c:pt idx="4">
                        <c:v>348</c:v>
                      </c:pt>
                      <c:pt idx="5">
                        <c:v>389</c:v>
                      </c:pt>
                      <c:pt idx="6" formatCode="0">
                        <c:v>332.8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94F-42E4-A666-05243CBCA4C3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GEO'!$A$13</c15:sqref>
                        </c15:formulaRef>
                      </c:ext>
                    </c:extLst>
                    <c:strCache>
                      <c:ptCount val="1"/>
                      <c:pt idx="0">
                        <c:v>Norway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GEO'!$B$2:$H$2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 (ann)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GEO'!$B$13:$H$13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14</c:v>
                      </c:pt>
                      <c:pt idx="1">
                        <c:v>11</c:v>
                      </c:pt>
                      <c:pt idx="2">
                        <c:v>21</c:v>
                      </c:pt>
                      <c:pt idx="3">
                        <c:v>15</c:v>
                      </c:pt>
                      <c:pt idx="4">
                        <c:v>17</c:v>
                      </c:pt>
                      <c:pt idx="5">
                        <c:v>12</c:v>
                      </c:pt>
                      <c:pt idx="6" formatCode="0">
                        <c:v>11.700000000000001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94F-42E4-A666-05243CBCA4C3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GEO'!$A$14</c15:sqref>
                        </c15:formulaRef>
                      </c:ext>
                    </c:extLst>
                    <c:strCache>
                      <c:ptCount val="1"/>
                      <c:pt idx="0">
                        <c:v>Italy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GEO'!$B$2:$H$2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 (ann)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GEO'!$B$14:$H$14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11</c:v>
                      </c:pt>
                      <c:pt idx="1">
                        <c:v>8</c:v>
                      </c:pt>
                      <c:pt idx="2">
                        <c:v>19</c:v>
                      </c:pt>
                      <c:pt idx="3">
                        <c:v>13</c:v>
                      </c:pt>
                      <c:pt idx="4">
                        <c:v>16</c:v>
                      </c:pt>
                      <c:pt idx="5">
                        <c:v>14</c:v>
                      </c:pt>
                      <c:pt idx="6" formatCode="0">
                        <c:v>13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94F-42E4-A666-05243CBCA4C3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GEO'!$A$15</c15:sqref>
                        </c15:formulaRef>
                      </c:ext>
                    </c:extLst>
                    <c:strCache>
                      <c:ptCount val="1"/>
                      <c:pt idx="0">
                        <c:v>Japan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GEO'!$B$2:$H$2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 (ann)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GEO'!$B$15:$H$15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</c:v>
                      </c:pt>
                      <c:pt idx="1">
                        <c:v>16</c:v>
                      </c:pt>
                      <c:pt idx="2">
                        <c:v>11</c:v>
                      </c:pt>
                      <c:pt idx="3">
                        <c:v>13</c:v>
                      </c:pt>
                      <c:pt idx="4">
                        <c:v>17</c:v>
                      </c:pt>
                      <c:pt idx="5">
                        <c:v>4</c:v>
                      </c:pt>
                      <c:pt idx="6" formatCode="0">
                        <c:v>10.4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94F-42E4-A666-05243CBCA4C3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GEO'!$A$16</c15:sqref>
                        </c15:formulaRef>
                      </c:ext>
                    </c:extLst>
                    <c:strCache>
                      <c:ptCount val="1"/>
                      <c:pt idx="0">
                        <c:v>India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GEO'!$B$2:$H$2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 (ann)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GEO'!$B$16:$H$16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3</c:v>
                      </c:pt>
                      <c:pt idx="1">
                        <c:v>4</c:v>
                      </c:pt>
                      <c:pt idx="2">
                        <c:v>12</c:v>
                      </c:pt>
                      <c:pt idx="3">
                        <c:v>11</c:v>
                      </c:pt>
                      <c:pt idx="4">
                        <c:v>13</c:v>
                      </c:pt>
                      <c:pt idx="5">
                        <c:v>20</c:v>
                      </c:pt>
                      <c:pt idx="6" formatCode="0">
                        <c:v>27.3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C94F-42E4-A666-05243CBCA4C3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GEO'!$A$17</c15:sqref>
                        </c15:formulaRef>
                      </c:ext>
                    </c:extLst>
                    <c:strCache>
                      <c:ptCount val="1"/>
                      <c:pt idx="0">
                        <c:v>Luxemburg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GEO'!$B$2:$H$2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 (ann)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GEO'!$B$17:$H$17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13</c:v>
                      </c:pt>
                      <c:pt idx="1">
                        <c:v>12</c:v>
                      </c:pt>
                      <c:pt idx="2">
                        <c:v>16</c:v>
                      </c:pt>
                      <c:pt idx="3">
                        <c:v>13</c:v>
                      </c:pt>
                      <c:pt idx="4">
                        <c:v>6</c:v>
                      </c:pt>
                      <c:pt idx="5">
                        <c:v>12</c:v>
                      </c:pt>
                      <c:pt idx="6" formatCode="0">
                        <c:v>6.5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94F-42E4-A666-05243CBCA4C3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GEO'!$A$18</c15:sqref>
                        </c15:formulaRef>
                      </c:ext>
                    </c:extLst>
                    <c:strCache>
                      <c:ptCount val="1"/>
                      <c:pt idx="0">
                        <c:v>Belgium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GEO'!$B$2:$H$2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 (ann)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GEO'!$B$18:$H$18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7</c:v>
                      </c:pt>
                      <c:pt idx="1">
                        <c:v>8</c:v>
                      </c:pt>
                      <c:pt idx="2">
                        <c:v>13</c:v>
                      </c:pt>
                      <c:pt idx="3">
                        <c:v>17</c:v>
                      </c:pt>
                      <c:pt idx="4">
                        <c:v>14</c:v>
                      </c:pt>
                      <c:pt idx="5">
                        <c:v>8</c:v>
                      </c:pt>
                      <c:pt idx="6" formatCode="0">
                        <c:v>10.4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C94F-42E4-A666-05243CBCA4C3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GEO'!$A$19</c15:sqref>
                        </c15:formulaRef>
                      </c:ext>
                    </c:extLst>
                    <c:strCache>
                      <c:ptCount val="1"/>
                      <c:pt idx="0">
                        <c:v>UAE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GEO'!$B$2:$H$2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 (ann)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GEO'!$B$19:$H$19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</c:v>
                      </c:pt>
                      <c:pt idx="1">
                        <c:v>1</c:v>
                      </c:pt>
                      <c:pt idx="2">
                        <c:v>4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94F-42E4-A666-05243CBCA4C3}"/>
                  </c:ext>
                </c:extLst>
              </c15:ser>
            </c15:filteredLineSeries>
            <c15:filteredLin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GEO'!$A$20</c15:sqref>
                        </c15:formulaRef>
                      </c:ext>
                    </c:extLst>
                    <c:strCache>
                      <c:ptCount val="1"/>
                      <c:pt idx="0">
                        <c:v>Finland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GEO'!$B$2:$H$2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 (ann)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GEO'!$B$20:$H$20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3</c:v>
                      </c:pt>
                      <c:pt idx="1">
                        <c:v>4</c:v>
                      </c:pt>
                      <c:pt idx="2">
                        <c:v>3</c:v>
                      </c:pt>
                      <c:pt idx="3">
                        <c:v>7</c:v>
                      </c:pt>
                      <c:pt idx="4">
                        <c:v>4</c:v>
                      </c:pt>
                      <c:pt idx="5">
                        <c:v>8</c:v>
                      </c:pt>
                      <c:pt idx="6" formatCode="0">
                        <c:v>7.8000000000000007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C94F-42E4-A666-05243CBCA4C3}"/>
                  </c:ext>
                </c:extLst>
              </c15:ser>
            </c15:filteredLineSeries>
            <c15:filteredLine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GEO'!$A$21</c15:sqref>
                        </c15:formulaRef>
                      </c:ext>
                    </c:extLst>
                    <c:strCache>
                      <c:ptCount val="1"/>
                      <c:pt idx="0">
                        <c:v>Austria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70000"/>
                        <a:lumOff val="3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GEO'!$B$2:$H$2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 (ann)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GEO'!$B$21:$H$21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4</c:v>
                      </c:pt>
                      <c:pt idx="1">
                        <c:v>0</c:v>
                      </c:pt>
                      <c:pt idx="2">
                        <c:v>5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 formatCode="0">
                        <c:v>3.9000000000000004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94F-42E4-A666-05243CBCA4C3}"/>
                  </c:ext>
                </c:extLst>
              </c15:ser>
            </c15:filteredLineSeries>
            <c15:filteredLine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GEO'!$A$22</c15:sqref>
                        </c15:formulaRef>
                      </c:ext>
                    </c:extLst>
                    <c:strCache>
                      <c:ptCount val="1"/>
                      <c:pt idx="0">
                        <c:v>China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70000"/>
                        <a:lumOff val="3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GEO'!$B$2:$H$2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 (ann)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GEO'!$B$22:$H$22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5</c:v>
                      </c:pt>
                      <c:pt idx="1">
                        <c:v>2</c:v>
                      </c:pt>
                      <c:pt idx="2">
                        <c:v>9</c:v>
                      </c:pt>
                      <c:pt idx="3">
                        <c:v>3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 formatCode="0">
                        <c:v>1.3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C94F-42E4-A666-05243CBCA4C3}"/>
                  </c:ext>
                </c:extLst>
              </c15:ser>
            </c15:filteredLineSeries>
            <c15:filteredLine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GEO'!$A$23</c15:sqref>
                        </c15:formulaRef>
                      </c:ext>
                    </c:extLst>
                    <c:strCache>
                      <c:ptCount val="1"/>
                      <c:pt idx="0">
                        <c:v>Rest of World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70000"/>
                        <a:lumOff val="3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GEO'!$B$2:$H$2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 (ann)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'[Master Copy M&amp;A and Fundraising Volumes by Region by Month.xlsx]Buyer GEO'!$B$23:$H$23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467</c:v>
                      </c:pt>
                      <c:pt idx="1">
                        <c:v>668</c:v>
                      </c:pt>
                      <c:pt idx="2">
                        <c:v>767</c:v>
                      </c:pt>
                      <c:pt idx="3">
                        <c:v>782</c:v>
                      </c:pt>
                      <c:pt idx="4">
                        <c:v>615</c:v>
                      </c:pt>
                      <c:pt idx="5">
                        <c:v>676</c:v>
                      </c:pt>
                      <c:pt idx="6">
                        <c:v>573.29999999999995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94F-42E4-A666-05243CBCA4C3}"/>
                  </c:ext>
                </c:extLst>
              </c15:ser>
            </c15:filteredLineSeries>
          </c:ext>
        </c:extLst>
      </c:lineChart>
      <c:catAx>
        <c:axId val="1982452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lano Grotesque Medium" panose="000006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82444304"/>
        <c:crosses val="autoZero"/>
        <c:auto val="1"/>
        <c:lblAlgn val="ctr"/>
        <c:lblOffset val="100"/>
        <c:noMultiLvlLbl val="0"/>
      </c:catAx>
      <c:valAx>
        <c:axId val="198244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alano Grotesque Medium" panose="00000600000000000000" pitchFamily="50" charset="0"/>
                    <a:ea typeface="+mn-ea"/>
                    <a:cs typeface="+mn-cs"/>
                  </a:defRPr>
                </a:pPr>
                <a:r>
                  <a:rPr lang="en-GB" dirty="0"/>
                  <a:t>Deal Volume</a:t>
                </a:r>
              </a:p>
            </c:rich>
          </c:tx>
          <c:layout>
            <c:manualLayout>
              <c:xMode val="edge"/>
              <c:yMode val="edge"/>
              <c:x val="0"/>
              <c:y val="0.339924474733548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alano Grotesque Medium" panose="00000600000000000000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lano Grotesque Medium" panose="000006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8245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664883851588467E-3"/>
          <c:y val="0.83408771962103234"/>
          <c:w val="0.99349604285834381"/>
          <c:h val="0.150505776124892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lano Grotesque Medium" panose="000006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latin typeface="Galano Grotesque Medium" panose="00000600000000000000" pitchFamily="50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Sectors!$A$3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Sectors!$B$2:$H$2</c:f>
              <c:strCache>
                <c:ptCount val="7"/>
                <c:pt idx="0">
                  <c:v>TMT</c:v>
                </c:pt>
                <c:pt idx="1">
                  <c:v>Industrials</c:v>
                </c:pt>
                <c:pt idx="2">
                  <c:v>Business Support Services </c:v>
                </c:pt>
                <c:pt idx="3">
                  <c:v>Consumer</c:v>
                </c:pt>
                <c:pt idx="4">
                  <c:v>Healthcare</c:v>
                </c:pt>
                <c:pt idx="5">
                  <c:v>Financial Services </c:v>
                </c:pt>
                <c:pt idx="6">
                  <c:v>Energy &amp; Utilities </c:v>
                </c:pt>
              </c:strCache>
            </c:strRef>
          </c:cat>
          <c:val>
            <c:numRef>
              <c:f>Sectors!$B$3:$H$3</c:f>
              <c:numCache>
                <c:formatCode>General</c:formatCode>
                <c:ptCount val="7"/>
                <c:pt idx="0">
                  <c:v>1106</c:v>
                </c:pt>
                <c:pt idx="1">
                  <c:v>719</c:v>
                </c:pt>
                <c:pt idx="2">
                  <c:v>1094</c:v>
                </c:pt>
                <c:pt idx="3">
                  <c:v>1144</c:v>
                </c:pt>
                <c:pt idx="4">
                  <c:v>603</c:v>
                </c:pt>
                <c:pt idx="5">
                  <c:v>519</c:v>
                </c:pt>
                <c:pt idx="6">
                  <c:v>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87-41DF-AC78-5FED3121E61A}"/>
            </c:ext>
          </c:extLst>
        </c:ser>
        <c:ser>
          <c:idx val="1"/>
          <c:order val="1"/>
          <c:tx>
            <c:strRef>
              <c:f>Sectors!$A$4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Sectors!$B$2:$H$2</c:f>
              <c:strCache>
                <c:ptCount val="7"/>
                <c:pt idx="0">
                  <c:v>TMT</c:v>
                </c:pt>
                <c:pt idx="1">
                  <c:v>Industrials</c:v>
                </c:pt>
                <c:pt idx="2">
                  <c:v>Business Support Services </c:v>
                </c:pt>
                <c:pt idx="3">
                  <c:v>Consumer</c:v>
                </c:pt>
                <c:pt idx="4">
                  <c:v>Healthcare</c:v>
                </c:pt>
                <c:pt idx="5">
                  <c:v>Financial Services </c:v>
                </c:pt>
                <c:pt idx="6">
                  <c:v>Energy &amp; Utilities </c:v>
                </c:pt>
              </c:strCache>
            </c:strRef>
          </c:cat>
          <c:val>
            <c:numRef>
              <c:f>Sectors!$B$4:$H$4</c:f>
              <c:numCache>
                <c:formatCode>General</c:formatCode>
                <c:ptCount val="7"/>
                <c:pt idx="0">
                  <c:v>1018</c:v>
                </c:pt>
                <c:pt idx="1">
                  <c:v>430</c:v>
                </c:pt>
                <c:pt idx="2">
                  <c:v>517</c:v>
                </c:pt>
                <c:pt idx="3">
                  <c:v>700</c:v>
                </c:pt>
                <c:pt idx="4">
                  <c:v>371</c:v>
                </c:pt>
                <c:pt idx="5">
                  <c:v>415</c:v>
                </c:pt>
                <c:pt idx="6">
                  <c:v>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87-41DF-AC78-5FED3121E61A}"/>
            </c:ext>
          </c:extLst>
        </c:ser>
        <c:ser>
          <c:idx val="2"/>
          <c:order val="2"/>
          <c:tx>
            <c:strRef>
              <c:f>Sectors!$A$5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Sectors!$B$2:$H$2</c:f>
              <c:strCache>
                <c:ptCount val="7"/>
                <c:pt idx="0">
                  <c:v>TMT</c:v>
                </c:pt>
                <c:pt idx="1">
                  <c:v>Industrials</c:v>
                </c:pt>
                <c:pt idx="2">
                  <c:v>Business Support Services </c:v>
                </c:pt>
                <c:pt idx="3">
                  <c:v>Consumer</c:v>
                </c:pt>
                <c:pt idx="4">
                  <c:v>Healthcare</c:v>
                </c:pt>
                <c:pt idx="5">
                  <c:v>Financial Services </c:v>
                </c:pt>
                <c:pt idx="6">
                  <c:v>Energy &amp; Utilities </c:v>
                </c:pt>
              </c:strCache>
            </c:strRef>
          </c:cat>
          <c:val>
            <c:numRef>
              <c:f>Sectors!$B$5:$H$5</c:f>
              <c:numCache>
                <c:formatCode>General</c:formatCode>
                <c:ptCount val="7"/>
                <c:pt idx="0">
                  <c:v>1602</c:v>
                </c:pt>
                <c:pt idx="1">
                  <c:v>690</c:v>
                </c:pt>
                <c:pt idx="2">
                  <c:v>849</c:v>
                </c:pt>
                <c:pt idx="3">
                  <c:v>1012</c:v>
                </c:pt>
                <c:pt idx="4">
                  <c:v>601</c:v>
                </c:pt>
                <c:pt idx="5">
                  <c:v>608</c:v>
                </c:pt>
                <c:pt idx="6">
                  <c:v>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87-41DF-AC78-5FED3121E61A}"/>
            </c:ext>
          </c:extLst>
        </c:ser>
        <c:ser>
          <c:idx val="3"/>
          <c:order val="3"/>
          <c:tx>
            <c:strRef>
              <c:f>Sectors!$A$6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Sectors!$B$2:$H$2</c:f>
              <c:strCache>
                <c:ptCount val="7"/>
                <c:pt idx="0">
                  <c:v>TMT</c:v>
                </c:pt>
                <c:pt idx="1">
                  <c:v>Industrials</c:v>
                </c:pt>
                <c:pt idx="2">
                  <c:v>Business Support Services </c:v>
                </c:pt>
                <c:pt idx="3">
                  <c:v>Consumer</c:v>
                </c:pt>
                <c:pt idx="4">
                  <c:v>Healthcare</c:v>
                </c:pt>
                <c:pt idx="5">
                  <c:v>Financial Services </c:v>
                </c:pt>
                <c:pt idx="6">
                  <c:v>Energy &amp; Utilities </c:v>
                </c:pt>
              </c:strCache>
            </c:strRef>
          </c:cat>
          <c:val>
            <c:numRef>
              <c:f>Sectors!$B$6:$H$6</c:f>
              <c:numCache>
                <c:formatCode>General</c:formatCode>
                <c:ptCount val="7"/>
                <c:pt idx="0">
                  <c:v>1444</c:v>
                </c:pt>
                <c:pt idx="1">
                  <c:v>699</c:v>
                </c:pt>
                <c:pt idx="2">
                  <c:v>715</c:v>
                </c:pt>
                <c:pt idx="3">
                  <c:v>1044</c:v>
                </c:pt>
                <c:pt idx="4">
                  <c:v>590</c:v>
                </c:pt>
                <c:pt idx="5">
                  <c:v>573</c:v>
                </c:pt>
                <c:pt idx="6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87-41DF-AC78-5FED3121E61A}"/>
            </c:ext>
          </c:extLst>
        </c:ser>
        <c:ser>
          <c:idx val="4"/>
          <c:order val="4"/>
          <c:tx>
            <c:strRef>
              <c:f>Sectors!$A$7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Sectors!$B$2:$H$2</c:f>
              <c:strCache>
                <c:ptCount val="7"/>
                <c:pt idx="0">
                  <c:v>TMT</c:v>
                </c:pt>
                <c:pt idx="1">
                  <c:v>Industrials</c:v>
                </c:pt>
                <c:pt idx="2">
                  <c:v>Business Support Services </c:v>
                </c:pt>
                <c:pt idx="3">
                  <c:v>Consumer</c:v>
                </c:pt>
                <c:pt idx="4">
                  <c:v>Healthcare</c:v>
                </c:pt>
                <c:pt idx="5">
                  <c:v>Financial Services </c:v>
                </c:pt>
                <c:pt idx="6">
                  <c:v>Energy &amp; Utilities </c:v>
                </c:pt>
              </c:strCache>
            </c:strRef>
          </c:cat>
          <c:val>
            <c:numRef>
              <c:f>Sectors!$B$7:$H$7</c:f>
              <c:numCache>
                <c:formatCode>General</c:formatCode>
                <c:ptCount val="7"/>
                <c:pt idx="0">
                  <c:v>1075</c:v>
                </c:pt>
                <c:pt idx="1">
                  <c:v>632</c:v>
                </c:pt>
                <c:pt idx="2">
                  <c:v>672</c:v>
                </c:pt>
                <c:pt idx="3">
                  <c:v>869</c:v>
                </c:pt>
                <c:pt idx="4">
                  <c:v>438</c:v>
                </c:pt>
                <c:pt idx="5">
                  <c:v>588</c:v>
                </c:pt>
                <c:pt idx="6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87-41DF-AC78-5FED3121E61A}"/>
            </c:ext>
          </c:extLst>
        </c:ser>
        <c:ser>
          <c:idx val="5"/>
          <c:order val="5"/>
          <c:tx>
            <c:strRef>
              <c:f>Sectors!$A$8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Sectors!$B$2:$H$2</c:f>
              <c:strCache>
                <c:ptCount val="7"/>
                <c:pt idx="0">
                  <c:v>TMT</c:v>
                </c:pt>
                <c:pt idx="1">
                  <c:v>Industrials</c:v>
                </c:pt>
                <c:pt idx="2">
                  <c:v>Business Support Services </c:v>
                </c:pt>
                <c:pt idx="3">
                  <c:v>Consumer</c:v>
                </c:pt>
                <c:pt idx="4">
                  <c:v>Healthcare</c:v>
                </c:pt>
                <c:pt idx="5">
                  <c:v>Financial Services </c:v>
                </c:pt>
                <c:pt idx="6">
                  <c:v>Energy &amp; Utilities </c:v>
                </c:pt>
              </c:strCache>
            </c:strRef>
          </c:cat>
          <c:val>
            <c:numRef>
              <c:f>Sectors!$B$8:$H$8</c:f>
              <c:numCache>
                <c:formatCode>General</c:formatCode>
                <c:ptCount val="7"/>
                <c:pt idx="0">
                  <c:v>1272</c:v>
                </c:pt>
                <c:pt idx="1">
                  <c:v>722</c:v>
                </c:pt>
                <c:pt idx="2">
                  <c:v>931</c:v>
                </c:pt>
                <c:pt idx="3">
                  <c:v>1209</c:v>
                </c:pt>
                <c:pt idx="4">
                  <c:v>944</c:v>
                </c:pt>
                <c:pt idx="5">
                  <c:v>586</c:v>
                </c:pt>
                <c:pt idx="6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87-41DF-AC78-5FED3121E61A}"/>
            </c:ext>
          </c:extLst>
        </c:ser>
        <c:ser>
          <c:idx val="6"/>
          <c:order val="6"/>
          <c:tx>
            <c:strRef>
              <c:f>Sectors!$A$9</c:f>
              <c:strCache>
                <c:ptCount val="1"/>
                <c:pt idx="0">
                  <c:v>2025 (ann)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Sectors!$B$2:$H$2</c:f>
              <c:strCache>
                <c:ptCount val="7"/>
                <c:pt idx="0">
                  <c:v>TMT</c:v>
                </c:pt>
                <c:pt idx="1">
                  <c:v>Industrials</c:v>
                </c:pt>
                <c:pt idx="2">
                  <c:v>Business Support Services </c:v>
                </c:pt>
                <c:pt idx="3">
                  <c:v>Consumer</c:v>
                </c:pt>
                <c:pt idx="4">
                  <c:v>Healthcare</c:v>
                </c:pt>
                <c:pt idx="5">
                  <c:v>Financial Services </c:v>
                </c:pt>
                <c:pt idx="6">
                  <c:v>Energy &amp; Utilities </c:v>
                </c:pt>
              </c:strCache>
            </c:strRef>
          </c:cat>
          <c:val>
            <c:numRef>
              <c:f>Sectors!$B$9:$H$9</c:f>
              <c:numCache>
                <c:formatCode>0</c:formatCode>
                <c:ptCount val="7"/>
                <c:pt idx="0">
                  <c:v>1017</c:v>
                </c:pt>
                <c:pt idx="1">
                  <c:v>657</c:v>
                </c:pt>
                <c:pt idx="2">
                  <c:v>760.5</c:v>
                </c:pt>
                <c:pt idx="3">
                  <c:v>1222.5</c:v>
                </c:pt>
                <c:pt idx="4">
                  <c:v>532.5</c:v>
                </c:pt>
                <c:pt idx="5">
                  <c:v>481.5</c:v>
                </c:pt>
                <c:pt idx="6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87-41DF-AC78-5FED3121E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510880"/>
        <c:axId val="428510400"/>
      </c:barChart>
      <c:catAx>
        <c:axId val="42851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lano Grotesque Medium" panose="00000600000000000000" pitchFamily="50" charset="0"/>
                <a:ea typeface="+mn-ea"/>
                <a:cs typeface="+mn-cs"/>
              </a:defRPr>
            </a:pPr>
            <a:endParaRPr lang="en-US"/>
          </a:p>
        </c:txPr>
        <c:crossAx val="428510400"/>
        <c:crosses val="autoZero"/>
        <c:auto val="1"/>
        <c:lblAlgn val="ctr"/>
        <c:lblOffset val="100"/>
        <c:noMultiLvlLbl val="0"/>
      </c:catAx>
      <c:valAx>
        <c:axId val="42851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alano Grotesque Medium" panose="00000600000000000000" pitchFamily="50" charset="0"/>
                    <a:ea typeface="+mn-ea"/>
                    <a:cs typeface="+mn-cs"/>
                  </a:defRPr>
                </a:pPr>
                <a:r>
                  <a:rPr lang="en-GB" dirty="0"/>
                  <a:t>Deal Volume</a:t>
                </a:r>
              </a:p>
            </c:rich>
          </c:tx>
          <c:layout>
            <c:manualLayout>
              <c:xMode val="edge"/>
              <c:yMode val="edge"/>
              <c:x val="7.6257767326043261E-3"/>
              <c:y val="0.235250103706177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alano Grotesque Medium" panose="00000600000000000000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lano Grotesque Medium" panose="00000600000000000000" pitchFamily="50" charset="0"/>
                <a:ea typeface="+mn-ea"/>
                <a:cs typeface="+mn-cs"/>
              </a:defRPr>
            </a:pPr>
            <a:endParaRPr lang="en-US"/>
          </a:p>
        </c:txPr>
        <c:crossAx val="42851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lano Grotesque Medium" panose="000006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Galano Grotesque Medium" panose="00000600000000000000" pitchFamily="50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Sectors!$A$34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Sectors!$B$33:$G$33</c:f>
              <c:strCache>
                <c:ptCount val="6"/>
                <c:pt idx="0">
                  <c:v>Wealth + IFA</c:v>
                </c:pt>
                <c:pt idx="1">
                  <c:v>Accountancy</c:v>
                </c:pt>
                <c:pt idx="2">
                  <c:v>Legal </c:v>
                </c:pt>
                <c:pt idx="3">
                  <c:v>Fire Safety &amp; Security</c:v>
                </c:pt>
                <c:pt idx="4">
                  <c:v>Cybersecurity</c:v>
                </c:pt>
                <c:pt idx="5">
                  <c:v>Care Homes</c:v>
                </c:pt>
              </c:strCache>
            </c:strRef>
          </c:cat>
          <c:val>
            <c:numRef>
              <c:f>Sectors!$B$34:$G$34</c:f>
              <c:numCache>
                <c:formatCode>General</c:formatCode>
                <c:ptCount val="6"/>
                <c:pt idx="0">
                  <c:v>190</c:v>
                </c:pt>
                <c:pt idx="1">
                  <c:v>105</c:v>
                </c:pt>
                <c:pt idx="2">
                  <c:v>88</c:v>
                </c:pt>
                <c:pt idx="3">
                  <c:v>55</c:v>
                </c:pt>
                <c:pt idx="4">
                  <c:v>49</c:v>
                </c:pt>
                <c:pt idx="5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F5-4149-983E-338F66E52F6D}"/>
            </c:ext>
          </c:extLst>
        </c:ser>
        <c:ser>
          <c:idx val="1"/>
          <c:order val="1"/>
          <c:tx>
            <c:strRef>
              <c:f>Sectors!$A$35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Sectors!$B$33:$G$33</c:f>
              <c:strCache>
                <c:ptCount val="6"/>
                <c:pt idx="0">
                  <c:v>Wealth + IFA</c:v>
                </c:pt>
                <c:pt idx="1">
                  <c:v>Accountancy</c:v>
                </c:pt>
                <c:pt idx="2">
                  <c:v>Legal </c:v>
                </c:pt>
                <c:pt idx="3">
                  <c:v>Fire Safety &amp; Security</c:v>
                </c:pt>
                <c:pt idx="4">
                  <c:v>Cybersecurity</c:v>
                </c:pt>
                <c:pt idx="5">
                  <c:v>Care Homes</c:v>
                </c:pt>
              </c:strCache>
            </c:strRef>
          </c:cat>
          <c:val>
            <c:numRef>
              <c:f>Sectors!$B$35:$G$35</c:f>
              <c:numCache>
                <c:formatCode>General</c:formatCode>
                <c:ptCount val="6"/>
                <c:pt idx="0">
                  <c:v>119</c:v>
                </c:pt>
                <c:pt idx="1">
                  <c:v>44</c:v>
                </c:pt>
                <c:pt idx="2">
                  <c:v>69</c:v>
                </c:pt>
                <c:pt idx="3">
                  <c:v>44</c:v>
                </c:pt>
                <c:pt idx="4">
                  <c:v>52</c:v>
                </c:pt>
                <c:pt idx="5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F5-4149-983E-338F66E52F6D}"/>
            </c:ext>
          </c:extLst>
        </c:ser>
        <c:ser>
          <c:idx val="2"/>
          <c:order val="2"/>
          <c:tx>
            <c:strRef>
              <c:f>Sectors!$A$36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Sectors!$B$33:$G$33</c:f>
              <c:strCache>
                <c:ptCount val="6"/>
                <c:pt idx="0">
                  <c:v>Wealth + IFA</c:v>
                </c:pt>
                <c:pt idx="1">
                  <c:v>Accountancy</c:v>
                </c:pt>
                <c:pt idx="2">
                  <c:v>Legal </c:v>
                </c:pt>
                <c:pt idx="3">
                  <c:v>Fire Safety &amp; Security</c:v>
                </c:pt>
                <c:pt idx="4">
                  <c:v>Cybersecurity</c:v>
                </c:pt>
                <c:pt idx="5">
                  <c:v>Care Homes</c:v>
                </c:pt>
              </c:strCache>
            </c:strRef>
          </c:cat>
          <c:val>
            <c:numRef>
              <c:f>Sectors!$B$36:$G$36</c:f>
              <c:numCache>
                <c:formatCode>General</c:formatCode>
                <c:ptCount val="6"/>
                <c:pt idx="0">
                  <c:v>157</c:v>
                </c:pt>
                <c:pt idx="1">
                  <c:v>82</c:v>
                </c:pt>
                <c:pt idx="2">
                  <c:v>78</c:v>
                </c:pt>
                <c:pt idx="3">
                  <c:v>84</c:v>
                </c:pt>
                <c:pt idx="4">
                  <c:v>114</c:v>
                </c:pt>
                <c:pt idx="5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F5-4149-983E-338F66E52F6D}"/>
            </c:ext>
          </c:extLst>
        </c:ser>
        <c:ser>
          <c:idx val="3"/>
          <c:order val="3"/>
          <c:tx>
            <c:strRef>
              <c:f>Sectors!$A$37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Sectors!$B$33:$G$33</c:f>
              <c:strCache>
                <c:ptCount val="6"/>
                <c:pt idx="0">
                  <c:v>Wealth + IFA</c:v>
                </c:pt>
                <c:pt idx="1">
                  <c:v>Accountancy</c:v>
                </c:pt>
                <c:pt idx="2">
                  <c:v>Legal </c:v>
                </c:pt>
                <c:pt idx="3">
                  <c:v>Fire Safety &amp; Security</c:v>
                </c:pt>
                <c:pt idx="4">
                  <c:v>Cybersecurity</c:v>
                </c:pt>
                <c:pt idx="5">
                  <c:v>Care Homes</c:v>
                </c:pt>
              </c:strCache>
            </c:strRef>
          </c:cat>
          <c:val>
            <c:numRef>
              <c:f>Sectors!$B$37:$G$37</c:f>
              <c:numCache>
                <c:formatCode>General</c:formatCode>
                <c:ptCount val="6"/>
                <c:pt idx="0">
                  <c:v>174</c:v>
                </c:pt>
                <c:pt idx="1">
                  <c:v>90</c:v>
                </c:pt>
                <c:pt idx="2">
                  <c:v>90</c:v>
                </c:pt>
                <c:pt idx="3">
                  <c:v>65</c:v>
                </c:pt>
                <c:pt idx="4">
                  <c:v>78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F5-4149-983E-338F66E52F6D}"/>
            </c:ext>
          </c:extLst>
        </c:ser>
        <c:ser>
          <c:idx val="4"/>
          <c:order val="4"/>
          <c:tx>
            <c:strRef>
              <c:f>Sectors!$A$38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Sectors!$B$33:$G$33</c:f>
              <c:strCache>
                <c:ptCount val="6"/>
                <c:pt idx="0">
                  <c:v>Wealth + IFA</c:v>
                </c:pt>
                <c:pt idx="1">
                  <c:v>Accountancy</c:v>
                </c:pt>
                <c:pt idx="2">
                  <c:v>Legal </c:v>
                </c:pt>
                <c:pt idx="3">
                  <c:v>Fire Safety &amp; Security</c:v>
                </c:pt>
                <c:pt idx="4">
                  <c:v>Cybersecurity</c:v>
                </c:pt>
                <c:pt idx="5">
                  <c:v>Care Homes</c:v>
                </c:pt>
              </c:strCache>
            </c:strRef>
          </c:cat>
          <c:val>
            <c:numRef>
              <c:f>Sectors!$B$38:$G$38</c:f>
              <c:numCache>
                <c:formatCode>General</c:formatCode>
                <c:ptCount val="6"/>
                <c:pt idx="0">
                  <c:v>182</c:v>
                </c:pt>
                <c:pt idx="1">
                  <c:v>117</c:v>
                </c:pt>
                <c:pt idx="2">
                  <c:v>90</c:v>
                </c:pt>
                <c:pt idx="3">
                  <c:v>65</c:v>
                </c:pt>
                <c:pt idx="4">
                  <c:v>52</c:v>
                </c:pt>
                <c:pt idx="5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F5-4149-983E-338F66E52F6D}"/>
            </c:ext>
          </c:extLst>
        </c:ser>
        <c:ser>
          <c:idx val="5"/>
          <c:order val="5"/>
          <c:tx>
            <c:strRef>
              <c:f>Sectors!$A$39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Sectors!$B$33:$G$33</c:f>
              <c:strCache>
                <c:ptCount val="6"/>
                <c:pt idx="0">
                  <c:v>Wealth + IFA</c:v>
                </c:pt>
                <c:pt idx="1">
                  <c:v>Accountancy</c:v>
                </c:pt>
                <c:pt idx="2">
                  <c:v>Legal </c:v>
                </c:pt>
                <c:pt idx="3">
                  <c:v>Fire Safety &amp; Security</c:v>
                </c:pt>
                <c:pt idx="4">
                  <c:v>Cybersecurity</c:v>
                </c:pt>
                <c:pt idx="5">
                  <c:v>Care Homes</c:v>
                </c:pt>
              </c:strCache>
            </c:strRef>
          </c:cat>
          <c:val>
            <c:numRef>
              <c:f>Sectors!$B$39:$G$39</c:f>
              <c:numCache>
                <c:formatCode>General</c:formatCode>
                <c:ptCount val="6"/>
                <c:pt idx="0">
                  <c:v>188</c:v>
                </c:pt>
                <c:pt idx="1">
                  <c:v>151</c:v>
                </c:pt>
                <c:pt idx="2">
                  <c:v>114</c:v>
                </c:pt>
                <c:pt idx="3">
                  <c:v>81</c:v>
                </c:pt>
                <c:pt idx="4">
                  <c:v>90</c:v>
                </c:pt>
                <c:pt idx="5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F5-4149-983E-338F66E52F6D}"/>
            </c:ext>
          </c:extLst>
        </c:ser>
        <c:ser>
          <c:idx val="6"/>
          <c:order val="6"/>
          <c:tx>
            <c:strRef>
              <c:f>Sectors!$A$40</c:f>
              <c:strCache>
                <c:ptCount val="1"/>
                <c:pt idx="0">
                  <c:v>2025 (ann)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Sectors!$B$33:$G$33</c:f>
              <c:strCache>
                <c:ptCount val="6"/>
                <c:pt idx="0">
                  <c:v>Wealth + IFA</c:v>
                </c:pt>
                <c:pt idx="1">
                  <c:v>Accountancy</c:v>
                </c:pt>
                <c:pt idx="2">
                  <c:v>Legal </c:v>
                </c:pt>
                <c:pt idx="3">
                  <c:v>Fire Safety &amp; Security</c:v>
                </c:pt>
                <c:pt idx="4">
                  <c:v>Cybersecurity</c:v>
                </c:pt>
                <c:pt idx="5">
                  <c:v>Care Homes</c:v>
                </c:pt>
              </c:strCache>
            </c:strRef>
          </c:cat>
          <c:val>
            <c:numRef>
              <c:f>Sectors!$B$40:$G$40</c:f>
              <c:numCache>
                <c:formatCode>0</c:formatCode>
                <c:ptCount val="6"/>
                <c:pt idx="0">
                  <c:v>162</c:v>
                </c:pt>
                <c:pt idx="1">
                  <c:v>130.5</c:v>
                </c:pt>
                <c:pt idx="2">
                  <c:v>100.5</c:v>
                </c:pt>
                <c:pt idx="3">
                  <c:v>52.5</c:v>
                </c:pt>
                <c:pt idx="4">
                  <c:v>108</c:v>
                </c:pt>
                <c:pt idx="5">
                  <c:v>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F5-4149-983E-338F66E52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510880"/>
        <c:axId val="428510400"/>
      </c:barChart>
      <c:catAx>
        <c:axId val="42851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lano Grotesque Medium" panose="00000600000000000000" pitchFamily="50" charset="0"/>
                <a:ea typeface="+mn-ea"/>
                <a:cs typeface="+mn-cs"/>
              </a:defRPr>
            </a:pPr>
            <a:endParaRPr lang="en-US"/>
          </a:p>
        </c:txPr>
        <c:crossAx val="428510400"/>
        <c:crosses val="autoZero"/>
        <c:auto val="1"/>
        <c:lblAlgn val="ctr"/>
        <c:lblOffset val="100"/>
        <c:noMultiLvlLbl val="0"/>
      </c:catAx>
      <c:valAx>
        <c:axId val="42851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alano Grotesque Medium" panose="00000600000000000000" pitchFamily="50" charset="0"/>
                    <a:ea typeface="+mn-ea"/>
                    <a:cs typeface="+mn-cs"/>
                  </a:defRPr>
                </a:pPr>
                <a:r>
                  <a:rPr lang="en-GB" dirty="0"/>
                  <a:t>Deal Volume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alano Grotesque Medium" panose="00000600000000000000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lano Grotesque Medium" panose="00000600000000000000" pitchFamily="50" charset="0"/>
                <a:ea typeface="+mn-ea"/>
                <a:cs typeface="+mn-cs"/>
              </a:defRPr>
            </a:pPr>
            <a:endParaRPr lang="en-US"/>
          </a:p>
        </c:txPr>
        <c:crossAx val="42851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lano Grotesque Medium" panose="000006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Galano Grotesque Medium" panose="00000600000000000000" pitchFamily="50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42-404B-B57A-847785EA2F6B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42-404B-B57A-847785EA2F6B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442-404B-B57A-847785EA2F6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442-404B-B57A-847785EA2F6B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442-404B-B57A-847785EA2F6B}"/>
              </c:ext>
            </c:extLst>
          </c:dPt>
          <c:dPt>
            <c:idx val="5"/>
            <c:invertIfNegative val="0"/>
            <c:bubble3D val="0"/>
            <c:spPr>
              <a:solidFill>
                <a:srgbClr val="EF6DE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442-404B-B57A-847785EA2F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lano Grotesque Medium" panose="000006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 Platforms'!$A$2:$F$2</c:f>
              <c:strCache>
                <c:ptCount val="6"/>
                <c:pt idx="0">
                  <c:v>Wealth + IFA</c:v>
                </c:pt>
                <c:pt idx="1">
                  <c:v>Accountancy</c:v>
                </c:pt>
                <c:pt idx="2">
                  <c:v>Legal </c:v>
                </c:pt>
                <c:pt idx="3">
                  <c:v>Fire Safety &amp; Security</c:v>
                </c:pt>
                <c:pt idx="4">
                  <c:v>Cybersecurity</c:v>
                </c:pt>
                <c:pt idx="5">
                  <c:v>Care Homes</c:v>
                </c:pt>
              </c:strCache>
            </c:strRef>
          </c:cat>
          <c:val>
            <c:numRef>
              <c:f>'PE Platforms'!$A$3:$F$3</c:f>
              <c:numCache>
                <c:formatCode>General</c:formatCode>
                <c:ptCount val="6"/>
                <c:pt idx="0">
                  <c:v>93</c:v>
                </c:pt>
                <c:pt idx="1">
                  <c:v>55</c:v>
                </c:pt>
                <c:pt idx="2">
                  <c:v>47</c:v>
                </c:pt>
                <c:pt idx="3">
                  <c:v>66</c:v>
                </c:pt>
                <c:pt idx="4">
                  <c:v>101</c:v>
                </c:pt>
                <c:pt idx="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442-404B-B57A-847785EA2F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80982800"/>
        <c:axId val="880974160"/>
      </c:barChart>
      <c:catAx>
        <c:axId val="88098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lano Grotesque Medium" panose="00000600000000000000" pitchFamily="50" charset="0"/>
                <a:ea typeface="+mn-ea"/>
                <a:cs typeface="+mn-cs"/>
              </a:defRPr>
            </a:pPr>
            <a:endParaRPr lang="en-US"/>
          </a:p>
        </c:txPr>
        <c:crossAx val="880974160"/>
        <c:crosses val="autoZero"/>
        <c:auto val="1"/>
        <c:lblAlgn val="ctr"/>
        <c:lblOffset val="100"/>
        <c:noMultiLvlLbl val="0"/>
      </c:catAx>
      <c:valAx>
        <c:axId val="88097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alano Grotesque Medium" panose="00000600000000000000" pitchFamily="50" charset="0"/>
                    <a:ea typeface="+mn-ea"/>
                    <a:cs typeface="+mn-cs"/>
                  </a:defRPr>
                </a:pPr>
                <a:r>
                  <a:rPr lang="en-GB"/>
                  <a:t>Deal Volume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alano Grotesque Medium" panose="00000600000000000000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lano Grotesque Medium" panose="00000600000000000000" pitchFamily="50" charset="0"/>
                <a:ea typeface="+mn-ea"/>
                <a:cs typeface="+mn-cs"/>
              </a:defRPr>
            </a:pPr>
            <a:endParaRPr lang="en-US"/>
          </a:p>
        </c:txPr>
        <c:crossAx val="88098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lano Grotesque Medium" panose="000006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Galano Grotesque Medium" panose="00000600000000000000" pitchFamily="50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Legal!$B$1</c:f>
              <c:strCache>
                <c:ptCount val="1"/>
                <c:pt idx="0">
                  <c:v>PE backed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Legal!$A$2:$A$8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 (Annualised)</c:v>
                </c:pt>
              </c:strCache>
            </c:strRef>
          </c:cat>
          <c:val>
            <c:numRef>
              <c:f>Legal!$B$2:$B$8</c:f>
              <c:numCache>
                <c:formatCode>General</c:formatCode>
                <c:ptCount val="7"/>
                <c:pt idx="0">
                  <c:v>12</c:v>
                </c:pt>
                <c:pt idx="1">
                  <c:v>12</c:v>
                </c:pt>
                <c:pt idx="2">
                  <c:v>8</c:v>
                </c:pt>
                <c:pt idx="3">
                  <c:v>11</c:v>
                </c:pt>
                <c:pt idx="4">
                  <c:v>10</c:v>
                </c:pt>
                <c:pt idx="5">
                  <c:v>12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74-4A84-8DE2-9B95A49B0CFC}"/>
            </c:ext>
          </c:extLst>
        </c:ser>
        <c:ser>
          <c:idx val="1"/>
          <c:order val="1"/>
          <c:tx>
            <c:strRef>
              <c:f>Legal!$C$1</c:f>
              <c:strCache>
                <c:ptCount val="1"/>
                <c:pt idx="0">
                  <c:v>PE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Legal!$A$2:$A$8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 (Annualised)</c:v>
                </c:pt>
              </c:strCache>
            </c:strRef>
          </c:cat>
          <c:val>
            <c:numRef>
              <c:f>Legal!$C$2:$C$8</c:f>
              <c:numCache>
                <c:formatCode>General</c:formatCode>
                <c:ptCount val="7"/>
                <c:pt idx="0">
                  <c:v>5</c:v>
                </c:pt>
                <c:pt idx="1">
                  <c:v>4</c:v>
                </c:pt>
                <c:pt idx="2">
                  <c:v>6</c:v>
                </c:pt>
                <c:pt idx="3">
                  <c:v>3</c:v>
                </c:pt>
                <c:pt idx="4">
                  <c:v>5</c:v>
                </c:pt>
                <c:pt idx="5">
                  <c:v>9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74-4A84-8DE2-9B95A49B0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5812496"/>
        <c:axId val="405814416"/>
      </c:barChart>
      <c:catAx>
        <c:axId val="40581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lano Grotesque Medium" panose="00000600000000000000" pitchFamily="50" charset="0"/>
                <a:ea typeface="+mn-ea"/>
                <a:cs typeface="+mn-cs"/>
              </a:defRPr>
            </a:pPr>
            <a:endParaRPr lang="en-US"/>
          </a:p>
        </c:txPr>
        <c:crossAx val="405814416"/>
        <c:crosses val="autoZero"/>
        <c:auto val="1"/>
        <c:lblAlgn val="ctr"/>
        <c:lblOffset val="100"/>
        <c:noMultiLvlLbl val="0"/>
      </c:catAx>
      <c:valAx>
        <c:axId val="40581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alano Grotesque Medium" panose="00000600000000000000" pitchFamily="50" charset="0"/>
                    <a:ea typeface="+mn-ea"/>
                    <a:cs typeface="+mn-cs"/>
                  </a:defRPr>
                </a:pPr>
                <a:r>
                  <a:rPr lang="en-GB" dirty="0"/>
                  <a:t>Deal Volume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alano Grotesque Medium" panose="00000600000000000000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lano Grotesque Medium" panose="00000600000000000000" pitchFamily="50" charset="0"/>
                <a:ea typeface="+mn-ea"/>
                <a:cs typeface="+mn-cs"/>
              </a:defRPr>
            </a:pPr>
            <a:endParaRPr lang="en-US"/>
          </a:p>
        </c:txPr>
        <c:crossAx val="40581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lano Grotesque Medium" panose="000006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latin typeface="Galano Grotesque Medium" panose="00000600000000000000" pitchFamily="50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A966B-5B94-45B5-9A79-712260CA80A6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62BC6-2F2C-4AF5-B298-200C8C645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2BC6-2F2C-4AF5-B298-200C8C6453A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902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recent deals and multiples from Sweden – some we have EBITDA and Revenue, some just revenue.</a:t>
            </a:r>
          </a:p>
          <a:p>
            <a:r>
              <a:rPr lang="en-GB" dirty="0"/>
              <a:t>Some big multiples 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 err="1"/>
              <a:t>Blakyaks</a:t>
            </a:r>
            <a:r>
              <a:rPr lang="en-GB" dirty="0"/>
              <a:t> – but MSP so nice recurring revenue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2BC6-2F2C-4AF5-B298-200C8C6453A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374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0D0DD-B98F-DF02-EF3A-CBCEE2224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2E1BE5-D48E-1C76-8A7B-1FAE574762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92FF54-5284-BD97-263D-063B089E1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TMT – trending down</a:t>
            </a:r>
          </a:p>
          <a:p>
            <a:pPr marL="0" indent="0">
              <a:buNone/>
            </a:pPr>
            <a:r>
              <a:rPr lang="en-GB" dirty="0"/>
              <a:t>Industrials – flat</a:t>
            </a:r>
          </a:p>
          <a:p>
            <a:pPr marL="0" indent="0">
              <a:buNone/>
            </a:pPr>
            <a:r>
              <a:rPr lang="en-GB" dirty="0"/>
              <a:t>BSS – flat</a:t>
            </a:r>
          </a:p>
          <a:p>
            <a:pPr marL="0" indent="0">
              <a:buNone/>
            </a:pPr>
            <a:r>
              <a:rPr lang="en-GB" dirty="0"/>
              <a:t>Consumer – recovering</a:t>
            </a:r>
          </a:p>
          <a:p>
            <a:pPr marL="0" indent="0">
              <a:buNone/>
            </a:pPr>
            <a:r>
              <a:rPr lang="en-GB" dirty="0"/>
              <a:t>Healthcare – flat</a:t>
            </a:r>
          </a:p>
          <a:p>
            <a:pPr marL="0" indent="0">
              <a:buNone/>
            </a:pPr>
            <a:r>
              <a:rPr lang="en-GB" dirty="0"/>
              <a:t>FS – flat</a:t>
            </a:r>
          </a:p>
          <a:p>
            <a:pPr marL="0" indent="0">
              <a:buNone/>
            </a:pPr>
            <a:r>
              <a:rPr lang="en-GB" dirty="0"/>
              <a:t>Energy – trending down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C02D7-A98A-41EC-CA2E-330645549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2BC6-2F2C-4AF5-B298-200C8C6453A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696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Annual volumes over last 5 years versus plus year to date chart of following sub-sectors (UK only):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Wealth &amp; IFA – flat</a:t>
            </a:r>
          </a:p>
          <a:p>
            <a:r>
              <a:rPr lang="en-GB" dirty="0"/>
              <a:t>Accountancy – trending up</a:t>
            </a:r>
          </a:p>
          <a:p>
            <a:r>
              <a:rPr lang="en-GB" dirty="0"/>
              <a:t>Legal – trending-up</a:t>
            </a:r>
          </a:p>
          <a:p>
            <a:r>
              <a:rPr lang="en-GB" dirty="0"/>
              <a:t>Fire – trending down</a:t>
            </a:r>
          </a:p>
          <a:p>
            <a:r>
              <a:rPr lang="en-GB" dirty="0"/>
              <a:t>Cyber – trending up</a:t>
            </a:r>
          </a:p>
          <a:p>
            <a:r>
              <a:rPr lang="en-GB" dirty="0"/>
              <a:t>Care homes – trending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2BC6-2F2C-4AF5-B298-200C8C6453A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080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Number of PE-backed platforms in each sector covered in previous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(includes non-Accountancy platforms backed by PE that have acquired at least 1 accountancy firm)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2BC6-2F2C-4AF5-B298-200C8C6453A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7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23316-63CD-31DF-1692-DA5AA79CA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86742C-F85F-ED1C-2359-14C18DB412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5D3BB3-EFD3-6A1B-EA57-AF84D4982C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 money in Legal Services (PE &amp; PE Backed deals)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LOTS MORE PLATFORMS BEING CREATED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A0783-BFFB-1F72-2F7C-EDBA896B41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2BC6-2F2C-4AF5-B298-200C8C6453A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215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81CB0-263D-618E-2EAC-CCAC3C721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24B7C9-37DE-579C-B1AA-D31134148D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D5E803-594B-CAB6-2EC8-7B1F43FCBE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Most active PE back consolidators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Find it quite hard to see the logic here – lack of visibility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Also Gateley, which has shifted from acquiring just solicitors to law firms, management consultants, surveyors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32B37-E65E-6835-3BDB-A7E5884A1A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2BC6-2F2C-4AF5-B298-200C8C6453A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208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BD27B-11C1-1042-6B38-8B39F61B2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16CD52-D277-9CC7-FEAA-0C99DC01C6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80C8F3-0875-536B-0829-8E5C24625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99 buyers to 107 deals in 2025 (1/1/25 – 31/8/25)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 one / two buyers doing loads of deals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Top 3 active acquirers Trade buyers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Why so much activity?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UK gaining population drives demand for care home services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Need for specialised elderly care (dementia etc) increases – investors attracted to long-term potential growth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Fragmented sector – large care home groups expected to pursue acquisition to consolidate the market, achieve economies of scale and enhance market presence – trend likely to accelerate as operators seek to mitigate rising costs and regulator pressures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1" dirty="0"/>
              <a:t>Regulation – </a:t>
            </a:r>
            <a:r>
              <a:rPr lang="en-GB" b="0" dirty="0"/>
              <a:t>increasing regulatory scrutiny, &amp; the need to meet high quality standards are pushing smaller, financially weaker operators to consider selling or merging – larger, more compliant operators are well-positioned to acquire these businesses and integrate them into their portfolios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1" dirty="0"/>
              <a:t>Staffing </a:t>
            </a:r>
            <a:r>
              <a:rPr lang="en-GB" b="0" dirty="0"/>
              <a:t>Staff shortages, rising labour costs, remain significant risk for the sector – acquirers may use these challenges as leverage to negotiate lower prices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BDAAF-02FA-8184-4B06-4BF0332856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2BC6-2F2C-4AF5-B298-200C8C6453A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87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5D417-20CB-F0BF-AD71-F73B1D15D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94AF72-A731-D62F-B1C4-40046836FF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12FA34-7B25-BD86-F1EA-9C6CEE2B53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Consolidators in the market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EFA17-1D6C-66AA-2EB9-A4453C1389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2BC6-2F2C-4AF5-B298-200C8C6453A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523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A700E-FB41-CD27-0514-197431313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CF36D7-C073-9B39-DB4D-41D2BAB064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9D5F60-1798-67E7-404B-FB18D03AA8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 platforms in the sector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3FE53-877D-30BF-5C9E-1ABD0560E9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2BC6-2F2C-4AF5-B298-200C8C6453A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146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PE-backed Roll-ups / Search Fund / EOT / Buy &amp; hold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2BC6-2F2C-4AF5-B298-200C8C6453A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261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Please add Bar/Line graph with monthly deal volumes from Jan 2019 (so we show –re-COVID, COVID and post-COVID period)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Norm is 400ish deals per month (M&amp;A) with same again (Fundraising)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2BC6-2F2C-4AF5-B298-200C8C6453A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857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2BC6-2F2C-4AF5-B298-200C8C6453A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111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5CE6D-6FBB-3709-06D4-0ED990497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567B3A-D21C-F895-45A4-B46139C7F9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3AFBAC-CD7D-8998-F993-906FCFF11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FEF1F-1792-06E5-5C02-AC0B98E650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2BC6-2F2C-4AF5-B298-200C8C6453A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340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9DC82-BC40-F505-A12F-0EA9722C1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C05F20-E7E5-CA20-2315-734D2AA6A2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C784D2-A44F-A678-C57B-E7623B9D8B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PE platforms – not including venture/growth new money deals </a:t>
            </a:r>
            <a:r>
              <a:rPr lang="en-GB" dirty="0" err="1"/>
              <a:t>ie</a:t>
            </a:r>
            <a:r>
              <a:rPr lang="en-GB" dirty="0"/>
              <a:t> proper PE M&amp;A – more and more SME focused PEs:</a:t>
            </a:r>
          </a:p>
          <a:p>
            <a:r>
              <a:rPr lang="en-GB" dirty="0"/>
              <a:t>Amongst our customer base:</a:t>
            </a:r>
          </a:p>
          <a:p>
            <a:r>
              <a:rPr lang="en-GB" dirty="0"/>
              <a:t>Traditional – </a:t>
            </a:r>
            <a:r>
              <a:rPr lang="en-GB" dirty="0" err="1"/>
              <a:t>Bestport</a:t>
            </a:r>
            <a:r>
              <a:rPr lang="en-GB" dirty="0"/>
              <a:t>, Alcuin</a:t>
            </a:r>
          </a:p>
          <a:p>
            <a:r>
              <a:rPr lang="en-GB" dirty="0"/>
              <a:t>Deal by deal – Pelican, Ethos</a:t>
            </a:r>
          </a:p>
          <a:p>
            <a:r>
              <a:rPr lang="en-GB" dirty="0"/>
              <a:t>Family office – Souter Investments, Turner &amp; Co</a:t>
            </a:r>
          </a:p>
          <a:p>
            <a:r>
              <a:rPr lang="en-GB" dirty="0"/>
              <a:t>Search funds – Continuum, </a:t>
            </a:r>
            <a:r>
              <a:rPr lang="en-GB" dirty="0" err="1"/>
              <a:t>Vericor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36E96-5708-7B11-58CC-7F4619AE2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2BC6-2F2C-4AF5-B298-200C8C6453A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076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CA3E9-9D25-DF4A-C13D-39EF2C7F1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44C863-1603-C5AC-8B62-331B895E18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F6AB01-CDB4-76F7-2099-78BF7E821C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Then what do PE firms do when they get a platform?</a:t>
            </a:r>
          </a:p>
          <a:p>
            <a:r>
              <a:rPr lang="en-GB" dirty="0"/>
              <a:t>Buy and build used to be niche strategy – now it’s normal</a:t>
            </a:r>
          </a:p>
          <a:p>
            <a:r>
              <a:rPr lang="en-GB" dirty="0"/>
              <a:t>Misconception that PE money is only interested in larger companies – true for platforms BUT PE-backed buyers account for 18% of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22DBF-4BDE-4A6B-99B7-E26A17D43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2BC6-2F2C-4AF5-B298-200C8C6453A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180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68813-6C43-79FC-3313-EEAEFA360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86B22A-30A1-51B5-9AB9-1FC21F0C02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B41F16-D0D4-C82E-CFCB-B7C859362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Healthcare Services roll-ups very popular – fragmented markets (although maybe not anymore), multiple arbitrage opportunity, buying power therefore margin improvement, upsell (vet example)….so triple whammy of sales growth, margin gain, multiple expansion</a:t>
            </a:r>
          </a:p>
          <a:p>
            <a:pPr marL="0" indent="0">
              <a:buNone/>
            </a:pPr>
            <a:r>
              <a:rPr lang="en-GB" dirty="0"/>
              <a:t>2 x vets </a:t>
            </a:r>
          </a:p>
          <a:p>
            <a:pPr marL="0" indent="0">
              <a:buNone/>
            </a:pPr>
            <a:r>
              <a:rPr lang="en-GB" dirty="0"/>
              <a:t>2 x dentals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Opticians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Then:</a:t>
            </a:r>
          </a:p>
          <a:p>
            <a:pPr marL="0" indent="0">
              <a:buNone/>
            </a:pPr>
            <a:r>
              <a:rPr lang="en-GB" dirty="0"/>
              <a:t>RSK – Engineering Consultancy</a:t>
            </a:r>
          </a:p>
          <a:p>
            <a:pPr marL="0" indent="0">
              <a:buNone/>
            </a:pPr>
            <a:r>
              <a:rPr lang="en-GB" dirty="0"/>
              <a:t>Wealth Management </a:t>
            </a:r>
          </a:p>
          <a:p>
            <a:pPr marL="0" indent="0">
              <a:buNone/>
            </a:pPr>
            <a:r>
              <a:rPr lang="en-GB" dirty="0"/>
              <a:t>Nursery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780D4-F18E-740B-AD21-322B8A12F6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2BC6-2F2C-4AF5-B298-200C8C6453A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325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Who acquires UK SMEs………..other UK SMEs</a:t>
            </a:r>
          </a:p>
          <a:p>
            <a:r>
              <a:rPr lang="en-GB" dirty="0"/>
              <a:t>What is next most important market – US – 10-12%?</a:t>
            </a:r>
          </a:p>
          <a:p>
            <a:r>
              <a:rPr lang="en-GB" dirty="0"/>
              <a:t>GET SOME SME US TO UK EXAMPLES</a:t>
            </a:r>
          </a:p>
          <a:p>
            <a:r>
              <a:rPr lang="en-GB" dirty="0"/>
              <a:t>Just signed a US PE firm called Alpine Investors – using us because they think UK lower mid-market is an attractive asset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2BC6-2F2C-4AF5-B298-200C8C6453A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38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DC32A-BDE0-8619-BC1D-42692FDB4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2127FD-75A4-BB17-2838-D4ECB535BF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2DED95-A9FD-0227-8D41-86BE0D4E4E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08854-F025-4B76-B872-60A1701A8B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2BC6-2F2C-4AF5-B298-200C8C6453A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522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3E1A2-756D-5533-29A5-3D36CED53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3ED552-4DCD-C5C6-C85D-F5A64FE96D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5794FF-F09B-6BAA-4709-2E28A54CAE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Swedish dominance…..2.5x its acquisitions of UK cos since 2019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6D6F1-E4FA-7595-F788-3EA3AF6FFC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2BC6-2F2C-4AF5-B298-200C8C6453A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23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Speaking to Internal M&amp;A team at </a:t>
            </a:r>
            <a:r>
              <a:rPr lang="en-GB" dirty="0" err="1"/>
              <a:t>Odevo</a:t>
            </a:r>
            <a:r>
              <a:rPr lang="en-GB" dirty="0"/>
              <a:t> and they see UK as very attractive market with great fundamentals – fragmented, nation of </a:t>
            </a:r>
            <a:r>
              <a:rPr lang="en-GB" dirty="0" err="1"/>
              <a:t>entreppreneurs</a:t>
            </a:r>
            <a:r>
              <a:rPr lang="en-GB" dirty="0"/>
              <a:t> </a:t>
            </a:r>
          </a:p>
          <a:p>
            <a:r>
              <a:rPr lang="en-GB" dirty="0"/>
              <a:t>Mostly industrials, specifically Engineering, but also Prop </a:t>
            </a:r>
            <a:r>
              <a:rPr lang="en-GB" dirty="0" err="1"/>
              <a:t>Maangement</a:t>
            </a:r>
            <a:r>
              <a:rPr lang="en-GB" dirty="0"/>
              <a:t>, Pet food, Wealth and a very big PE firm</a:t>
            </a:r>
          </a:p>
          <a:p>
            <a:r>
              <a:rPr lang="en-GB" dirty="0"/>
              <a:t>Quasi-PE – most leave brand and have little integration – long-term home for your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2BC6-2F2C-4AF5-B298-200C8C6453A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054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F4654-2D0A-FAA1-4F29-0B21BA21E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9720A-634E-6F51-EAED-6A2056366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BE821-6107-A243-2623-8EB954163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D607-E5AE-451A-8381-6A2C3F9B1445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89EB0-6F48-CDBC-B214-85484E01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6175D-0957-2C1F-29B2-25319AA22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1497-B3CF-4A55-B1AF-B7D3DCBAD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73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71A78-EEB8-E1A6-57A4-B0540B16C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B4684-C9F8-7991-6356-BBE5B9CD9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41C74-3185-551F-B566-0281AB60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D607-E5AE-451A-8381-6A2C3F9B1445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E0AB5-C142-BF54-4E88-BA3D2A83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6F97B-4382-8033-68F3-6D7667326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1497-B3CF-4A55-B1AF-B7D3DCBAD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78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0ED36A-80C8-45B3-DFA8-3A4462A7BE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89807-9CE0-BAEF-D8D0-92B359303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3AD1E-999B-3818-5427-70138B1D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D607-E5AE-451A-8381-6A2C3F9B1445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6F6FF-3E0A-75B0-1A95-CCDC071C3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E8BF2-7384-11E4-1F4E-F1B817911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1497-B3CF-4A55-B1AF-B7D3DCBAD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07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D21A6-49F1-3C77-5467-DCAF88DE8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44DEE-8C34-933E-449D-4D2217E4B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4205B-6F02-7460-9EF9-A0DD15368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D607-E5AE-451A-8381-6A2C3F9B1445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8AD8A-C1D4-4CF8-B2AB-9358FE0C6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11877-0018-3FAE-3E32-DC7D3DBF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1497-B3CF-4A55-B1AF-B7D3DCBAD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676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0F84C-7359-6CB1-68B2-3D9F2C523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3E115-B691-88A3-0A96-AF0052BCE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A1907-0FFB-7237-3E85-ED7301F8A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D607-E5AE-451A-8381-6A2C3F9B1445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71508-EF40-390A-D0BF-FE953744B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C2504-391B-CED3-28E3-F8DFEC02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1497-B3CF-4A55-B1AF-B7D3DCBAD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35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FF98B-40A5-E478-87F2-D18A6E6A8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0926D-12B3-4D10-7FF9-FF0262C7D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BDABD-380A-5F97-8604-A4BABA957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3497F-F17B-1650-5101-67F339B7A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D607-E5AE-451A-8381-6A2C3F9B1445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6A38E-AE59-2E1D-3E97-CD92FF34E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33186-78C0-5775-6EF7-B5BDBB55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1497-B3CF-4A55-B1AF-B7D3DCBAD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1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41711-BC51-F782-E570-AF8A78D3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2A37E-B8EB-1934-7AE2-E369B0C95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2B69A-C824-2D1B-22D2-C3C1CC30A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3E55E4-5927-909E-A3FD-2B93DDE6B5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EA511-C56C-2419-42DD-DD46F02E1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5D1F22-E611-0AE2-C8D7-32964776D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D607-E5AE-451A-8381-6A2C3F9B1445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82B577-E15D-95BA-60B1-375F1BB4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4F54DF-A3BA-F807-25A2-39A06F47B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1497-B3CF-4A55-B1AF-B7D3DCBAD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50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43B6F-27B6-3313-FCD4-E5870B91B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E62DBC-A644-9C5D-E8A4-374B9C4C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D607-E5AE-451A-8381-6A2C3F9B1445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DBFC0-E661-CF1A-3EA8-777CC2644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5E829-ED1A-AECD-CBB0-56D6B8E2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1497-B3CF-4A55-B1AF-B7D3DCBAD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0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D21009-CF15-749D-C587-F2C3E5F55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D607-E5AE-451A-8381-6A2C3F9B1445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AD48F2-7DB9-686E-690A-1F7B01E7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EA70D-DE42-7EBD-5729-F1D806B4E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1497-B3CF-4A55-B1AF-B7D3DCBAD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51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ADDCE-CF21-8F8F-EA95-B67003234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95A7F-6005-F2F0-BEE9-8F7F464BA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EE2B1-5DEA-4275-749C-8AE358671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8FEEA-6453-1A92-81C4-BBB47F0BC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D607-E5AE-451A-8381-6A2C3F9B1445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FBD50-2584-FDE9-3D95-3EABE1560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7DC08-796F-C3AF-52C4-359B799B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1497-B3CF-4A55-B1AF-B7D3DCBAD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02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F5076-ADA2-C9D1-31C0-5DEA1573D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535BDA-A83B-38F8-9712-D6CECF68D9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7DC71-13C0-1F3D-E991-555B1FC29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1E3A2-013C-003C-34C0-8832CF62F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D607-E5AE-451A-8381-6A2C3F9B1445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185E1-4CF4-97EC-8BE9-2E7E6130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7BFFF-D7D9-BFB1-2271-19CD3BB1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1497-B3CF-4A55-B1AF-B7D3DCBAD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937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BEF997-66EB-FCE1-6EDB-48D868528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D31B0-8866-6BED-3865-8FFFC3E10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76AA4-85BB-E098-B804-6D0A88F15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CAD607-E5AE-451A-8381-6A2C3F9B1445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93CB5-C545-87C8-13EA-AE9D49A8D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13BC5-01CA-2A9D-A351-95351438A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AD1497-B3CF-4A55-B1AF-B7D3DCBAD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84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7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88B193-34A3-D8A6-52DF-063A6C6E10B1}"/>
              </a:ext>
            </a:extLst>
          </p:cNvPr>
          <p:cNvSpPr txBox="1"/>
          <p:nvPr/>
        </p:nvSpPr>
        <p:spPr>
          <a:xfrm>
            <a:off x="300317" y="2324399"/>
            <a:ext cx="1159136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Galano Grotesque" panose="00000800000000000000" pitchFamily="50" charset="0"/>
              </a:rPr>
              <a:t>National Conference 2025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Galano Grotesque" panose="00000800000000000000" pitchFamily="50" charset="0"/>
              </a:rPr>
              <a:t>The Corporate Finance Network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3F16DB-89BA-5A0F-1457-DCC747EAE66C}"/>
              </a:ext>
            </a:extLst>
          </p:cNvPr>
          <p:cNvSpPr txBox="1"/>
          <p:nvPr/>
        </p:nvSpPr>
        <p:spPr>
          <a:xfrm>
            <a:off x="1973502" y="4692429"/>
            <a:ext cx="8390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u="sng" dirty="0">
                <a:solidFill>
                  <a:schemeClr val="bg1"/>
                </a:solidFill>
                <a:latin typeface="Galano Grotesque Medium" panose="00000600000000000000" pitchFamily="50" charset="0"/>
              </a:rPr>
              <a:t>Trends &amp; Predictions of M&amp;A Activity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17E38D-A894-969D-82D8-F7C6910CC3D8}"/>
              </a:ext>
            </a:extLst>
          </p:cNvPr>
          <p:cNvSpPr txBox="1"/>
          <p:nvPr/>
        </p:nvSpPr>
        <p:spPr>
          <a:xfrm>
            <a:off x="1973502" y="5458172"/>
            <a:ext cx="83909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Galano Grotesque Medium" panose="00000600000000000000" pitchFamily="50" charset="0"/>
              </a:rPr>
              <a:t>24</a:t>
            </a:r>
            <a:r>
              <a:rPr lang="en-GB" sz="2800" baseline="30000" dirty="0">
                <a:solidFill>
                  <a:schemeClr val="bg1"/>
                </a:solidFill>
                <a:latin typeface="Galano Grotesque Medium" panose="00000600000000000000" pitchFamily="50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Galano Grotesque Medium" panose="00000600000000000000" pitchFamily="50" charset="0"/>
              </a:rPr>
              <a:t> September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8D64C-C4C6-B816-957A-609D10AD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02" y="855722"/>
            <a:ext cx="9293396" cy="82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20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3E835-E103-67BF-DEA6-02874FAD8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5D853EC-8D0E-3455-8710-564F840D4293}"/>
              </a:ext>
            </a:extLst>
          </p:cNvPr>
          <p:cNvGrpSpPr/>
          <p:nvPr/>
        </p:nvGrpSpPr>
        <p:grpSpPr>
          <a:xfrm>
            <a:off x="0" y="0"/>
            <a:ext cx="12192000" cy="1135806"/>
            <a:chOff x="0" y="0"/>
            <a:chExt cx="12192000" cy="113580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CEA2BE-AC39-D69C-D514-DD78B0BF1F31}"/>
                </a:ext>
              </a:extLst>
            </p:cNvPr>
            <p:cNvSpPr/>
            <p:nvPr/>
          </p:nvSpPr>
          <p:spPr>
            <a:xfrm>
              <a:off x="0" y="0"/>
              <a:ext cx="12192000" cy="1135806"/>
            </a:xfrm>
            <a:prstGeom prst="rect">
              <a:avLst/>
            </a:prstGeom>
            <a:solidFill>
              <a:srgbClr val="267BC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916" dirty="0"/>
            </a:p>
          </p:txBody>
        </p:sp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6783A017-1B82-25FE-710D-FEA8DF30EBCC}"/>
                </a:ext>
              </a:extLst>
            </p:cNvPr>
            <p:cNvSpPr txBox="1">
              <a:spLocks/>
            </p:cNvSpPr>
            <p:nvPr/>
          </p:nvSpPr>
          <p:spPr>
            <a:xfrm>
              <a:off x="263472" y="223767"/>
              <a:ext cx="8851043" cy="7381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600" dirty="0">
                  <a:solidFill>
                    <a:schemeClr val="bg1"/>
                  </a:solidFill>
                  <a:latin typeface="Galano Grotesque Medium" panose="00000600000000000000" pitchFamily="50" charset="0"/>
                </a:rPr>
                <a:t>Recent Deals UK-SE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C84B227-64F4-8A4B-65ED-5D730C738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515" y="444053"/>
              <a:ext cx="2795893" cy="247699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A8BD185-5681-DC66-D206-02A5F1036B32}"/>
              </a:ext>
            </a:extLst>
          </p:cNvPr>
          <p:cNvGrpSpPr/>
          <p:nvPr/>
        </p:nvGrpSpPr>
        <p:grpSpPr>
          <a:xfrm>
            <a:off x="3439730" y="1182132"/>
            <a:ext cx="2570949" cy="2909301"/>
            <a:chOff x="2880873" y="1214079"/>
            <a:chExt cx="2227090" cy="25525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5AA0608-D192-4786-E985-20AC71558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6175" t="1233" r="51693" b="75041"/>
            <a:stretch>
              <a:fillRect/>
            </a:stretch>
          </p:blipFill>
          <p:spPr>
            <a:xfrm>
              <a:off x="2880873" y="1214079"/>
              <a:ext cx="2227090" cy="148301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F9E02B2-355D-4431-810D-71A3EC482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6175" t="28525" r="51693" b="52941"/>
            <a:stretch>
              <a:fillRect/>
            </a:stretch>
          </p:blipFill>
          <p:spPr>
            <a:xfrm>
              <a:off x="2880873" y="2608110"/>
              <a:ext cx="2227090" cy="1158545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5235002-8385-5268-3148-80EE4EA4BFE4}"/>
              </a:ext>
            </a:extLst>
          </p:cNvPr>
          <p:cNvGrpSpPr/>
          <p:nvPr/>
        </p:nvGrpSpPr>
        <p:grpSpPr>
          <a:xfrm>
            <a:off x="646119" y="1182132"/>
            <a:ext cx="2570949" cy="2853427"/>
            <a:chOff x="300959" y="1263102"/>
            <a:chExt cx="2227090" cy="250355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5888DC3-DC52-DD59-E5E4-8DFB9E94D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04" t="1248" r="77165" b="77708"/>
            <a:stretch>
              <a:fillRect/>
            </a:stretch>
          </p:blipFill>
          <p:spPr>
            <a:xfrm>
              <a:off x="300959" y="1263102"/>
              <a:ext cx="2227090" cy="131537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55BC4C7-5302-CD88-7803-BFD12097F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04" t="26807" r="77165" b="53710"/>
            <a:stretch>
              <a:fillRect/>
            </a:stretch>
          </p:blipFill>
          <p:spPr>
            <a:xfrm>
              <a:off x="300959" y="2548848"/>
              <a:ext cx="2227090" cy="121780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C64E90B-F3B5-45AE-8A1F-67293AA3EC57}"/>
              </a:ext>
            </a:extLst>
          </p:cNvPr>
          <p:cNvGrpSpPr/>
          <p:nvPr/>
        </p:nvGrpSpPr>
        <p:grpSpPr>
          <a:xfrm>
            <a:off x="6227113" y="1182132"/>
            <a:ext cx="2570949" cy="2878648"/>
            <a:chOff x="5460787" y="1240973"/>
            <a:chExt cx="2227090" cy="25256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1EC925-90A6-3091-03CB-A3107DA1A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1508" t="1457" r="26361" b="77619"/>
            <a:stretch>
              <a:fillRect/>
            </a:stretch>
          </p:blipFill>
          <p:spPr>
            <a:xfrm>
              <a:off x="5460787" y="1240973"/>
              <a:ext cx="2227090" cy="130787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2AD2926-801A-E259-BFF6-C5E4C3E2F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1508" t="26003" r="26361" b="52717"/>
            <a:stretch>
              <a:fillRect/>
            </a:stretch>
          </p:blipFill>
          <p:spPr>
            <a:xfrm>
              <a:off x="5460787" y="2436499"/>
              <a:ext cx="2227090" cy="1330156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8F4BCD-74E1-8780-1895-EC7D66BA355B}"/>
              </a:ext>
            </a:extLst>
          </p:cNvPr>
          <p:cNvGrpSpPr/>
          <p:nvPr/>
        </p:nvGrpSpPr>
        <p:grpSpPr>
          <a:xfrm>
            <a:off x="9018648" y="1182132"/>
            <a:ext cx="2497767" cy="2842886"/>
            <a:chOff x="8040701" y="1214079"/>
            <a:chExt cx="2163696" cy="24943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35A1CCB-C7A6-86C5-878F-DA40C1504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7340" t="1121" r="1161" b="74390"/>
            <a:stretch>
              <a:fillRect/>
            </a:stretch>
          </p:blipFill>
          <p:spPr>
            <a:xfrm>
              <a:off x="8040701" y="1214079"/>
              <a:ext cx="2163696" cy="153074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0DC5E54-3D29-2328-2710-558B0A1A9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7340" t="30277" r="1161" b="53053"/>
            <a:stretch>
              <a:fillRect/>
            </a:stretch>
          </p:blipFill>
          <p:spPr>
            <a:xfrm>
              <a:off x="8040701" y="2666379"/>
              <a:ext cx="2163696" cy="1042005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74015CC-322A-6621-3A86-31CC7B3A4D32}"/>
              </a:ext>
            </a:extLst>
          </p:cNvPr>
          <p:cNvGrpSpPr/>
          <p:nvPr/>
        </p:nvGrpSpPr>
        <p:grpSpPr>
          <a:xfrm>
            <a:off x="638876" y="4025018"/>
            <a:ext cx="2570949" cy="2878848"/>
            <a:chOff x="401171" y="3993599"/>
            <a:chExt cx="2227090" cy="252585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FF294F2-F78A-7A8C-ABF9-DC93FB0D2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73" t="53167" r="77095" b="23688"/>
            <a:stretch>
              <a:fillRect/>
            </a:stretch>
          </p:blipFill>
          <p:spPr>
            <a:xfrm>
              <a:off x="401171" y="3993599"/>
              <a:ext cx="2227090" cy="144669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AE52EBB-2AA1-55CF-4109-509606DFF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73" t="79980" r="77095" b="1849"/>
            <a:stretch>
              <a:fillRect/>
            </a:stretch>
          </p:blipFill>
          <p:spPr>
            <a:xfrm>
              <a:off x="401171" y="5383650"/>
              <a:ext cx="2227090" cy="1135806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451697B-334F-BA71-448F-33F606F2068F}"/>
              </a:ext>
            </a:extLst>
          </p:cNvPr>
          <p:cNvGrpSpPr/>
          <p:nvPr/>
        </p:nvGrpSpPr>
        <p:grpSpPr>
          <a:xfrm>
            <a:off x="3433502" y="3929462"/>
            <a:ext cx="2570949" cy="2952801"/>
            <a:chOff x="2880873" y="3844929"/>
            <a:chExt cx="2227090" cy="259074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1FD9277-3CE7-355A-7AC8-73090880C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6175" t="52549" r="51693" b="24306"/>
            <a:stretch>
              <a:fillRect/>
            </a:stretch>
          </p:blipFill>
          <p:spPr>
            <a:xfrm>
              <a:off x="2880873" y="3844929"/>
              <a:ext cx="2227090" cy="1446698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06F223B-E74A-2901-6E4F-0704EABA6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6175" t="79840" r="51693" b="1625"/>
            <a:stretch>
              <a:fillRect/>
            </a:stretch>
          </p:blipFill>
          <p:spPr>
            <a:xfrm>
              <a:off x="2880873" y="5277127"/>
              <a:ext cx="2227090" cy="1158545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B30D341-AC60-3588-1E55-D54E0CA86FDC}"/>
              </a:ext>
            </a:extLst>
          </p:cNvPr>
          <p:cNvGrpSpPr/>
          <p:nvPr/>
        </p:nvGrpSpPr>
        <p:grpSpPr>
          <a:xfrm>
            <a:off x="6227113" y="3929462"/>
            <a:ext cx="2570949" cy="2851621"/>
            <a:chOff x="5460787" y="3844928"/>
            <a:chExt cx="2227090" cy="250196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7F79324-EAAB-31D2-0714-1DCA4F1ED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1694" t="52549" r="26175" b="24306"/>
            <a:stretch>
              <a:fillRect/>
            </a:stretch>
          </p:blipFill>
          <p:spPr>
            <a:xfrm>
              <a:off x="5460787" y="3844928"/>
              <a:ext cx="2227090" cy="1446698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6EF1611-2FAE-4143-DD5B-CE2E04624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1694" t="80204" r="26175" b="1625"/>
            <a:stretch>
              <a:fillRect/>
            </a:stretch>
          </p:blipFill>
          <p:spPr>
            <a:xfrm>
              <a:off x="5460787" y="5211091"/>
              <a:ext cx="2227090" cy="1135806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3AC36AF-B032-575F-0ABD-B53D46A9A17F}"/>
              </a:ext>
            </a:extLst>
          </p:cNvPr>
          <p:cNvGrpSpPr/>
          <p:nvPr/>
        </p:nvGrpSpPr>
        <p:grpSpPr>
          <a:xfrm>
            <a:off x="9021739" y="3929462"/>
            <a:ext cx="2570949" cy="2945083"/>
            <a:chOff x="8040701" y="3993599"/>
            <a:chExt cx="2227090" cy="258397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B0BEEAE-5B67-4CA3-4BFF-272AE3ACE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6922" t="52549" r="947" b="26685"/>
            <a:stretch>
              <a:fillRect/>
            </a:stretch>
          </p:blipFill>
          <p:spPr>
            <a:xfrm>
              <a:off x="8040701" y="3993599"/>
              <a:ext cx="2227090" cy="1298027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C32F785-509E-1E53-E192-8D5445EC9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6922" t="76513" r="947" b="1625"/>
            <a:stretch>
              <a:fillRect/>
            </a:stretch>
          </p:blipFill>
          <p:spPr>
            <a:xfrm>
              <a:off x="8040701" y="5211091"/>
              <a:ext cx="2227090" cy="13664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3018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B1C52-9DB4-0BED-FF9D-6EFC50E57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019E445-CBD0-FB74-6D38-51435364765A}"/>
              </a:ext>
            </a:extLst>
          </p:cNvPr>
          <p:cNvGrpSpPr/>
          <p:nvPr/>
        </p:nvGrpSpPr>
        <p:grpSpPr>
          <a:xfrm>
            <a:off x="0" y="0"/>
            <a:ext cx="12192000" cy="1135806"/>
            <a:chOff x="0" y="0"/>
            <a:chExt cx="12192000" cy="11358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06FC588-C6F5-6464-1EA2-C8596F73833B}"/>
                </a:ext>
              </a:extLst>
            </p:cNvPr>
            <p:cNvSpPr/>
            <p:nvPr/>
          </p:nvSpPr>
          <p:spPr>
            <a:xfrm>
              <a:off x="0" y="0"/>
              <a:ext cx="12192000" cy="1135806"/>
            </a:xfrm>
            <a:prstGeom prst="rect">
              <a:avLst/>
            </a:prstGeom>
            <a:solidFill>
              <a:srgbClr val="267BC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916" dirty="0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AD738A79-56AA-13AA-61F2-8F667920F94E}"/>
                </a:ext>
              </a:extLst>
            </p:cNvPr>
            <p:cNvSpPr txBox="1">
              <a:spLocks/>
            </p:cNvSpPr>
            <p:nvPr/>
          </p:nvSpPr>
          <p:spPr>
            <a:xfrm>
              <a:off x="263472" y="223767"/>
              <a:ext cx="8851043" cy="7381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600" dirty="0">
                  <a:solidFill>
                    <a:schemeClr val="bg1"/>
                  </a:solidFill>
                  <a:latin typeface="Galano Grotesque Medium" panose="00000600000000000000" pitchFamily="50" charset="0"/>
                </a:rPr>
                <a:t>UK Super-Sectors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2F5988D-57A1-29D3-B783-712871C87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515" y="444053"/>
              <a:ext cx="2795893" cy="24769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ADA4194-C2A0-7604-0288-C69D0A4762ED}"/>
              </a:ext>
            </a:extLst>
          </p:cNvPr>
          <p:cNvSpPr txBox="1"/>
          <p:nvPr/>
        </p:nvSpPr>
        <p:spPr>
          <a:xfrm>
            <a:off x="263472" y="6464956"/>
            <a:ext cx="11608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latin typeface="Galano Grotesque Light" panose="00000400000000000000" pitchFamily="50" charset="0"/>
              </a:rPr>
              <a:t>Source: </a:t>
            </a:r>
            <a:r>
              <a:rPr lang="en-GB" sz="700" dirty="0" err="1">
                <a:latin typeface="Galano Grotesque Light" panose="00000400000000000000" pitchFamily="50" charset="0"/>
              </a:rPr>
              <a:t>MarktoMarket</a:t>
            </a:r>
            <a:endParaRPr lang="en-GB" sz="700" dirty="0">
              <a:latin typeface="Galano Grotesque Light" panose="00000400000000000000" pitchFamily="50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ABEBD82-E238-76E3-CDCC-220E70C4FD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493437"/>
              </p:ext>
            </p:extLst>
          </p:nvPr>
        </p:nvGraphicFramePr>
        <p:xfrm>
          <a:off x="85727" y="1283234"/>
          <a:ext cx="12020546" cy="5281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823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A404D-E0C6-B639-84B1-D787AD2D8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49EC020-866D-7ECE-68F8-597F8F8BB86A}"/>
              </a:ext>
            </a:extLst>
          </p:cNvPr>
          <p:cNvGrpSpPr/>
          <p:nvPr/>
        </p:nvGrpSpPr>
        <p:grpSpPr>
          <a:xfrm>
            <a:off x="0" y="0"/>
            <a:ext cx="12192000" cy="1135806"/>
            <a:chOff x="0" y="0"/>
            <a:chExt cx="12192000" cy="11358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991FBA0-BAD2-B930-AA74-480306FA56F7}"/>
                </a:ext>
              </a:extLst>
            </p:cNvPr>
            <p:cNvSpPr/>
            <p:nvPr/>
          </p:nvSpPr>
          <p:spPr>
            <a:xfrm>
              <a:off x="0" y="0"/>
              <a:ext cx="12192000" cy="1135806"/>
            </a:xfrm>
            <a:prstGeom prst="rect">
              <a:avLst/>
            </a:prstGeom>
            <a:solidFill>
              <a:srgbClr val="267BC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916" dirty="0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CAEDA138-52E2-793A-3093-3685B38EC021}"/>
                </a:ext>
              </a:extLst>
            </p:cNvPr>
            <p:cNvSpPr txBox="1">
              <a:spLocks/>
            </p:cNvSpPr>
            <p:nvPr/>
          </p:nvSpPr>
          <p:spPr>
            <a:xfrm>
              <a:off x="263472" y="223767"/>
              <a:ext cx="8851043" cy="7381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600" dirty="0">
                  <a:solidFill>
                    <a:schemeClr val="bg1"/>
                  </a:solidFill>
                  <a:latin typeface="Galano Grotesque Medium" panose="00000600000000000000" pitchFamily="50" charset="0"/>
                </a:rPr>
                <a:t>UK Hot Sub-Sectors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B67A8D-D417-C9FC-035A-90F7971D2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515" y="444053"/>
              <a:ext cx="2795893" cy="24769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47D9A77-26C4-45BA-C0E0-1ADE25031B4B}"/>
              </a:ext>
            </a:extLst>
          </p:cNvPr>
          <p:cNvSpPr txBox="1"/>
          <p:nvPr/>
        </p:nvSpPr>
        <p:spPr>
          <a:xfrm>
            <a:off x="263472" y="6464956"/>
            <a:ext cx="11608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latin typeface="Galano Grotesque Light" panose="00000400000000000000" pitchFamily="50" charset="0"/>
              </a:rPr>
              <a:t>Source: </a:t>
            </a:r>
            <a:r>
              <a:rPr lang="en-GB" sz="700" dirty="0" err="1">
                <a:latin typeface="Galano Grotesque Light" panose="00000400000000000000" pitchFamily="50" charset="0"/>
              </a:rPr>
              <a:t>MarktoMarket</a:t>
            </a:r>
            <a:endParaRPr lang="en-GB" sz="700" dirty="0">
              <a:latin typeface="Galano Grotesque Light" panose="00000400000000000000" pitchFamily="50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2A228B-303D-4306-AA66-9D06680826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239617"/>
              </p:ext>
            </p:extLst>
          </p:nvPr>
        </p:nvGraphicFramePr>
        <p:xfrm>
          <a:off x="0" y="1135805"/>
          <a:ext cx="12192000" cy="527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0756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9BC77-3C66-AF31-7E8D-B3D91CE07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52A213A-4A4F-013F-0DF1-D30D877736CF}"/>
              </a:ext>
            </a:extLst>
          </p:cNvPr>
          <p:cNvGrpSpPr/>
          <p:nvPr/>
        </p:nvGrpSpPr>
        <p:grpSpPr>
          <a:xfrm>
            <a:off x="0" y="0"/>
            <a:ext cx="12192000" cy="1135806"/>
            <a:chOff x="0" y="0"/>
            <a:chExt cx="12192000" cy="11358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06C373-382B-A1A8-4822-F458DC234D18}"/>
                </a:ext>
              </a:extLst>
            </p:cNvPr>
            <p:cNvSpPr/>
            <p:nvPr/>
          </p:nvSpPr>
          <p:spPr>
            <a:xfrm>
              <a:off x="0" y="0"/>
              <a:ext cx="12192000" cy="1135806"/>
            </a:xfrm>
            <a:prstGeom prst="rect">
              <a:avLst/>
            </a:prstGeom>
            <a:solidFill>
              <a:srgbClr val="267BC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916" dirty="0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338CD315-3EDB-9284-626E-E0C2DE481AAE}"/>
                </a:ext>
              </a:extLst>
            </p:cNvPr>
            <p:cNvSpPr txBox="1">
              <a:spLocks/>
            </p:cNvSpPr>
            <p:nvPr/>
          </p:nvSpPr>
          <p:spPr>
            <a:xfrm>
              <a:off x="263472" y="223767"/>
              <a:ext cx="8851043" cy="7381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200" dirty="0">
                  <a:solidFill>
                    <a:schemeClr val="bg1"/>
                  </a:solidFill>
                  <a:latin typeface="Galano Grotesque Medium" panose="00000600000000000000" pitchFamily="50" charset="0"/>
                </a:rPr>
                <a:t>Drivers: Business Services &amp; Tech-enabled Services Private Equity Strategies (Number of Platforms)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F2B0D9E-416E-6B13-8A9B-0A767ACDA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515" y="444053"/>
              <a:ext cx="2795893" cy="24769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A4B0B27-BB40-4350-A1E8-4915EC91E97B}"/>
              </a:ext>
            </a:extLst>
          </p:cNvPr>
          <p:cNvSpPr txBox="1"/>
          <p:nvPr/>
        </p:nvSpPr>
        <p:spPr>
          <a:xfrm>
            <a:off x="263472" y="6464956"/>
            <a:ext cx="11608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latin typeface="Galano Grotesque Light" panose="00000400000000000000" pitchFamily="50" charset="0"/>
              </a:rPr>
              <a:t>Source: </a:t>
            </a:r>
            <a:r>
              <a:rPr lang="en-GB" sz="700" dirty="0" err="1">
                <a:latin typeface="Galano Grotesque Light" panose="00000400000000000000" pitchFamily="50" charset="0"/>
              </a:rPr>
              <a:t>MarktoMarket</a:t>
            </a:r>
            <a:endParaRPr lang="en-GB" sz="700" dirty="0">
              <a:latin typeface="Galano Grotesque Light" panose="00000400000000000000" pitchFamily="50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8614D78-0CB2-ED99-CD5C-A36F3A1CF9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197833"/>
              </p:ext>
            </p:extLst>
          </p:nvPr>
        </p:nvGraphicFramePr>
        <p:xfrm>
          <a:off x="0" y="1135806"/>
          <a:ext cx="12192000" cy="5216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9103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9D6F4-A1B8-844E-A0C6-D001672F7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071034F-4EBB-3E10-4C04-3C52F2DA8F42}"/>
              </a:ext>
            </a:extLst>
          </p:cNvPr>
          <p:cNvGrpSpPr/>
          <p:nvPr/>
        </p:nvGrpSpPr>
        <p:grpSpPr>
          <a:xfrm>
            <a:off x="0" y="0"/>
            <a:ext cx="12192000" cy="1135806"/>
            <a:chOff x="0" y="0"/>
            <a:chExt cx="12192000" cy="11358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FE5885-7B2A-1922-6049-9DBFF0998B86}"/>
                </a:ext>
              </a:extLst>
            </p:cNvPr>
            <p:cNvSpPr/>
            <p:nvPr/>
          </p:nvSpPr>
          <p:spPr>
            <a:xfrm>
              <a:off x="0" y="0"/>
              <a:ext cx="12192000" cy="1135806"/>
            </a:xfrm>
            <a:prstGeom prst="rect">
              <a:avLst/>
            </a:prstGeom>
            <a:solidFill>
              <a:srgbClr val="267BC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916" dirty="0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2F93A04B-20DC-14CC-BC36-E33E7B51DC6F}"/>
                </a:ext>
              </a:extLst>
            </p:cNvPr>
            <p:cNvSpPr txBox="1">
              <a:spLocks/>
            </p:cNvSpPr>
            <p:nvPr/>
          </p:nvSpPr>
          <p:spPr>
            <a:xfrm>
              <a:off x="263472" y="223767"/>
              <a:ext cx="8851043" cy="7381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200" dirty="0">
                  <a:solidFill>
                    <a:schemeClr val="bg1"/>
                  </a:solidFill>
                  <a:latin typeface="Galano Grotesque Medium" panose="00000600000000000000" pitchFamily="50" charset="0"/>
                </a:rPr>
                <a:t>Deep Dive: Legal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1C031F1-E42B-172D-49FF-6024CB9F4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515" y="444053"/>
              <a:ext cx="2795893" cy="24769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9460E8D-4D61-C4A1-FBA1-7E8401A31E85}"/>
              </a:ext>
            </a:extLst>
          </p:cNvPr>
          <p:cNvSpPr txBox="1"/>
          <p:nvPr/>
        </p:nvSpPr>
        <p:spPr>
          <a:xfrm>
            <a:off x="263472" y="6464956"/>
            <a:ext cx="11608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latin typeface="Galano Grotesque Light" panose="00000400000000000000" pitchFamily="50" charset="0"/>
              </a:rPr>
              <a:t>Source: </a:t>
            </a:r>
            <a:r>
              <a:rPr lang="en-GB" sz="700" dirty="0" err="1">
                <a:latin typeface="Galano Grotesque Light" panose="00000400000000000000" pitchFamily="50" charset="0"/>
              </a:rPr>
              <a:t>MarktoMarket</a:t>
            </a:r>
            <a:endParaRPr lang="en-GB" sz="700" dirty="0">
              <a:latin typeface="Galano Grotesque Light" panose="00000400000000000000" pitchFamily="50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55D880F-9C19-3A93-543E-5DB5723BCC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79671"/>
              </p:ext>
            </p:extLst>
          </p:nvPr>
        </p:nvGraphicFramePr>
        <p:xfrm>
          <a:off x="263472" y="1260183"/>
          <a:ext cx="11646936" cy="503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262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FAA0E-46FE-E4AE-3EE5-39A68C593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E0B874F-F49F-A13E-0F30-4CB3C89BF3E6}"/>
              </a:ext>
            </a:extLst>
          </p:cNvPr>
          <p:cNvGrpSpPr/>
          <p:nvPr/>
        </p:nvGrpSpPr>
        <p:grpSpPr>
          <a:xfrm>
            <a:off x="0" y="0"/>
            <a:ext cx="12192000" cy="1135806"/>
            <a:chOff x="0" y="0"/>
            <a:chExt cx="12192000" cy="11358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1C6113F-E66F-9B16-692E-2094D97B7B30}"/>
                </a:ext>
              </a:extLst>
            </p:cNvPr>
            <p:cNvSpPr/>
            <p:nvPr/>
          </p:nvSpPr>
          <p:spPr>
            <a:xfrm>
              <a:off x="0" y="0"/>
              <a:ext cx="12192000" cy="1135806"/>
            </a:xfrm>
            <a:prstGeom prst="rect">
              <a:avLst/>
            </a:prstGeom>
            <a:solidFill>
              <a:srgbClr val="267BC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916" dirty="0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F111372B-1A72-6EEF-2383-E396F0F9BC41}"/>
                </a:ext>
              </a:extLst>
            </p:cNvPr>
            <p:cNvSpPr txBox="1">
              <a:spLocks/>
            </p:cNvSpPr>
            <p:nvPr/>
          </p:nvSpPr>
          <p:spPr>
            <a:xfrm>
              <a:off x="263472" y="223767"/>
              <a:ext cx="8851043" cy="7381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200" dirty="0">
                  <a:solidFill>
                    <a:schemeClr val="bg1"/>
                  </a:solidFill>
                  <a:latin typeface="Galano Grotesque Medium" panose="00000600000000000000" pitchFamily="50" charset="0"/>
                </a:rPr>
                <a:t>Deep Dive: Legal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EE21C91-7E5F-DDA3-E332-1F8EE3DF4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515" y="444053"/>
              <a:ext cx="2795893" cy="24769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C534873-2BA1-3656-33FF-A81B8DB12EF0}"/>
              </a:ext>
            </a:extLst>
          </p:cNvPr>
          <p:cNvSpPr txBox="1"/>
          <p:nvPr/>
        </p:nvSpPr>
        <p:spPr>
          <a:xfrm>
            <a:off x="263472" y="6464956"/>
            <a:ext cx="11608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latin typeface="Galano Grotesque Light" panose="00000400000000000000" pitchFamily="50" charset="0"/>
              </a:rPr>
              <a:t>Source: </a:t>
            </a:r>
            <a:r>
              <a:rPr lang="en-GB" sz="700" dirty="0" err="1">
                <a:latin typeface="Galano Grotesque Light" panose="00000400000000000000" pitchFamily="50" charset="0"/>
              </a:rPr>
              <a:t>MarktoMarket</a:t>
            </a:r>
            <a:endParaRPr lang="en-GB" sz="700" dirty="0">
              <a:latin typeface="Galano Grotesque Light" panose="00000400000000000000" pitchFamily="50" charset="0"/>
            </a:endParaRPr>
          </a:p>
        </p:txBody>
      </p:sp>
      <p:pic>
        <p:nvPicPr>
          <p:cNvPr id="4098" name="Picture 2" descr="DWF Group - Wikipedia">
            <a:extLst>
              <a:ext uri="{FF2B5EF4-FFF2-40B4-BE49-F238E27FC236}">
                <a16:creationId xmlns:a16="http://schemas.microsoft.com/office/drawing/2014/main" id="{E368AD27-7691-1E90-2E3B-CB308EC1F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96" y="1421070"/>
            <a:ext cx="2144256" cy="214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ntact Us - Fletchers Solicitors">
            <a:extLst>
              <a:ext uri="{FF2B5EF4-FFF2-40B4-BE49-F238E27FC236}">
                <a16:creationId xmlns:a16="http://schemas.microsoft.com/office/drawing/2014/main" id="{DDC786EE-3E39-CF29-F607-D07929A42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001" y="1897884"/>
            <a:ext cx="38290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cquired Nelsons LLP">
            <a:extLst>
              <a:ext uri="{FF2B5EF4-FFF2-40B4-BE49-F238E27FC236}">
                <a16:creationId xmlns:a16="http://schemas.microsoft.com/office/drawing/2014/main" id="{A08793FA-5E2A-F6F4-330A-0857B82FA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4" y="4364802"/>
            <a:ext cx="4007318" cy="121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towe Family Law">
            <a:extLst>
              <a:ext uri="{FF2B5EF4-FFF2-40B4-BE49-F238E27FC236}">
                <a16:creationId xmlns:a16="http://schemas.microsoft.com/office/drawing/2014/main" id="{B770CBE4-FAFF-A2FD-E0F1-FB8075B4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67" y="417332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rogeny | Connected Financial Thinking">
            <a:extLst>
              <a:ext uri="{FF2B5EF4-FFF2-40B4-BE49-F238E27FC236}">
                <a16:creationId xmlns:a16="http://schemas.microsoft.com/office/drawing/2014/main" id="{5D88DE27-B677-3A1B-F585-8AC13C666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126" y="4097122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076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8426C-3168-BFC4-D67F-975949309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A5AC955-C389-7AAE-B77B-700266000E9E}"/>
              </a:ext>
            </a:extLst>
          </p:cNvPr>
          <p:cNvGrpSpPr/>
          <p:nvPr/>
        </p:nvGrpSpPr>
        <p:grpSpPr>
          <a:xfrm>
            <a:off x="0" y="0"/>
            <a:ext cx="12192000" cy="1135806"/>
            <a:chOff x="0" y="0"/>
            <a:chExt cx="12192000" cy="11358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1F02C40-EC40-9948-05BA-14F0811DA166}"/>
                </a:ext>
              </a:extLst>
            </p:cNvPr>
            <p:cNvSpPr/>
            <p:nvPr/>
          </p:nvSpPr>
          <p:spPr>
            <a:xfrm>
              <a:off x="0" y="0"/>
              <a:ext cx="12192000" cy="1135806"/>
            </a:xfrm>
            <a:prstGeom prst="rect">
              <a:avLst/>
            </a:prstGeom>
            <a:solidFill>
              <a:srgbClr val="267BC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916" dirty="0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C39423CE-9204-7334-A919-F7D4AD07B632}"/>
                </a:ext>
              </a:extLst>
            </p:cNvPr>
            <p:cNvSpPr txBox="1">
              <a:spLocks/>
            </p:cNvSpPr>
            <p:nvPr/>
          </p:nvSpPr>
          <p:spPr>
            <a:xfrm>
              <a:off x="263472" y="223767"/>
              <a:ext cx="8851043" cy="7381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200" dirty="0">
                  <a:solidFill>
                    <a:schemeClr val="bg1"/>
                  </a:solidFill>
                  <a:latin typeface="Galano Grotesque Medium" panose="00000600000000000000" pitchFamily="50" charset="0"/>
                </a:rPr>
                <a:t>Deep Dive: Care Homes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9619CE4-7F7E-313C-1D39-EB6F9627F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515" y="444053"/>
              <a:ext cx="2795893" cy="24769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5BF62A6-95FE-B958-269A-20B8D9BD1E4E}"/>
              </a:ext>
            </a:extLst>
          </p:cNvPr>
          <p:cNvSpPr txBox="1"/>
          <p:nvPr/>
        </p:nvSpPr>
        <p:spPr>
          <a:xfrm>
            <a:off x="263472" y="6464956"/>
            <a:ext cx="11608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latin typeface="Galano Grotesque Light" panose="00000400000000000000" pitchFamily="50" charset="0"/>
              </a:rPr>
              <a:t>Source: </a:t>
            </a:r>
            <a:r>
              <a:rPr lang="en-GB" sz="700" dirty="0" err="1">
                <a:latin typeface="Galano Grotesque Light" panose="00000400000000000000" pitchFamily="50" charset="0"/>
              </a:rPr>
              <a:t>MarktoMarket</a:t>
            </a:r>
            <a:endParaRPr lang="en-GB" sz="700" dirty="0">
              <a:latin typeface="Galano Grotesque Light" panose="00000400000000000000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AB9DA-7D1C-5D18-4B8B-B57C4B5AD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048" y="1356092"/>
            <a:ext cx="6477904" cy="1371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8E3812-BE13-A5E5-358D-BA6E76193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48" y="2609920"/>
            <a:ext cx="10714104" cy="347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12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98127-154B-65F1-B79E-F2B5E2059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D28F3BD-8187-4E35-5BD0-D0AE0E4594CA}"/>
              </a:ext>
            </a:extLst>
          </p:cNvPr>
          <p:cNvGrpSpPr/>
          <p:nvPr/>
        </p:nvGrpSpPr>
        <p:grpSpPr>
          <a:xfrm>
            <a:off x="0" y="0"/>
            <a:ext cx="12192000" cy="1135806"/>
            <a:chOff x="0" y="0"/>
            <a:chExt cx="12192000" cy="11358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883271-5332-C8E3-B69D-6B9CA43DAAC9}"/>
                </a:ext>
              </a:extLst>
            </p:cNvPr>
            <p:cNvSpPr/>
            <p:nvPr/>
          </p:nvSpPr>
          <p:spPr>
            <a:xfrm>
              <a:off x="0" y="0"/>
              <a:ext cx="12192000" cy="1135806"/>
            </a:xfrm>
            <a:prstGeom prst="rect">
              <a:avLst/>
            </a:prstGeom>
            <a:solidFill>
              <a:srgbClr val="267BC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916" dirty="0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EFDD8ACC-8955-6650-55D2-C63B026D6768}"/>
                </a:ext>
              </a:extLst>
            </p:cNvPr>
            <p:cNvSpPr txBox="1">
              <a:spLocks/>
            </p:cNvSpPr>
            <p:nvPr/>
          </p:nvSpPr>
          <p:spPr>
            <a:xfrm>
              <a:off x="263472" y="223767"/>
              <a:ext cx="8851043" cy="7381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200" dirty="0">
                  <a:solidFill>
                    <a:schemeClr val="bg1"/>
                  </a:solidFill>
                  <a:latin typeface="Galano Grotesque Medium" panose="00000600000000000000" pitchFamily="50" charset="0"/>
                </a:rPr>
                <a:t>Deep Dive: Care Homes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D6EC15B-7249-5635-D25C-9A8D9B400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515" y="444053"/>
              <a:ext cx="2795893" cy="24769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1F50955-162B-DCAF-4F9B-62BCDF1C8C26}"/>
              </a:ext>
            </a:extLst>
          </p:cNvPr>
          <p:cNvSpPr txBox="1"/>
          <p:nvPr/>
        </p:nvSpPr>
        <p:spPr>
          <a:xfrm>
            <a:off x="79055" y="6564983"/>
            <a:ext cx="11608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latin typeface="Galano Grotesque Light" panose="00000400000000000000" pitchFamily="50" charset="0"/>
              </a:rPr>
              <a:t>Source: </a:t>
            </a:r>
            <a:r>
              <a:rPr lang="en-GB" sz="700" dirty="0" err="1">
                <a:latin typeface="Galano Grotesque Light" panose="00000400000000000000" pitchFamily="50" charset="0"/>
              </a:rPr>
              <a:t>MarktoMarket</a:t>
            </a:r>
            <a:endParaRPr lang="en-GB" sz="700" dirty="0">
              <a:latin typeface="Galano Grotesque Light" panose="00000400000000000000" pitchFamily="50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2D954F-FFD7-4CE8-29CD-656EF0981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980" y="1261785"/>
            <a:ext cx="10440040" cy="530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A55E7-B448-7B31-8C89-1931124E6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344A84-AC56-6D8B-DAFF-E1DD8B76DF70}"/>
              </a:ext>
            </a:extLst>
          </p:cNvPr>
          <p:cNvGrpSpPr/>
          <p:nvPr/>
        </p:nvGrpSpPr>
        <p:grpSpPr>
          <a:xfrm>
            <a:off x="0" y="0"/>
            <a:ext cx="12192000" cy="1135806"/>
            <a:chOff x="0" y="0"/>
            <a:chExt cx="12192000" cy="11358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A30AF0-98F0-7804-DE30-AF1F292A304A}"/>
                </a:ext>
              </a:extLst>
            </p:cNvPr>
            <p:cNvSpPr/>
            <p:nvPr/>
          </p:nvSpPr>
          <p:spPr>
            <a:xfrm>
              <a:off x="0" y="0"/>
              <a:ext cx="12192000" cy="1135806"/>
            </a:xfrm>
            <a:prstGeom prst="rect">
              <a:avLst/>
            </a:prstGeom>
            <a:solidFill>
              <a:srgbClr val="267BC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916" dirty="0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5B23F2E-4340-EBF7-E1E5-EA5BFDF622B5}"/>
                </a:ext>
              </a:extLst>
            </p:cNvPr>
            <p:cNvSpPr txBox="1">
              <a:spLocks/>
            </p:cNvSpPr>
            <p:nvPr/>
          </p:nvSpPr>
          <p:spPr>
            <a:xfrm>
              <a:off x="263472" y="223767"/>
              <a:ext cx="8851043" cy="7381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200" dirty="0">
                  <a:solidFill>
                    <a:schemeClr val="bg1"/>
                  </a:solidFill>
                  <a:latin typeface="Galano Grotesque Medium" panose="00000600000000000000" pitchFamily="50" charset="0"/>
                </a:rPr>
                <a:t>Deep Dive: Care Homes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620F77-F1FF-3530-2E88-E4FEB2DDA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515" y="444053"/>
              <a:ext cx="2795893" cy="24769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388BD97-272E-83DA-6E91-92A98D03ABA4}"/>
              </a:ext>
            </a:extLst>
          </p:cNvPr>
          <p:cNvSpPr txBox="1"/>
          <p:nvPr/>
        </p:nvSpPr>
        <p:spPr>
          <a:xfrm>
            <a:off x="79055" y="6564983"/>
            <a:ext cx="11608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latin typeface="Galano Grotesque Light" panose="00000400000000000000" pitchFamily="50" charset="0"/>
              </a:rPr>
              <a:t>Source: </a:t>
            </a:r>
            <a:r>
              <a:rPr lang="en-GB" sz="700" dirty="0" err="1">
                <a:latin typeface="Galano Grotesque Light" panose="00000400000000000000" pitchFamily="50" charset="0"/>
              </a:rPr>
              <a:t>MarktoMarket</a:t>
            </a:r>
            <a:endParaRPr lang="en-GB" sz="700" dirty="0">
              <a:latin typeface="Galano Grotesque Light" panose="00000400000000000000" pitchFamily="50" charset="0"/>
            </a:endParaRPr>
          </a:p>
        </p:txBody>
      </p:sp>
      <p:pic>
        <p:nvPicPr>
          <p:cNvPr id="3078" name="Picture 6" descr="Achieve together - NSPA">
            <a:extLst>
              <a:ext uri="{FF2B5EF4-FFF2-40B4-BE49-F238E27FC236}">
                <a16:creationId xmlns:a16="http://schemas.microsoft.com/office/drawing/2014/main" id="{CD85E3C7-AA7E-47EC-E8E4-6944769D0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2" b="17521"/>
          <a:stretch>
            <a:fillRect/>
          </a:stretch>
        </p:blipFill>
        <p:spPr bwMode="auto">
          <a:xfrm>
            <a:off x="312111" y="1713644"/>
            <a:ext cx="3491460" cy="171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eys Group: Home">
            <a:extLst>
              <a:ext uri="{FF2B5EF4-FFF2-40B4-BE49-F238E27FC236}">
                <a16:creationId xmlns:a16="http://schemas.microsoft.com/office/drawing/2014/main" id="{F22905B3-85BC-99DC-E7A2-A1880D721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97" y="1865333"/>
            <a:ext cx="2238606" cy="161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wanton Unveils New Service Alignment ...">
            <a:extLst>
              <a:ext uri="{FF2B5EF4-FFF2-40B4-BE49-F238E27FC236}">
                <a16:creationId xmlns:a16="http://schemas.microsoft.com/office/drawing/2014/main" id="{888B5B0D-9DD1-E03B-7F4E-60540EFCA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397" y="1406008"/>
            <a:ext cx="2652073" cy="208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C-One - Wikipedia">
            <a:extLst>
              <a:ext uri="{FF2B5EF4-FFF2-40B4-BE49-F238E27FC236}">
                <a16:creationId xmlns:a16="http://schemas.microsoft.com/office/drawing/2014/main" id="{1FA71AAE-CEB3-EE39-CB10-265A01D76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41" y="4536333"/>
            <a:ext cx="3381308" cy="113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BN Care Holdings | Care Home Provider">
            <a:extLst>
              <a:ext uri="{FF2B5EF4-FFF2-40B4-BE49-F238E27FC236}">
                <a16:creationId xmlns:a16="http://schemas.microsoft.com/office/drawing/2014/main" id="{FD95EA96-94B4-7B9C-182B-A4F5F98ABA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8" b="17464"/>
          <a:stretch>
            <a:fillRect/>
          </a:stretch>
        </p:blipFill>
        <p:spPr bwMode="auto">
          <a:xfrm>
            <a:off x="7215303" y="4344232"/>
            <a:ext cx="2505596" cy="132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50425B-1780-6BF1-FFAF-A193C73B5A39}"/>
              </a:ext>
            </a:extLst>
          </p:cNvPr>
          <p:cNvSpPr txBox="1"/>
          <p:nvPr/>
        </p:nvSpPr>
        <p:spPr>
          <a:xfrm>
            <a:off x="1311827" y="3298124"/>
            <a:ext cx="1492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Galano Grotesque Medium" panose="00000600000000000000" pitchFamily="50" charset="0"/>
              </a:rPr>
              <a:t>InfraBridge</a:t>
            </a:r>
            <a:endParaRPr lang="en-GB" dirty="0">
              <a:latin typeface="Galano Grotesque Medium" panose="000006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47A5F-A33A-BDD5-3773-C7D34A3B8B7C}"/>
              </a:ext>
            </a:extLst>
          </p:cNvPr>
          <p:cNvSpPr txBox="1"/>
          <p:nvPr/>
        </p:nvSpPr>
        <p:spPr>
          <a:xfrm>
            <a:off x="6469289" y="2997166"/>
            <a:ext cx="1492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alano Grotesque Medium" panose="00000600000000000000" pitchFamily="50" charset="0"/>
              </a:rPr>
              <a:t>G Square Capital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5FD36E-B6BA-4624-A5B7-A70C788B9A55}"/>
              </a:ext>
            </a:extLst>
          </p:cNvPr>
          <p:cNvSpPr txBox="1"/>
          <p:nvPr/>
        </p:nvSpPr>
        <p:spPr>
          <a:xfrm>
            <a:off x="9114515" y="3059668"/>
            <a:ext cx="211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alano Grotesque Medium" panose="00000600000000000000" pitchFamily="50" charset="0"/>
              </a:rPr>
              <a:t>Apposite Capital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F946B-6A52-4741-BE3C-25EFEC6922BB}"/>
              </a:ext>
            </a:extLst>
          </p:cNvPr>
          <p:cNvSpPr txBox="1"/>
          <p:nvPr/>
        </p:nvSpPr>
        <p:spPr>
          <a:xfrm>
            <a:off x="3057557" y="5672139"/>
            <a:ext cx="1492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Galano Grotesque Medium" panose="00000600000000000000" pitchFamily="50" charset="0"/>
              </a:rPr>
              <a:t>Safanad</a:t>
            </a:r>
            <a:endParaRPr lang="en-GB" dirty="0">
              <a:latin typeface="Galano Grotesque Medium" panose="000006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C909C5-69AB-82DC-3AAA-18E179483993}"/>
              </a:ext>
            </a:extLst>
          </p:cNvPr>
          <p:cNvSpPr txBox="1"/>
          <p:nvPr/>
        </p:nvSpPr>
        <p:spPr>
          <a:xfrm>
            <a:off x="8133662" y="5672139"/>
            <a:ext cx="668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alano Grotesque Medium" panose="00000600000000000000" pitchFamily="50" charset="0"/>
              </a:rPr>
              <a:t>BGF</a:t>
            </a:r>
          </a:p>
        </p:txBody>
      </p:sp>
    </p:spTree>
    <p:extLst>
      <p:ext uri="{BB962C8B-B14F-4D97-AF65-F5344CB8AC3E}">
        <p14:creationId xmlns:p14="http://schemas.microsoft.com/office/powerpoint/2010/main" val="2962660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86755-10BA-9E9F-6333-5DBD8A605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n Industries – focused on best-in-class small industrials in the UK">
            <a:extLst>
              <a:ext uri="{FF2B5EF4-FFF2-40B4-BE49-F238E27FC236}">
                <a16:creationId xmlns:a16="http://schemas.microsoft.com/office/drawing/2014/main" id="{06612F7D-F3DE-5373-DF7C-3CC0B6FA1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69" y="4482972"/>
            <a:ext cx="4938793" cy="124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ponsors 2025 | EducationInvestor Awards">
            <a:extLst>
              <a:ext uri="{FF2B5EF4-FFF2-40B4-BE49-F238E27FC236}">
                <a16:creationId xmlns:a16="http://schemas.microsoft.com/office/drawing/2014/main" id="{AEB190B8-6E90-1AD8-0CC5-44EA9F88C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2" r="26732"/>
          <a:stretch>
            <a:fillRect/>
          </a:stretch>
        </p:blipFill>
        <p:spPr bwMode="auto">
          <a:xfrm>
            <a:off x="1923660" y="3429000"/>
            <a:ext cx="2355742" cy="272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ntinuation Partners investment portfolio | PitchBook">
            <a:extLst>
              <a:ext uri="{FF2B5EF4-FFF2-40B4-BE49-F238E27FC236}">
                <a16:creationId xmlns:a16="http://schemas.microsoft.com/office/drawing/2014/main" id="{F1CDE2BD-FB50-F9A1-BF4A-A1895E456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4" t="36511" r="1735" b="36838"/>
          <a:stretch>
            <a:fillRect/>
          </a:stretch>
        </p:blipFill>
        <p:spPr bwMode="auto">
          <a:xfrm>
            <a:off x="6534540" y="2194236"/>
            <a:ext cx="3977921" cy="10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15E02A7-B1A9-5D7E-C8F2-42245E53E49B}"/>
              </a:ext>
            </a:extLst>
          </p:cNvPr>
          <p:cNvGrpSpPr/>
          <p:nvPr/>
        </p:nvGrpSpPr>
        <p:grpSpPr>
          <a:xfrm>
            <a:off x="0" y="0"/>
            <a:ext cx="12192000" cy="1135806"/>
            <a:chOff x="0" y="0"/>
            <a:chExt cx="12192000" cy="113580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2FFA84-0965-194E-C7ED-A64D40E79FBC}"/>
                </a:ext>
              </a:extLst>
            </p:cNvPr>
            <p:cNvSpPr/>
            <p:nvPr/>
          </p:nvSpPr>
          <p:spPr>
            <a:xfrm>
              <a:off x="0" y="0"/>
              <a:ext cx="12192000" cy="1135806"/>
            </a:xfrm>
            <a:prstGeom prst="rect">
              <a:avLst/>
            </a:prstGeom>
            <a:solidFill>
              <a:srgbClr val="267BC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916" dirty="0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C1FBB991-36E1-C547-A713-44E894085750}"/>
                </a:ext>
              </a:extLst>
            </p:cNvPr>
            <p:cNvSpPr txBox="1">
              <a:spLocks/>
            </p:cNvSpPr>
            <p:nvPr/>
          </p:nvSpPr>
          <p:spPr>
            <a:xfrm>
              <a:off x="263472" y="223767"/>
              <a:ext cx="8851043" cy="7381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600" dirty="0">
                  <a:solidFill>
                    <a:schemeClr val="bg1"/>
                  </a:solidFill>
                  <a:latin typeface="Galano Grotesque Medium" panose="00000600000000000000" pitchFamily="50" charset="0"/>
                </a:rPr>
                <a:t>Drivers: SME Liquidity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F8349CA-C86A-434A-5AC6-09D816AFB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515" y="444053"/>
              <a:ext cx="2795893" cy="24769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B10066C-6CCB-0DC1-EBAE-18871D8861F0}"/>
              </a:ext>
            </a:extLst>
          </p:cNvPr>
          <p:cNvSpPr txBox="1"/>
          <p:nvPr/>
        </p:nvSpPr>
        <p:spPr>
          <a:xfrm>
            <a:off x="263472" y="6464956"/>
            <a:ext cx="120257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latin typeface="Galano Grotesque Light" panose="00000400000000000000" pitchFamily="50" charset="0"/>
              </a:rPr>
              <a:t>Source: </a:t>
            </a:r>
            <a:r>
              <a:rPr lang="en-GB" sz="700" dirty="0" err="1">
                <a:latin typeface="Galano Grotesque Light" panose="00000400000000000000" pitchFamily="50" charset="0"/>
              </a:rPr>
              <a:t>MarktoMarket</a:t>
            </a:r>
            <a:r>
              <a:rPr lang="en-GB" sz="700" dirty="0">
                <a:latin typeface="Galano Grotesque Light" panose="00000400000000000000" pitchFamily="50" charset="0"/>
              </a:rPr>
              <a:t>; </a:t>
            </a:r>
          </a:p>
        </p:txBody>
      </p:sp>
      <p:pic>
        <p:nvPicPr>
          <p:cNvPr id="2050" name="Picture 2" descr="RSK Geosciences - a geoenvironmental consultancy">
            <a:extLst>
              <a:ext uri="{FF2B5EF4-FFF2-40B4-BE49-F238E27FC236}">
                <a16:creationId xmlns:a16="http://schemas.microsoft.com/office/drawing/2014/main" id="{267401F6-705A-14D0-8EFC-BE58CCC50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743" y="2086679"/>
            <a:ext cx="34575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736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9D0D100-134D-8ED4-B3A1-D6A2152E1405}"/>
              </a:ext>
            </a:extLst>
          </p:cNvPr>
          <p:cNvSpPr/>
          <p:nvPr/>
        </p:nvSpPr>
        <p:spPr>
          <a:xfrm>
            <a:off x="0" y="0"/>
            <a:ext cx="12192000" cy="1135806"/>
          </a:xfrm>
          <a:prstGeom prst="rect">
            <a:avLst/>
          </a:prstGeom>
          <a:solidFill>
            <a:srgbClr val="267B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91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66CE41-BD1B-5200-EBE3-D27D7470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72" y="223767"/>
            <a:ext cx="8851043" cy="738188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Galano Grotesque Medium" panose="00000600000000000000" pitchFamily="50" charset="0"/>
              </a:rPr>
              <a:t>UK M&amp;A Activity Last 5 Years</a:t>
            </a:r>
          </a:p>
        </p:txBody>
      </p:sp>
      <p:graphicFrame>
        <p:nvGraphicFramePr>
          <p:cNvPr id="9" name="Chart 8" title="Chart">
            <a:extLst>
              <a:ext uri="{FF2B5EF4-FFF2-40B4-BE49-F238E27FC236}">
                <a16:creationId xmlns:a16="http://schemas.microsoft.com/office/drawing/2014/main" id="{00000000-0008-0000-0D00-0000C600B1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937297"/>
              </p:ext>
            </p:extLst>
          </p:nvPr>
        </p:nvGraphicFramePr>
        <p:xfrm>
          <a:off x="263472" y="1356092"/>
          <a:ext cx="11646936" cy="5018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ll-out: Line 2">
            <a:extLst>
              <a:ext uri="{FF2B5EF4-FFF2-40B4-BE49-F238E27FC236}">
                <a16:creationId xmlns:a16="http://schemas.microsoft.com/office/drawing/2014/main" id="{6E1E9100-CE4C-D2CD-AC16-2B1920ED95A5}"/>
              </a:ext>
            </a:extLst>
          </p:cNvPr>
          <p:cNvSpPr/>
          <p:nvPr/>
        </p:nvSpPr>
        <p:spPr>
          <a:xfrm>
            <a:off x="7777019" y="1690688"/>
            <a:ext cx="1381972" cy="974776"/>
          </a:xfrm>
          <a:prstGeom prst="borderCallout1">
            <a:avLst>
              <a:gd name="adj1" fmla="val 37141"/>
              <a:gd name="adj2" fmla="val 106456"/>
              <a:gd name="adj3" fmla="val 16920"/>
              <a:gd name="adj4" fmla="val 17274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Galano Grotesque Light" panose="00000400000000000000" pitchFamily="50" charset="0"/>
              </a:rPr>
              <a:t>October ‘24 Budget</a:t>
            </a:r>
          </a:p>
        </p:txBody>
      </p:sp>
      <p:sp>
        <p:nvSpPr>
          <p:cNvPr id="4" name="Call-out: Line 3">
            <a:extLst>
              <a:ext uri="{FF2B5EF4-FFF2-40B4-BE49-F238E27FC236}">
                <a16:creationId xmlns:a16="http://schemas.microsoft.com/office/drawing/2014/main" id="{C7DF8BF4-8426-89C1-EA35-0C0A87D7D2B5}"/>
              </a:ext>
            </a:extLst>
          </p:cNvPr>
          <p:cNvSpPr/>
          <p:nvPr/>
        </p:nvSpPr>
        <p:spPr>
          <a:xfrm>
            <a:off x="4493491" y="3687518"/>
            <a:ext cx="1381972" cy="974776"/>
          </a:xfrm>
          <a:prstGeom prst="borderCallout1">
            <a:avLst>
              <a:gd name="adj1" fmla="val 44721"/>
              <a:gd name="adj2" fmla="val -1148"/>
              <a:gd name="adj3" fmla="val 54569"/>
              <a:gd name="adj4" fmla="val -5869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Galano Grotesque Light" panose="00000400000000000000" pitchFamily="50" charset="0"/>
              </a:rPr>
              <a:t>‘20 UK National Lockdown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29537-6B8D-F8F7-22FF-DDEAA57DA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515" y="444053"/>
            <a:ext cx="2795893" cy="2476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79D565-68BB-2A86-2642-E0EFFC048C84}"/>
              </a:ext>
            </a:extLst>
          </p:cNvPr>
          <p:cNvSpPr txBox="1"/>
          <p:nvPr/>
        </p:nvSpPr>
        <p:spPr>
          <a:xfrm>
            <a:off x="263472" y="6464956"/>
            <a:ext cx="11608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latin typeface="Galano Grotesque Light" panose="00000400000000000000" pitchFamily="50" charset="0"/>
              </a:rPr>
              <a:t>Source: </a:t>
            </a:r>
            <a:r>
              <a:rPr lang="en-GB" sz="700" dirty="0" err="1">
                <a:latin typeface="Galano Grotesque Light" panose="00000400000000000000" pitchFamily="50" charset="0"/>
              </a:rPr>
              <a:t>MarktoMarket</a:t>
            </a:r>
            <a:endParaRPr lang="en-GB" sz="700" dirty="0">
              <a:latin typeface="Galano Grotesque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61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C8BD1-407E-1AAD-27FA-9FAA2748D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9937ACA-28F6-7F2E-0A52-05AACBF035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265535"/>
              </p:ext>
            </p:extLst>
          </p:nvPr>
        </p:nvGraphicFramePr>
        <p:xfrm>
          <a:off x="281592" y="1356092"/>
          <a:ext cx="11628816" cy="5018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A588A49-5316-EF26-F73B-0CDDEAFD1421}"/>
              </a:ext>
            </a:extLst>
          </p:cNvPr>
          <p:cNvGrpSpPr/>
          <p:nvPr/>
        </p:nvGrpSpPr>
        <p:grpSpPr>
          <a:xfrm>
            <a:off x="0" y="0"/>
            <a:ext cx="12192000" cy="1135806"/>
            <a:chOff x="0" y="0"/>
            <a:chExt cx="12192000" cy="11358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9F2F9C-9394-1C0C-8135-FAF0CA7DA3F8}"/>
                </a:ext>
              </a:extLst>
            </p:cNvPr>
            <p:cNvSpPr/>
            <p:nvPr/>
          </p:nvSpPr>
          <p:spPr>
            <a:xfrm>
              <a:off x="0" y="0"/>
              <a:ext cx="12192000" cy="1135806"/>
            </a:xfrm>
            <a:prstGeom prst="rect">
              <a:avLst/>
            </a:prstGeom>
            <a:solidFill>
              <a:srgbClr val="267BC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916" dirty="0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EBFF194D-19AB-EDD4-2CA4-7E8D26444E6F}"/>
                </a:ext>
              </a:extLst>
            </p:cNvPr>
            <p:cNvSpPr txBox="1">
              <a:spLocks/>
            </p:cNvSpPr>
            <p:nvPr/>
          </p:nvSpPr>
          <p:spPr>
            <a:xfrm>
              <a:off x="263472" y="223767"/>
              <a:ext cx="8851043" cy="7381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600" dirty="0">
                  <a:solidFill>
                    <a:schemeClr val="bg1"/>
                  </a:solidFill>
                  <a:latin typeface="Galano Grotesque Medium" panose="00000600000000000000" pitchFamily="50" charset="0"/>
                </a:rPr>
                <a:t>Leading Indicators: New Business Creations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298D304-2B8B-F0B8-C385-7253D2E93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515" y="444053"/>
              <a:ext cx="2795893" cy="24769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B2F716D-8813-4BAD-F225-56AFCE7120D3}"/>
              </a:ext>
            </a:extLst>
          </p:cNvPr>
          <p:cNvSpPr txBox="1"/>
          <p:nvPr/>
        </p:nvSpPr>
        <p:spPr>
          <a:xfrm>
            <a:off x="263472" y="6464956"/>
            <a:ext cx="11608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latin typeface="Galano Grotesque Light" panose="00000400000000000000" pitchFamily="50" charset="0"/>
              </a:rPr>
              <a:t>Source: </a:t>
            </a:r>
            <a:r>
              <a:rPr lang="en-GB" sz="700" dirty="0" err="1">
                <a:latin typeface="Galano Grotesque Light" panose="00000400000000000000" pitchFamily="50" charset="0"/>
              </a:rPr>
              <a:t>MarktoMarket</a:t>
            </a:r>
            <a:endParaRPr lang="en-GB" sz="700" dirty="0">
              <a:latin typeface="Galano Grotesque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332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2356F-56CA-CA76-F8E0-049CA7777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E5E45F8-7FB5-DC45-2068-5B69AF847E82}"/>
              </a:ext>
            </a:extLst>
          </p:cNvPr>
          <p:cNvGrpSpPr/>
          <p:nvPr/>
        </p:nvGrpSpPr>
        <p:grpSpPr>
          <a:xfrm>
            <a:off x="0" y="0"/>
            <a:ext cx="12192000" cy="1135806"/>
            <a:chOff x="0" y="0"/>
            <a:chExt cx="12192000" cy="11358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AF37DE-DF70-2846-9D60-299515832C52}"/>
                </a:ext>
              </a:extLst>
            </p:cNvPr>
            <p:cNvSpPr/>
            <p:nvPr/>
          </p:nvSpPr>
          <p:spPr>
            <a:xfrm>
              <a:off x="0" y="0"/>
              <a:ext cx="12192000" cy="1135806"/>
            </a:xfrm>
            <a:prstGeom prst="rect">
              <a:avLst/>
            </a:prstGeom>
            <a:solidFill>
              <a:srgbClr val="267BC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916" dirty="0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F0FE827E-2CF5-019E-80CC-57A1C30DD07D}"/>
                </a:ext>
              </a:extLst>
            </p:cNvPr>
            <p:cNvSpPr txBox="1">
              <a:spLocks/>
            </p:cNvSpPr>
            <p:nvPr/>
          </p:nvSpPr>
          <p:spPr>
            <a:xfrm>
              <a:off x="263472" y="223767"/>
              <a:ext cx="8851043" cy="7381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600" dirty="0">
                  <a:solidFill>
                    <a:schemeClr val="bg1"/>
                  </a:solidFill>
                  <a:latin typeface="Galano Grotesque Medium" panose="00000600000000000000" pitchFamily="50" charset="0"/>
                </a:rPr>
                <a:t>2026 Predictions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8857F47-541C-39FF-25CE-E6EEDEF20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515" y="444053"/>
              <a:ext cx="2795893" cy="24769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4F8317B-2326-BF00-4393-2BEEECFE4055}"/>
              </a:ext>
            </a:extLst>
          </p:cNvPr>
          <p:cNvSpPr txBox="1"/>
          <p:nvPr/>
        </p:nvSpPr>
        <p:spPr>
          <a:xfrm>
            <a:off x="263472" y="6464956"/>
            <a:ext cx="11608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latin typeface="Galano Grotesque Light" panose="00000400000000000000" pitchFamily="50" charset="0"/>
              </a:rPr>
              <a:t>Source: </a:t>
            </a:r>
            <a:r>
              <a:rPr lang="en-GB" sz="700" dirty="0" err="1">
                <a:latin typeface="Galano Grotesque Light" panose="00000400000000000000" pitchFamily="50" charset="0"/>
              </a:rPr>
              <a:t>MarktoMarket</a:t>
            </a:r>
            <a:endParaRPr lang="en-GB" sz="700" dirty="0">
              <a:latin typeface="Galano Grotesque Light" panose="000004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20CB68-CFBA-388B-145F-9A42302B2702}"/>
              </a:ext>
            </a:extLst>
          </p:cNvPr>
          <p:cNvSpPr txBox="1"/>
          <p:nvPr/>
        </p:nvSpPr>
        <p:spPr>
          <a:xfrm>
            <a:off x="871442" y="1675377"/>
            <a:ext cx="107273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Use PE platform creations to predict SME activity by sector….tells you professional services will remain a hot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Law firm deal volumes to overtake accountancy firms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Secondary deals in accountancy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Consolidation of search funds (wheat from chaff)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 Tech valuation ‘recovery’ (if lower interest rates = higher present values)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The CFN conference will be in Edinburgh</a:t>
            </a:r>
          </a:p>
        </p:txBody>
      </p:sp>
    </p:spTree>
    <p:extLst>
      <p:ext uri="{BB962C8B-B14F-4D97-AF65-F5344CB8AC3E}">
        <p14:creationId xmlns:p14="http://schemas.microsoft.com/office/powerpoint/2010/main" val="12874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144DD-A07D-74B9-2E72-A191895A1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ED440B-CE81-0226-BCC1-64402EAC11F6}"/>
              </a:ext>
            </a:extLst>
          </p:cNvPr>
          <p:cNvSpPr/>
          <p:nvPr/>
        </p:nvSpPr>
        <p:spPr>
          <a:xfrm>
            <a:off x="326" y="0"/>
            <a:ext cx="12191348" cy="6858000"/>
          </a:xfrm>
          <a:prstGeom prst="rect">
            <a:avLst/>
          </a:prstGeom>
          <a:solidFill>
            <a:srgbClr val="267B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2" dirty="0"/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B0967470-3C2B-E35D-CF9F-1B965D473F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88" y="486421"/>
            <a:ext cx="8015026" cy="58851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7AF030-00F7-7FE7-1F37-F5F8CCD01BC9}"/>
              </a:ext>
            </a:extLst>
          </p:cNvPr>
          <p:cNvSpPr txBox="1"/>
          <p:nvPr/>
        </p:nvSpPr>
        <p:spPr>
          <a:xfrm>
            <a:off x="1263654" y="2136339"/>
            <a:ext cx="96646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Galano Grotesque Medium" panose="00000600000000000000" pitchFamily="50" charset="0"/>
              </a:rPr>
              <a:t>www.marktomarket.io</a:t>
            </a:r>
          </a:p>
          <a:p>
            <a:pPr algn="ctr"/>
            <a:endParaRPr lang="en-GB" sz="4800" dirty="0">
              <a:solidFill>
                <a:schemeClr val="bg1"/>
              </a:solidFill>
              <a:latin typeface="Galano Grotesque Medium" panose="00000600000000000000" pitchFamily="50" charset="0"/>
            </a:endParaRP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Galano Grotesque Medium" panose="00000600000000000000" pitchFamily="50" charset="0"/>
              </a:rPr>
              <a:t>doug@marktomarket.io</a:t>
            </a:r>
          </a:p>
        </p:txBody>
      </p:sp>
    </p:spTree>
    <p:extLst>
      <p:ext uri="{BB962C8B-B14F-4D97-AF65-F5344CB8AC3E}">
        <p14:creationId xmlns:p14="http://schemas.microsoft.com/office/powerpoint/2010/main" val="395504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D33F2-3A0A-1331-B488-7E902236D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F91EE3D-31FC-2EA1-A22E-A30A9929A585}"/>
              </a:ext>
            </a:extLst>
          </p:cNvPr>
          <p:cNvGrpSpPr/>
          <p:nvPr/>
        </p:nvGrpSpPr>
        <p:grpSpPr>
          <a:xfrm>
            <a:off x="0" y="0"/>
            <a:ext cx="12192000" cy="1135806"/>
            <a:chOff x="0" y="0"/>
            <a:chExt cx="12192000" cy="11358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035832-6A18-6737-06E1-C2713D7C89F3}"/>
                </a:ext>
              </a:extLst>
            </p:cNvPr>
            <p:cNvSpPr/>
            <p:nvPr/>
          </p:nvSpPr>
          <p:spPr>
            <a:xfrm>
              <a:off x="0" y="0"/>
              <a:ext cx="12192000" cy="1135806"/>
            </a:xfrm>
            <a:prstGeom prst="rect">
              <a:avLst/>
            </a:prstGeom>
            <a:solidFill>
              <a:srgbClr val="267BC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916" dirty="0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56BEF6FE-C341-30BA-E257-49FF5703CB89}"/>
                </a:ext>
              </a:extLst>
            </p:cNvPr>
            <p:cNvSpPr txBox="1">
              <a:spLocks/>
            </p:cNvSpPr>
            <p:nvPr/>
          </p:nvSpPr>
          <p:spPr>
            <a:xfrm>
              <a:off x="263472" y="223767"/>
              <a:ext cx="8851043" cy="7381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600" dirty="0">
                  <a:solidFill>
                    <a:schemeClr val="bg1"/>
                  </a:solidFill>
                  <a:latin typeface="Galano Grotesque Medium" panose="00000600000000000000" pitchFamily="50" charset="0"/>
                </a:rPr>
                <a:t>Who buys UK SMEs – by Type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02A72B-63D6-BBF0-6A04-D7CFA2170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515" y="444053"/>
              <a:ext cx="2795893" cy="247699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B0BA08B-02D9-3516-9435-0F96F1BB2A09}"/>
              </a:ext>
            </a:extLst>
          </p:cNvPr>
          <p:cNvSpPr txBox="1"/>
          <p:nvPr/>
        </p:nvSpPr>
        <p:spPr>
          <a:xfrm>
            <a:off x="263472" y="6464956"/>
            <a:ext cx="11608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latin typeface="Galano Grotesque Light" panose="00000400000000000000" pitchFamily="50" charset="0"/>
              </a:rPr>
              <a:t>Source: </a:t>
            </a:r>
            <a:r>
              <a:rPr lang="en-GB" sz="700" dirty="0" err="1">
                <a:latin typeface="Galano Grotesque Light" panose="00000400000000000000" pitchFamily="50" charset="0"/>
              </a:rPr>
              <a:t>MarktoMarket</a:t>
            </a:r>
            <a:endParaRPr lang="en-GB" sz="700" dirty="0">
              <a:latin typeface="Galano Grotesque Light" panose="00000400000000000000" pitchFamily="50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E98C48-A549-C204-47D1-81AC2472E7EE}"/>
              </a:ext>
            </a:extLst>
          </p:cNvPr>
          <p:cNvGrpSpPr/>
          <p:nvPr/>
        </p:nvGrpSpPr>
        <p:grpSpPr>
          <a:xfrm>
            <a:off x="272532" y="2028585"/>
            <a:ext cx="11646935" cy="4436371"/>
            <a:chOff x="272532" y="1275550"/>
            <a:chExt cx="11646935" cy="5189406"/>
          </a:xfrm>
        </p:grpSpPr>
        <p:graphicFrame>
          <p:nvGraphicFramePr>
            <p:cNvPr id="2" name="Chart 1">
              <a:extLst>
                <a:ext uri="{FF2B5EF4-FFF2-40B4-BE49-F238E27FC236}">
                  <a16:creationId xmlns:a16="http://schemas.microsoft.com/office/drawing/2014/main" id="{66A226CF-F3C0-C8EF-84CF-F2642219EEF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42436703"/>
                </p:ext>
              </p:extLst>
            </p:nvPr>
          </p:nvGraphicFramePr>
          <p:xfrm>
            <a:off x="272532" y="1275550"/>
            <a:ext cx="11646935" cy="51894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3A4BC9E-17F9-BC79-87F3-6955F885D65B}"/>
                </a:ext>
              </a:extLst>
            </p:cNvPr>
            <p:cNvSpPr txBox="1"/>
            <p:nvPr/>
          </p:nvSpPr>
          <p:spPr>
            <a:xfrm>
              <a:off x="1779705" y="2374366"/>
              <a:ext cx="1096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Galano Grotesque Medium" panose="00000600000000000000" pitchFamily="50" charset="0"/>
                </a:rPr>
                <a:t>PE = 11%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862EAED-085A-34D5-7672-958D6B53266B}"/>
                </a:ext>
              </a:extLst>
            </p:cNvPr>
            <p:cNvSpPr txBox="1"/>
            <p:nvPr/>
          </p:nvSpPr>
          <p:spPr>
            <a:xfrm>
              <a:off x="3494953" y="2818759"/>
              <a:ext cx="616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Galano Grotesque Medium" panose="00000600000000000000" pitchFamily="50" charset="0"/>
                </a:rPr>
                <a:t>12%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26A647-0C7D-0314-7907-D240505197D9}"/>
                </a:ext>
              </a:extLst>
            </p:cNvPr>
            <p:cNvSpPr txBox="1"/>
            <p:nvPr/>
          </p:nvSpPr>
          <p:spPr>
            <a:xfrm>
              <a:off x="4961323" y="1757082"/>
              <a:ext cx="616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Galano Grotesque Medium" panose="00000600000000000000" pitchFamily="50" charset="0"/>
                </a:rPr>
                <a:t>12%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7165E2-AE58-FFB6-5E08-5D44EABDAD4F}"/>
                </a:ext>
              </a:extLst>
            </p:cNvPr>
            <p:cNvSpPr txBox="1"/>
            <p:nvPr/>
          </p:nvSpPr>
          <p:spPr>
            <a:xfrm>
              <a:off x="6466112" y="1886430"/>
              <a:ext cx="616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Galano Grotesque Medium" panose="00000600000000000000" pitchFamily="50" charset="0"/>
                </a:rPr>
                <a:t>9%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26EAF7-0799-C484-3A17-6ED4AAE45508}"/>
                </a:ext>
              </a:extLst>
            </p:cNvPr>
            <p:cNvSpPr txBox="1"/>
            <p:nvPr/>
          </p:nvSpPr>
          <p:spPr>
            <a:xfrm>
              <a:off x="7855641" y="2298273"/>
              <a:ext cx="616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Galano Grotesque Medium" panose="00000600000000000000" pitchFamily="50" charset="0"/>
                </a:rPr>
                <a:t>10%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1D3A51-53B8-E244-01AE-ED0EE3094F49}"/>
                </a:ext>
              </a:extLst>
            </p:cNvPr>
            <p:cNvSpPr txBox="1"/>
            <p:nvPr/>
          </p:nvSpPr>
          <p:spPr>
            <a:xfrm>
              <a:off x="9357994" y="1886430"/>
              <a:ext cx="539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Galano Grotesque Medium" panose="00000600000000000000" pitchFamily="50" charset="0"/>
                </a:rPr>
                <a:t>9%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FCCC1D-2EB5-FB44-B5A7-BD435E1010E2}"/>
                </a:ext>
              </a:extLst>
            </p:cNvPr>
            <p:cNvSpPr txBox="1"/>
            <p:nvPr/>
          </p:nvSpPr>
          <p:spPr>
            <a:xfrm>
              <a:off x="10766607" y="2005034"/>
              <a:ext cx="539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Galano Grotesque Medium" panose="00000600000000000000" pitchFamily="50" charset="0"/>
                </a:rPr>
                <a:t>8%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C5621D6-34B5-3E80-F2EF-98F33D5D73D9}"/>
              </a:ext>
            </a:extLst>
          </p:cNvPr>
          <p:cNvSpPr txBox="1"/>
          <p:nvPr/>
        </p:nvSpPr>
        <p:spPr>
          <a:xfrm>
            <a:off x="537882" y="1475334"/>
            <a:ext cx="9973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PEs: Traditional LP Funds; Deal by Deal; Family Office; Search Funds; Buy &amp; Hold Forever </a:t>
            </a:r>
          </a:p>
        </p:txBody>
      </p:sp>
    </p:spTree>
    <p:extLst>
      <p:ext uri="{BB962C8B-B14F-4D97-AF65-F5344CB8AC3E}">
        <p14:creationId xmlns:p14="http://schemas.microsoft.com/office/powerpoint/2010/main" val="2226822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9D53F-90E4-0D41-5913-C02C9D181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829E257-D16D-A643-C0A3-73B61584610F}"/>
              </a:ext>
            </a:extLst>
          </p:cNvPr>
          <p:cNvGrpSpPr/>
          <p:nvPr/>
        </p:nvGrpSpPr>
        <p:grpSpPr>
          <a:xfrm>
            <a:off x="0" y="0"/>
            <a:ext cx="12192000" cy="1135806"/>
            <a:chOff x="0" y="0"/>
            <a:chExt cx="12192000" cy="11358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AA76235-C824-F28D-E772-024E3AA67CE3}"/>
                </a:ext>
              </a:extLst>
            </p:cNvPr>
            <p:cNvSpPr/>
            <p:nvPr/>
          </p:nvSpPr>
          <p:spPr>
            <a:xfrm>
              <a:off x="0" y="0"/>
              <a:ext cx="12192000" cy="1135806"/>
            </a:xfrm>
            <a:prstGeom prst="rect">
              <a:avLst/>
            </a:prstGeom>
            <a:solidFill>
              <a:srgbClr val="267BC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916" dirty="0"/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C8884F4F-5814-4BEC-9AB5-02416D65B384}"/>
                </a:ext>
              </a:extLst>
            </p:cNvPr>
            <p:cNvSpPr txBox="1">
              <a:spLocks/>
            </p:cNvSpPr>
            <p:nvPr/>
          </p:nvSpPr>
          <p:spPr>
            <a:xfrm>
              <a:off x="263472" y="223767"/>
              <a:ext cx="8851043" cy="7381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600" dirty="0">
                  <a:solidFill>
                    <a:schemeClr val="bg1"/>
                  </a:solidFill>
                  <a:latin typeface="Galano Grotesque Medium" panose="00000600000000000000" pitchFamily="50" charset="0"/>
                </a:rPr>
                <a:t>Who buys UK SMEs – by Type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9BBE9DA-8D0F-AF58-4D81-70C470765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515" y="444053"/>
              <a:ext cx="2795893" cy="247699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B2A05A0-ACC6-762D-67FE-FCF9950D338B}"/>
              </a:ext>
            </a:extLst>
          </p:cNvPr>
          <p:cNvSpPr txBox="1">
            <a:spLocks/>
          </p:cNvSpPr>
          <p:nvPr/>
        </p:nvSpPr>
        <p:spPr>
          <a:xfrm>
            <a:off x="263472" y="8120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Galano Grotesque Medium" panose="00000600000000000000" pitchFamily="50" charset="0"/>
              </a:rPr>
              <a:t>(September 2025)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723D950-2F3E-B545-B968-6EAFD05FE8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495586"/>
              </p:ext>
            </p:extLst>
          </p:nvPr>
        </p:nvGraphicFramePr>
        <p:xfrm>
          <a:off x="281592" y="1356092"/>
          <a:ext cx="11628816" cy="5018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D4AB32A-8673-874E-300C-1B2C57FB54FB}"/>
              </a:ext>
            </a:extLst>
          </p:cNvPr>
          <p:cNvSpPr txBox="1"/>
          <p:nvPr/>
        </p:nvSpPr>
        <p:spPr>
          <a:xfrm>
            <a:off x="263472" y="6464956"/>
            <a:ext cx="11608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latin typeface="Galano Grotesque Light" panose="00000400000000000000" pitchFamily="50" charset="0"/>
              </a:rPr>
              <a:t>Source: </a:t>
            </a:r>
            <a:r>
              <a:rPr lang="en-GB" sz="700" dirty="0" err="1">
                <a:latin typeface="Galano Grotesque Light" panose="00000400000000000000" pitchFamily="50" charset="0"/>
              </a:rPr>
              <a:t>MarktoMarket</a:t>
            </a:r>
            <a:endParaRPr lang="en-GB" sz="700" dirty="0">
              <a:latin typeface="Galano Grotesque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46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DC5E2-2D5C-380A-6386-C6C402030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5BAC608-C763-722E-064F-C78EDABCAA7E}"/>
              </a:ext>
            </a:extLst>
          </p:cNvPr>
          <p:cNvGrpSpPr/>
          <p:nvPr/>
        </p:nvGrpSpPr>
        <p:grpSpPr>
          <a:xfrm>
            <a:off x="0" y="0"/>
            <a:ext cx="12192000" cy="1135806"/>
            <a:chOff x="0" y="0"/>
            <a:chExt cx="12192000" cy="11358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F4283F-B1F3-1D82-88EC-BFC0CB6A9AA7}"/>
                </a:ext>
              </a:extLst>
            </p:cNvPr>
            <p:cNvSpPr/>
            <p:nvPr/>
          </p:nvSpPr>
          <p:spPr>
            <a:xfrm>
              <a:off x="0" y="0"/>
              <a:ext cx="12192000" cy="1135806"/>
            </a:xfrm>
            <a:prstGeom prst="rect">
              <a:avLst/>
            </a:prstGeom>
            <a:solidFill>
              <a:srgbClr val="267BC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916" dirty="0"/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7444851F-AC5B-B339-7656-1B6AB05D1306}"/>
                </a:ext>
              </a:extLst>
            </p:cNvPr>
            <p:cNvSpPr txBox="1">
              <a:spLocks/>
            </p:cNvSpPr>
            <p:nvPr/>
          </p:nvSpPr>
          <p:spPr>
            <a:xfrm>
              <a:off x="263472" y="223767"/>
              <a:ext cx="8851043" cy="7381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600" dirty="0">
                  <a:solidFill>
                    <a:schemeClr val="bg1"/>
                  </a:solidFill>
                  <a:latin typeface="Galano Grotesque Medium" panose="00000600000000000000" pitchFamily="50" charset="0"/>
                </a:rPr>
                <a:t>Top 10 PE-backed buyers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9DD4BEF-A8D8-28EB-02C4-183D61C9F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515" y="444053"/>
              <a:ext cx="2795893" cy="247699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02BEDB1-67CE-A2B3-C2FF-CC76798BE791}"/>
              </a:ext>
            </a:extLst>
          </p:cNvPr>
          <p:cNvSpPr txBox="1"/>
          <p:nvPr/>
        </p:nvSpPr>
        <p:spPr>
          <a:xfrm>
            <a:off x="94423" y="6554733"/>
            <a:ext cx="11608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latin typeface="Galano Grotesque Light" panose="00000400000000000000" pitchFamily="50" charset="0"/>
              </a:rPr>
              <a:t>Source: </a:t>
            </a:r>
            <a:r>
              <a:rPr lang="en-GB" sz="700" dirty="0" err="1">
                <a:latin typeface="Galano Grotesque Light" panose="00000400000000000000" pitchFamily="50" charset="0"/>
              </a:rPr>
              <a:t>MarktoMarket</a:t>
            </a:r>
            <a:endParaRPr lang="en-GB" sz="700" dirty="0">
              <a:latin typeface="Galano Grotesque Light" panose="00000400000000000000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D571A9-D13F-F867-78F7-00E3C0034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92" y="1599382"/>
            <a:ext cx="8851640" cy="45112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62BCCA-84B8-3AC3-D5E0-F0CEC5D1713D}"/>
              </a:ext>
            </a:extLst>
          </p:cNvPr>
          <p:cNvSpPr txBox="1"/>
          <p:nvPr/>
        </p:nvSpPr>
        <p:spPr>
          <a:xfrm>
            <a:off x="9720302" y="1579859"/>
            <a:ext cx="2059321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100" dirty="0"/>
              <a:t>Revenue growth (cross-sell; operational improvements)</a:t>
            </a:r>
          </a:p>
          <a:p>
            <a:pPr marL="342900" indent="-342900">
              <a:buAutoNum type="arabicPeriod"/>
            </a:pPr>
            <a:r>
              <a:rPr lang="en-GB" sz="2100" dirty="0"/>
              <a:t>Margin improvement (centralised central costs)</a:t>
            </a:r>
          </a:p>
          <a:p>
            <a:pPr marL="342900" indent="-342900">
              <a:buAutoNum type="arabicPeriod"/>
            </a:pPr>
            <a:r>
              <a:rPr lang="en-GB" sz="2100" dirty="0"/>
              <a:t>Multiple Expansion</a:t>
            </a:r>
          </a:p>
        </p:txBody>
      </p:sp>
    </p:spTree>
    <p:extLst>
      <p:ext uri="{BB962C8B-B14F-4D97-AF65-F5344CB8AC3E}">
        <p14:creationId xmlns:p14="http://schemas.microsoft.com/office/powerpoint/2010/main" val="1032333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D78C9-B437-47CF-AF16-08B35800A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F772C8F-AB7B-874B-6AE9-29D8B7199AE9}"/>
              </a:ext>
            </a:extLst>
          </p:cNvPr>
          <p:cNvGrpSpPr/>
          <p:nvPr/>
        </p:nvGrpSpPr>
        <p:grpSpPr>
          <a:xfrm>
            <a:off x="0" y="0"/>
            <a:ext cx="12192000" cy="1135806"/>
            <a:chOff x="0" y="0"/>
            <a:chExt cx="12192000" cy="11358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9457F9A-EE58-8D1F-E126-1E001C1FBED9}"/>
                </a:ext>
              </a:extLst>
            </p:cNvPr>
            <p:cNvSpPr/>
            <p:nvPr/>
          </p:nvSpPr>
          <p:spPr>
            <a:xfrm>
              <a:off x="0" y="0"/>
              <a:ext cx="12192000" cy="1135806"/>
            </a:xfrm>
            <a:prstGeom prst="rect">
              <a:avLst/>
            </a:prstGeom>
            <a:solidFill>
              <a:srgbClr val="267BC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916" dirty="0"/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7BD5123F-2AD2-303B-F305-27013A401081}"/>
                </a:ext>
              </a:extLst>
            </p:cNvPr>
            <p:cNvSpPr txBox="1">
              <a:spLocks/>
            </p:cNvSpPr>
            <p:nvPr/>
          </p:nvSpPr>
          <p:spPr>
            <a:xfrm>
              <a:off x="263472" y="223767"/>
              <a:ext cx="8851043" cy="7381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600" dirty="0">
                  <a:solidFill>
                    <a:schemeClr val="bg1"/>
                  </a:solidFill>
                  <a:latin typeface="Galano Grotesque Medium" panose="00000600000000000000" pitchFamily="50" charset="0"/>
                </a:rPr>
                <a:t>Who buys UK SMEs – UK vs USA vs </a:t>
              </a:r>
              <a:r>
                <a:rPr lang="en-GB" sz="3600" dirty="0" err="1">
                  <a:solidFill>
                    <a:schemeClr val="bg1"/>
                  </a:solidFill>
                  <a:latin typeface="Galano Grotesque Medium" panose="00000600000000000000" pitchFamily="50" charset="0"/>
                </a:rPr>
                <a:t>RoW</a:t>
              </a:r>
              <a:endParaRPr lang="en-GB" sz="3600" dirty="0">
                <a:solidFill>
                  <a:schemeClr val="bg1"/>
                </a:solidFill>
                <a:latin typeface="Galano Grotesque Medium" panose="00000600000000000000" pitchFamily="50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48AAEB2-A7CA-3C80-0A0A-300AB3B7D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515" y="444053"/>
              <a:ext cx="2795893" cy="247699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284E253-7077-5002-65A3-9B3FFF780A38}"/>
              </a:ext>
            </a:extLst>
          </p:cNvPr>
          <p:cNvSpPr txBox="1"/>
          <p:nvPr/>
        </p:nvSpPr>
        <p:spPr>
          <a:xfrm>
            <a:off x="263472" y="6464956"/>
            <a:ext cx="11608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latin typeface="Galano Grotesque Light" panose="00000400000000000000" pitchFamily="50" charset="0"/>
              </a:rPr>
              <a:t>Source: </a:t>
            </a:r>
            <a:r>
              <a:rPr lang="en-GB" sz="700" dirty="0" err="1">
                <a:latin typeface="Galano Grotesque Light" panose="00000400000000000000" pitchFamily="50" charset="0"/>
              </a:rPr>
              <a:t>MarktoMarket</a:t>
            </a:r>
            <a:endParaRPr lang="en-GB" sz="700" dirty="0">
              <a:latin typeface="Galano Grotesque Light" panose="00000400000000000000" pitchFamily="50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A2B7FD7-409A-9334-1881-E4105959DB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879057"/>
              </p:ext>
            </p:extLst>
          </p:nvPr>
        </p:nvGraphicFramePr>
        <p:xfrm>
          <a:off x="281592" y="1356093"/>
          <a:ext cx="11646936" cy="5017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7577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07F94-0136-F963-B256-6B59B6D5E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D63FE2-706F-74CE-1651-890083132A52}"/>
              </a:ext>
            </a:extLst>
          </p:cNvPr>
          <p:cNvGrpSpPr/>
          <p:nvPr/>
        </p:nvGrpSpPr>
        <p:grpSpPr>
          <a:xfrm>
            <a:off x="0" y="0"/>
            <a:ext cx="12192000" cy="1135806"/>
            <a:chOff x="0" y="0"/>
            <a:chExt cx="12192000" cy="11358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28A811-ACC4-F3B1-159D-0AB1D67C4A35}"/>
                </a:ext>
              </a:extLst>
            </p:cNvPr>
            <p:cNvSpPr/>
            <p:nvPr/>
          </p:nvSpPr>
          <p:spPr>
            <a:xfrm>
              <a:off x="0" y="0"/>
              <a:ext cx="12192000" cy="1135806"/>
            </a:xfrm>
            <a:prstGeom prst="rect">
              <a:avLst/>
            </a:prstGeom>
            <a:solidFill>
              <a:srgbClr val="267BC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916" dirty="0"/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D488AAFD-31A2-1187-6446-C7A3E00B63AA}"/>
                </a:ext>
              </a:extLst>
            </p:cNvPr>
            <p:cNvSpPr txBox="1">
              <a:spLocks/>
            </p:cNvSpPr>
            <p:nvPr/>
          </p:nvSpPr>
          <p:spPr>
            <a:xfrm>
              <a:off x="263472" y="223767"/>
              <a:ext cx="8851043" cy="7381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600" dirty="0">
                  <a:solidFill>
                    <a:schemeClr val="bg1"/>
                  </a:solidFill>
                  <a:latin typeface="Galano Grotesque Medium" panose="00000600000000000000" pitchFamily="50" charset="0"/>
                </a:rPr>
                <a:t>Question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A0815B-6DAA-8718-AD61-C94D68DE7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515" y="444053"/>
              <a:ext cx="2795893" cy="247699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8D49215-9996-64A5-6FC8-3322C2287C4B}"/>
              </a:ext>
            </a:extLst>
          </p:cNvPr>
          <p:cNvSpPr txBox="1"/>
          <p:nvPr/>
        </p:nvSpPr>
        <p:spPr>
          <a:xfrm>
            <a:off x="263472" y="6464956"/>
            <a:ext cx="11608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latin typeface="Galano Grotesque Light" panose="00000400000000000000" pitchFamily="50" charset="0"/>
              </a:rPr>
              <a:t>Source: </a:t>
            </a:r>
            <a:r>
              <a:rPr lang="en-GB" sz="700" dirty="0" err="1">
                <a:latin typeface="Galano Grotesque Light" panose="00000400000000000000" pitchFamily="50" charset="0"/>
              </a:rPr>
              <a:t>MarktoMarket</a:t>
            </a:r>
            <a:endParaRPr lang="en-GB" sz="700" dirty="0">
              <a:latin typeface="Galano Grotesque Light" panose="000004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60D35E-0270-4C9F-1822-574F4EECEA74}"/>
              </a:ext>
            </a:extLst>
          </p:cNvPr>
          <p:cNvSpPr txBox="1"/>
          <p:nvPr/>
        </p:nvSpPr>
        <p:spPr>
          <a:xfrm>
            <a:off x="1870735" y="2767280"/>
            <a:ext cx="8450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Excluding the UK and US, which country acquires the most UK SMEs?</a:t>
            </a:r>
          </a:p>
        </p:txBody>
      </p:sp>
    </p:spTree>
    <p:extLst>
      <p:ext uri="{BB962C8B-B14F-4D97-AF65-F5344CB8AC3E}">
        <p14:creationId xmlns:p14="http://schemas.microsoft.com/office/powerpoint/2010/main" val="256090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B95EA-D07C-228F-26B7-825DC967E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E06231F-4D32-4CE1-AD06-CFB9D0D031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107285"/>
              </p:ext>
            </p:extLst>
          </p:nvPr>
        </p:nvGraphicFramePr>
        <p:xfrm>
          <a:off x="263472" y="1356092"/>
          <a:ext cx="11646936" cy="5018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0476A1D6-5529-4024-45BB-6FA49E787157}"/>
              </a:ext>
            </a:extLst>
          </p:cNvPr>
          <p:cNvGrpSpPr/>
          <p:nvPr/>
        </p:nvGrpSpPr>
        <p:grpSpPr>
          <a:xfrm>
            <a:off x="0" y="0"/>
            <a:ext cx="12192000" cy="1135806"/>
            <a:chOff x="0" y="0"/>
            <a:chExt cx="12192000" cy="11358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C6B1CE-D312-9AB1-04DA-A6740933E1D1}"/>
                </a:ext>
              </a:extLst>
            </p:cNvPr>
            <p:cNvSpPr/>
            <p:nvPr/>
          </p:nvSpPr>
          <p:spPr>
            <a:xfrm>
              <a:off x="0" y="0"/>
              <a:ext cx="12192000" cy="1135806"/>
            </a:xfrm>
            <a:prstGeom prst="rect">
              <a:avLst/>
            </a:prstGeom>
            <a:solidFill>
              <a:srgbClr val="267BC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916" dirty="0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29F29135-674A-1A76-DCBC-09900B228267}"/>
                </a:ext>
              </a:extLst>
            </p:cNvPr>
            <p:cNvSpPr txBox="1">
              <a:spLocks/>
            </p:cNvSpPr>
            <p:nvPr/>
          </p:nvSpPr>
          <p:spPr>
            <a:xfrm>
              <a:off x="263472" y="223767"/>
              <a:ext cx="8851043" cy="7381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600" dirty="0">
                  <a:solidFill>
                    <a:schemeClr val="bg1"/>
                  </a:solidFill>
                  <a:latin typeface="Galano Grotesque Medium" panose="00000600000000000000" pitchFamily="50" charset="0"/>
                </a:rPr>
                <a:t>Who buys UK SMEs – Top 8 after UK and US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BF2D68-458A-3425-80C2-3D184185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515" y="444053"/>
              <a:ext cx="2795893" cy="24769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C2C5D70-3DA2-2687-1F16-DC4E817BFBD3}"/>
              </a:ext>
            </a:extLst>
          </p:cNvPr>
          <p:cNvSpPr txBox="1"/>
          <p:nvPr/>
        </p:nvSpPr>
        <p:spPr>
          <a:xfrm>
            <a:off x="263472" y="6464956"/>
            <a:ext cx="11608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latin typeface="Galano Grotesque Light" panose="00000400000000000000" pitchFamily="50" charset="0"/>
              </a:rPr>
              <a:t>Source: </a:t>
            </a:r>
            <a:r>
              <a:rPr lang="en-GB" sz="700" dirty="0" err="1">
                <a:latin typeface="Galano Grotesque Light" panose="00000400000000000000" pitchFamily="50" charset="0"/>
              </a:rPr>
              <a:t>MarktoMarket</a:t>
            </a:r>
            <a:endParaRPr lang="en-GB" sz="700" dirty="0">
              <a:latin typeface="Galano Grotesque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36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852A8E8-7757-3C2B-2B8C-05EFA3C6FDFC}"/>
              </a:ext>
            </a:extLst>
          </p:cNvPr>
          <p:cNvGrpSpPr/>
          <p:nvPr/>
        </p:nvGrpSpPr>
        <p:grpSpPr>
          <a:xfrm>
            <a:off x="0" y="0"/>
            <a:ext cx="12192000" cy="1135806"/>
            <a:chOff x="0" y="0"/>
            <a:chExt cx="12192000" cy="113580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41A526-9794-EF53-83B5-FBF56812ACEA}"/>
                </a:ext>
              </a:extLst>
            </p:cNvPr>
            <p:cNvSpPr/>
            <p:nvPr/>
          </p:nvSpPr>
          <p:spPr>
            <a:xfrm>
              <a:off x="0" y="0"/>
              <a:ext cx="12192000" cy="1135806"/>
            </a:xfrm>
            <a:prstGeom prst="rect">
              <a:avLst/>
            </a:prstGeom>
            <a:solidFill>
              <a:srgbClr val="267BC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916" dirty="0"/>
            </a:p>
          </p:txBody>
        </p:sp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33BD7F38-A127-25C1-9A1B-5D68D727F6DC}"/>
                </a:ext>
              </a:extLst>
            </p:cNvPr>
            <p:cNvSpPr txBox="1">
              <a:spLocks/>
            </p:cNvSpPr>
            <p:nvPr/>
          </p:nvSpPr>
          <p:spPr>
            <a:xfrm>
              <a:off x="263472" y="223767"/>
              <a:ext cx="8851043" cy="7381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600" dirty="0">
                  <a:solidFill>
                    <a:schemeClr val="bg1"/>
                  </a:solidFill>
                  <a:latin typeface="Galano Grotesque Medium" panose="00000600000000000000" pitchFamily="50" charset="0"/>
                </a:rPr>
                <a:t>Most active Swedish buyers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C1DD55-42A7-015B-0C7F-3479F142B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515" y="444053"/>
              <a:ext cx="2795893" cy="247699"/>
            </a:xfrm>
            <a:prstGeom prst="rect">
              <a:avLst/>
            </a:prstGeom>
          </p:spPr>
        </p:pic>
      </p:grpSp>
      <p:pic>
        <p:nvPicPr>
          <p:cNvPr id="1028" name="Picture 4" descr="Söderberg &amp; Partners AS | Personlig rådgivning for en tryggere og rikere  fremtid. | Mynewsdesk">
            <a:extLst>
              <a:ext uri="{FF2B5EF4-FFF2-40B4-BE49-F238E27FC236}">
                <a16:creationId xmlns:a16="http://schemas.microsoft.com/office/drawing/2014/main" id="{BC5EC58F-6ADE-2F1A-81E6-6ECBF1135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96" y="1237832"/>
            <a:ext cx="2322151" cy="69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rent Company">
            <a:extLst>
              <a:ext uri="{FF2B5EF4-FFF2-40B4-BE49-F238E27FC236}">
                <a16:creationId xmlns:a16="http://schemas.microsoft.com/office/drawing/2014/main" id="{BCA232E0-65A6-60BF-52C9-35140CA54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226" y="1272028"/>
            <a:ext cx="3039622" cy="60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fco logo in transparent PNG and vectorized SVG formats">
            <a:extLst>
              <a:ext uri="{FF2B5EF4-FFF2-40B4-BE49-F238E27FC236}">
                <a16:creationId xmlns:a16="http://schemas.microsoft.com/office/drawing/2014/main" id="{125A03BF-2663-0810-6AF6-2D4B013D5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674" y="1350665"/>
            <a:ext cx="2409357" cy="54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diptech AB">
            <a:extLst>
              <a:ext uri="{FF2B5EF4-FFF2-40B4-BE49-F238E27FC236}">
                <a16:creationId xmlns:a16="http://schemas.microsoft.com/office/drawing/2014/main" id="{A6AD7277-5B8C-4A2E-1508-EAB07F35E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06" y="2584426"/>
            <a:ext cx="2732113" cy="83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black letter on a white background&#10;&#10;AI-generated content may be incorrect.">
            <a:extLst>
              <a:ext uri="{FF2B5EF4-FFF2-40B4-BE49-F238E27FC236}">
                <a16:creationId xmlns:a16="http://schemas.microsoft.com/office/drawing/2014/main" id="{0005EA04-72F6-DB2A-8C19-C8BCFBDCF9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1301" y="2924462"/>
            <a:ext cx="3262842" cy="479665"/>
          </a:xfrm>
          <a:prstGeom prst="rect">
            <a:avLst/>
          </a:prstGeom>
        </p:spPr>
      </p:pic>
      <p:pic>
        <p:nvPicPr>
          <p:cNvPr id="13" name="Picture 12" descr="A blue and white rectangle with text&#10;&#10;AI-generated content may be incorrect.">
            <a:extLst>
              <a:ext uri="{FF2B5EF4-FFF2-40B4-BE49-F238E27FC236}">
                <a16:creationId xmlns:a16="http://schemas.microsoft.com/office/drawing/2014/main" id="{1796A792-2945-DF0F-A45B-D56EE492A9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261" y="3976207"/>
            <a:ext cx="1856510" cy="1039645"/>
          </a:xfrm>
          <a:prstGeom prst="rect">
            <a:avLst/>
          </a:prstGeom>
        </p:spPr>
      </p:pic>
      <p:pic>
        <p:nvPicPr>
          <p:cNvPr id="15" name="Picture 14" descr="An orange circle with a rectangle&#10;&#10;AI-generated content may be incorrect.">
            <a:extLst>
              <a:ext uri="{FF2B5EF4-FFF2-40B4-BE49-F238E27FC236}">
                <a16:creationId xmlns:a16="http://schemas.microsoft.com/office/drawing/2014/main" id="{608D14FB-D806-58DC-4AAE-3BAC18D4A4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8954" y="4218842"/>
            <a:ext cx="2216314" cy="673586"/>
          </a:xfrm>
          <a:prstGeom prst="rect">
            <a:avLst/>
          </a:prstGeom>
        </p:spPr>
      </p:pic>
      <p:pic>
        <p:nvPicPr>
          <p:cNvPr id="17" name="Picture 16" descr="A black and white logo&#10;&#10;AI-generated content may be incorrect.">
            <a:extLst>
              <a:ext uri="{FF2B5EF4-FFF2-40B4-BE49-F238E27FC236}">
                <a16:creationId xmlns:a16="http://schemas.microsoft.com/office/drawing/2014/main" id="{80AFB04F-2288-D49A-14ED-7746F1693E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0528" y="4218842"/>
            <a:ext cx="3047128" cy="546183"/>
          </a:xfrm>
          <a:prstGeom prst="rect">
            <a:avLst/>
          </a:prstGeom>
        </p:spPr>
      </p:pic>
      <p:pic>
        <p:nvPicPr>
          <p:cNvPr id="21" name="Picture 2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D11E874-216E-6B20-2AB6-602AB8637E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17423" y="5398424"/>
            <a:ext cx="2375168" cy="740261"/>
          </a:xfrm>
          <a:prstGeom prst="rect">
            <a:avLst/>
          </a:prstGeom>
        </p:spPr>
      </p:pic>
      <p:pic>
        <p:nvPicPr>
          <p:cNvPr id="23" name="Picture 22" descr="A black and white logo&#10;&#10;AI-generated content may be incorrect.">
            <a:extLst>
              <a:ext uri="{FF2B5EF4-FFF2-40B4-BE49-F238E27FC236}">
                <a16:creationId xmlns:a16="http://schemas.microsoft.com/office/drawing/2014/main" id="{90FE1C1F-2BBF-2E2C-4D6D-AC9424416766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13053" b="15083"/>
          <a:stretch>
            <a:fillRect/>
          </a:stretch>
        </p:blipFill>
        <p:spPr>
          <a:xfrm>
            <a:off x="6956970" y="5323472"/>
            <a:ext cx="2727634" cy="1021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158BDC9-1226-6781-2603-74569C312E7D}"/>
              </a:ext>
            </a:extLst>
          </p:cNvPr>
          <p:cNvSpPr txBox="1"/>
          <p:nvPr/>
        </p:nvSpPr>
        <p:spPr>
          <a:xfrm>
            <a:off x="395459" y="2006406"/>
            <a:ext cx="27321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latin typeface="Galano Grotesque Medium" panose="00000600000000000000" pitchFamily="50" charset="0"/>
              </a:rPr>
              <a:t>29 UK Target Deals</a:t>
            </a:r>
          </a:p>
          <a:p>
            <a:pPr algn="ctr"/>
            <a:r>
              <a:rPr lang="en-GB" sz="1500" dirty="0">
                <a:latin typeface="Galano Grotesque Medium" panose="00000600000000000000" pitchFamily="50" charset="0"/>
              </a:rPr>
              <a:t>Wealth Management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36C31C-0C59-33A0-53A5-D9BA148C9D7F}"/>
              </a:ext>
            </a:extLst>
          </p:cNvPr>
          <p:cNvSpPr txBox="1"/>
          <p:nvPr/>
        </p:nvSpPr>
        <p:spPr>
          <a:xfrm>
            <a:off x="4714980" y="2000915"/>
            <a:ext cx="27321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latin typeface="Galano Grotesque Medium" panose="00000600000000000000" pitchFamily="50" charset="0"/>
              </a:rPr>
              <a:t>27 UK Target Deals</a:t>
            </a:r>
          </a:p>
          <a:p>
            <a:pPr algn="ctr"/>
            <a:r>
              <a:rPr lang="en-GB" sz="1500" dirty="0">
                <a:latin typeface="Galano Grotesque Medium" panose="00000600000000000000" pitchFamily="50" charset="0"/>
              </a:rPr>
              <a:t>Industrial and Technology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6EF05E-A5F5-BC4E-B8F1-BE7C79ACAE11}"/>
              </a:ext>
            </a:extLst>
          </p:cNvPr>
          <p:cNvSpPr txBox="1"/>
          <p:nvPr/>
        </p:nvSpPr>
        <p:spPr>
          <a:xfrm>
            <a:off x="9178295" y="2000915"/>
            <a:ext cx="27321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latin typeface="Galano Grotesque Medium" panose="00000600000000000000" pitchFamily="50" charset="0"/>
              </a:rPr>
              <a:t>21 UK Target Deals</a:t>
            </a:r>
          </a:p>
          <a:p>
            <a:pPr algn="ctr"/>
            <a:r>
              <a:rPr lang="en-GB" sz="1500" dirty="0">
                <a:latin typeface="Galano Grotesque Medium" panose="00000600000000000000" pitchFamily="50" charset="0"/>
              </a:rPr>
              <a:t>Dental, Demolition &amp; Tools and System Solutions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684C9D-88FB-5A7F-5215-99FA2EC5C302}"/>
              </a:ext>
            </a:extLst>
          </p:cNvPr>
          <p:cNvSpPr txBox="1"/>
          <p:nvPr/>
        </p:nvSpPr>
        <p:spPr>
          <a:xfrm>
            <a:off x="2181725" y="3400210"/>
            <a:ext cx="30394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latin typeface="Galano Grotesque Medium" panose="00000600000000000000" pitchFamily="50" charset="0"/>
              </a:rPr>
              <a:t>19 UK Target Deals</a:t>
            </a:r>
          </a:p>
          <a:p>
            <a:pPr algn="ctr"/>
            <a:r>
              <a:rPr lang="en-GB" sz="1500" dirty="0">
                <a:latin typeface="Galano Grotesque Medium" panose="00000600000000000000" pitchFamily="50" charset="0"/>
              </a:rPr>
              <a:t>Technology and Infrastructure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B801B4-678C-438E-423D-1941199F09EF}"/>
              </a:ext>
            </a:extLst>
          </p:cNvPr>
          <p:cNvSpPr txBox="1"/>
          <p:nvPr/>
        </p:nvSpPr>
        <p:spPr>
          <a:xfrm>
            <a:off x="6955798" y="3426126"/>
            <a:ext cx="30394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latin typeface="Galano Grotesque Medium" panose="00000600000000000000" pitchFamily="50" charset="0"/>
              </a:rPr>
              <a:t>18 UK Target Deals</a:t>
            </a:r>
          </a:p>
          <a:p>
            <a:pPr algn="ctr"/>
            <a:r>
              <a:rPr lang="en-GB" sz="1500" dirty="0">
                <a:latin typeface="Galano Grotesque Medium" panose="00000600000000000000" pitchFamily="50" charset="0"/>
              </a:rPr>
              <a:t>Manufacturing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5728B4-3777-500A-2C76-1F7C32B41016}"/>
              </a:ext>
            </a:extLst>
          </p:cNvPr>
          <p:cNvSpPr txBox="1"/>
          <p:nvPr/>
        </p:nvSpPr>
        <p:spPr>
          <a:xfrm>
            <a:off x="395459" y="4983654"/>
            <a:ext cx="27321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latin typeface="Galano Grotesque Medium" panose="00000600000000000000" pitchFamily="50" charset="0"/>
              </a:rPr>
              <a:t>16 UK Target Deals</a:t>
            </a:r>
          </a:p>
          <a:p>
            <a:pPr algn="ctr"/>
            <a:r>
              <a:rPr lang="en-GB" sz="1500" dirty="0">
                <a:latin typeface="Galano Grotesque Medium" panose="00000600000000000000" pitchFamily="50" charset="0"/>
              </a:rPr>
              <a:t>Industrials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6CDBC4-CC8A-FA9C-3DDA-1477205C46EF}"/>
              </a:ext>
            </a:extLst>
          </p:cNvPr>
          <p:cNvSpPr txBox="1"/>
          <p:nvPr/>
        </p:nvSpPr>
        <p:spPr>
          <a:xfrm>
            <a:off x="4471054" y="4983654"/>
            <a:ext cx="27321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latin typeface="Galano Grotesque Medium" panose="00000600000000000000" pitchFamily="50" charset="0"/>
              </a:rPr>
              <a:t>14 UK Target Deals</a:t>
            </a:r>
          </a:p>
          <a:p>
            <a:pPr algn="ctr"/>
            <a:r>
              <a:rPr lang="en-GB" sz="1500" dirty="0">
                <a:latin typeface="Galano Grotesque Medium" panose="00000600000000000000" pitchFamily="50" charset="0"/>
              </a:rPr>
              <a:t>PE - Agnostic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E7EB89-48E8-B3F9-314E-66D185EBFBA5}"/>
              </a:ext>
            </a:extLst>
          </p:cNvPr>
          <p:cNvSpPr txBox="1"/>
          <p:nvPr/>
        </p:nvSpPr>
        <p:spPr>
          <a:xfrm>
            <a:off x="8558036" y="4856251"/>
            <a:ext cx="27321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latin typeface="Galano Grotesque Medium" panose="00000600000000000000" pitchFamily="50" charset="0"/>
              </a:rPr>
              <a:t>11 UK Target Deals</a:t>
            </a:r>
          </a:p>
          <a:p>
            <a:pPr algn="ctr"/>
            <a:r>
              <a:rPr lang="en-GB" sz="1500" dirty="0">
                <a:latin typeface="Galano Grotesque Medium" panose="00000600000000000000" pitchFamily="50" charset="0"/>
              </a:rPr>
              <a:t>Industrials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8550AA-75D3-E108-D53F-0913D0422AB5}"/>
              </a:ext>
            </a:extLst>
          </p:cNvPr>
          <p:cNvSpPr txBox="1"/>
          <p:nvPr/>
        </p:nvSpPr>
        <p:spPr>
          <a:xfrm>
            <a:off x="2438950" y="6183178"/>
            <a:ext cx="27321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latin typeface="Galano Grotesque Medium" panose="00000600000000000000" pitchFamily="50" charset="0"/>
              </a:rPr>
              <a:t>10 UK Target Deals</a:t>
            </a:r>
          </a:p>
          <a:p>
            <a:pPr algn="ctr"/>
            <a:r>
              <a:rPr lang="en-GB" sz="1500" dirty="0">
                <a:latin typeface="Galano Grotesque Medium" panose="00000600000000000000" pitchFamily="50" charset="0"/>
              </a:rPr>
              <a:t>Pet Nutrition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0FC425-29C9-1DB1-4E95-0025BB62AD90}"/>
              </a:ext>
            </a:extLst>
          </p:cNvPr>
          <p:cNvSpPr txBox="1"/>
          <p:nvPr/>
        </p:nvSpPr>
        <p:spPr>
          <a:xfrm>
            <a:off x="7126665" y="6180285"/>
            <a:ext cx="27321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latin typeface="Galano Grotesque Medium" panose="00000600000000000000" pitchFamily="50" charset="0"/>
              </a:rPr>
              <a:t>8 UK Target Deals</a:t>
            </a:r>
          </a:p>
          <a:p>
            <a:pPr algn="ctr"/>
            <a:r>
              <a:rPr lang="en-GB" sz="1500" dirty="0">
                <a:latin typeface="Galano Grotesque Medium" panose="00000600000000000000" pitchFamily="50" charset="0"/>
              </a:rPr>
              <a:t>Property Management</a:t>
            </a:r>
          </a:p>
        </p:txBody>
      </p:sp>
    </p:spTree>
    <p:extLst>
      <p:ext uri="{BB962C8B-B14F-4D97-AF65-F5344CB8AC3E}">
        <p14:creationId xmlns:p14="http://schemas.microsoft.com/office/powerpoint/2010/main" val="1303244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1144</Words>
  <Application>Microsoft Office PowerPoint</Application>
  <PresentationFormat>Widescreen</PresentationFormat>
  <Paragraphs>199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</vt:lpstr>
      <vt:lpstr>Aptos Display</vt:lpstr>
      <vt:lpstr>Arial</vt:lpstr>
      <vt:lpstr>Galano Grotesque</vt:lpstr>
      <vt:lpstr>Galano Grotesque Light</vt:lpstr>
      <vt:lpstr>Galano Grotesque Medium</vt:lpstr>
      <vt:lpstr>Office Theme</vt:lpstr>
      <vt:lpstr>PowerPoint Presentation</vt:lpstr>
      <vt:lpstr>UK M&amp;A Activity Last 5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douglas lawson</dc:creator>
  <cp:lastModifiedBy>Kirsty McGregor</cp:lastModifiedBy>
  <cp:revision>14</cp:revision>
  <dcterms:created xsi:type="dcterms:W3CDTF">2025-09-10T14:57:35Z</dcterms:created>
  <dcterms:modified xsi:type="dcterms:W3CDTF">2025-09-24T13:21:03Z</dcterms:modified>
</cp:coreProperties>
</file>