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59" r:id="rId2"/>
    <p:sldId id="290" r:id="rId3"/>
    <p:sldId id="3061" r:id="rId4"/>
    <p:sldId id="3062" r:id="rId5"/>
    <p:sldId id="3063" r:id="rId6"/>
    <p:sldId id="3064" r:id="rId7"/>
    <p:sldId id="3065" r:id="rId8"/>
    <p:sldId id="3066" r:id="rId9"/>
    <p:sldId id="3067" r:id="rId10"/>
    <p:sldId id="3060" r:id="rId11"/>
    <p:sldId id="3069" r:id="rId12"/>
    <p:sldId id="3070" r:id="rId13"/>
    <p:sldId id="3071" r:id="rId14"/>
    <p:sldId id="3072" r:id="rId15"/>
    <p:sldId id="3074" r:id="rId16"/>
    <p:sldId id="264" r:id="rId17"/>
    <p:sldId id="3075" r:id="rId18"/>
    <p:sldId id="3076" r:id="rId19"/>
    <p:sldId id="3073" r:id="rId20"/>
    <p:sldId id="3077" r:id="rId21"/>
    <p:sldId id="3079" r:id="rId22"/>
    <p:sldId id="3078" r:id="rId23"/>
    <p:sldId id="308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2764"/>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3" d="100"/>
          <a:sy n="63" d="100"/>
        </p:scale>
        <p:origin x="68" y="2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73481-2F8A-9510-3D46-5775F635D3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79CC791-AA0A-640E-B3EE-7CF646C7C2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4D19C3E-CDE8-9AC6-0DA6-8258CD17E182}"/>
              </a:ext>
            </a:extLst>
          </p:cNvPr>
          <p:cNvSpPr>
            <a:spLocks noGrp="1"/>
          </p:cNvSpPr>
          <p:nvPr>
            <p:ph type="dt" sz="half" idx="10"/>
          </p:nvPr>
        </p:nvSpPr>
        <p:spPr/>
        <p:txBody>
          <a:bodyPr/>
          <a:lstStyle/>
          <a:p>
            <a:fld id="{0D3ED48D-FD17-48B1-9B6E-989636877A97}" type="datetimeFigureOut">
              <a:rPr lang="en-GB" smtClean="0"/>
              <a:t>24/09/2025</a:t>
            </a:fld>
            <a:endParaRPr lang="en-GB"/>
          </a:p>
        </p:txBody>
      </p:sp>
      <p:sp>
        <p:nvSpPr>
          <p:cNvPr id="5" name="Footer Placeholder 4">
            <a:extLst>
              <a:ext uri="{FF2B5EF4-FFF2-40B4-BE49-F238E27FC236}">
                <a16:creationId xmlns:a16="http://schemas.microsoft.com/office/drawing/2014/main" id="{D5F577EB-C93B-3B72-C228-2896DBE9E5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5C14A1-C45D-218F-BE04-C807A94B2368}"/>
              </a:ext>
            </a:extLst>
          </p:cNvPr>
          <p:cNvSpPr>
            <a:spLocks noGrp="1"/>
          </p:cNvSpPr>
          <p:nvPr>
            <p:ph type="sldNum" sz="quarter" idx="12"/>
          </p:nvPr>
        </p:nvSpPr>
        <p:spPr/>
        <p:txBody>
          <a:bodyPr/>
          <a:lstStyle/>
          <a:p>
            <a:fld id="{CC31C51D-1C66-442E-87BD-EAC42EEFAB8E}" type="slidenum">
              <a:rPr lang="en-GB" smtClean="0"/>
              <a:t>‹#›</a:t>
            </a:fld>
            <a:endParaRPr lang="en-GB"/>
          </a:p>
        </p:txBody>
      </p:sp>
    </p:spTree>
    <p:extLst>
      <p:ext uri="{BB962C8B-B14F-4D97-AF65-F5344CB8AC3E}">
        <p14:creationId xmlns:p14="http://schemas.microsoft.com/office/powerpoint/2010/main" val="2323210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69F54-7A9C-695C-F3BA-98D15E3B7B8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4622329-A79D-65E2-7EEA-0A07DCDD0D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047B97-6468-87CA-1E5C-798A6635E3E7}"/>
              </a:ext>
            </a:extLst>
          </p:cNvPr>
          <p:cNvSpPr>
            <a:spLocks noGrp="1"/>
          </p:cNvSpPr>
          <p:nvPr>
            <p:ph type="dt" sz="half" idx="10"/>
          </p:nvPr>
        </p:nvSpPr>
        <p:spPr/>
        <p:txBody>
          <a:bodyPr/>
          <a:lstStyle/>
          <a:p>
            <a:fld id="{0D3ED48D-FD17-48B1-9B6E-989636877A97}" type="datetimeFigureOut">
              <a:rPr lang="en-GB" smtClean="0"/>
              <a:t>24/09/2025</a:t>
            </a:fld>
            <a:endParaRPr lang="en-GB"/>
          </a:p>
        </p:txBody>
      </p:sp>
      <p:sp>
        <p:nvSpPr>
          <p:cNvPr id="5" name="Footer Placeholder 4">
            <a:extLst>
              <a:ext uri="{FF2B5EF4-FFF2-40B4-BE49-F238E27FC236}">
                <a16:creationId xmlns:a16="http://schemas.microsoft.com/office/drawing/2014/main" id="{34EF2E44-E6F6-F9DB-FD81-BC6C9B48CA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829AA4-313B-75C9-E25D-310C24AEA2FA}"/>
              </a:ext>
            </a:extLst>
          </p:cNvPr>
          <p:cNvSpPr>
            <a:spLocks noGrp="1"/>
          </p:cNvSpPr>
          <p:nvPr>
            <p:ph type="sldNum" sz="quarter" idx="12"/>
          </p:nvPr>
        </p:nvSpPr>
        <p:spPr/>
        <p:txBody>
          <a:bodyPr/>
          <a:lstStyle/>
          <a:p>
            <a:fld id="{CC31C51D-1C66-442E-87BD-EAC42EEFAB8E}" type="slidenum">
              <a:rPr lang="en-GB" smtClean="0"/>
              <a:t>‹#›</a:t>
            </a:fld>
            <a:endParaRPr lang="en-GB"/>
          </a:p>
        </p:txBody>
      </p:sp>
    </p:spTree>
    <p:extLst>
      <p:ext uri="{BB962C8B-B14F-4D97-AF65-F5344CB8AC3E}">
        <p14:creationId xmlns:p14="http://schemas.microsoft.com/office/powerpoint/2010/main" val="2017249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747C3E-2DC6-07D9-08FD-6DE125EED30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3C93C2-52EF-85A1-A0D7-D0719E8397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BE33CE-950E-95F2-C420-E60D0AEBFA71}"/>
              </a:ext>
            </a:extLst>
          </p:cNvPr>
          <p:cNvSpPr>
            <a:spLocks noGrp="1"/>
          </p:cNvSpPr>
          <p:nvPr>
            <p:ph type="dt" sz="half" idx="10"/>
          </p:nvPr>
        </p:nvSpPr>
        <p:spPr/>
        <p:txBody>
          <a:bodyPr/>
          <a:lstStyle/>
          <a:p>
            <a:fld id="{0D3ED48D-FD17-48B1-9B6E-989636877A97}" type="datetimeFigureOut">
              <a:rPr lang="en-GB" smtClean="0"/>
              <a:t>24/09/2025</a:t>
            </a:fld>
            <a:endParaRPr lang="en-GB"/>
          </a:p>
        </p:txBody>
      </p:sp>
      <p:sp>
        <p:nvSpPr>
          <p:cNvPr id="5" name="Footer Placeholder 4">
            <a:extLst>
              <a:ext uri="{FF2B5EF4-FFF2-40B4-BE49-F238E27FC236}">
                <a16:creationId xmlns:a16="http://schemas.microsoft.com/office/drawing/2014/main" id="{6C7A6F42-9203-A24B-F475-1F416E8F52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23E30C-BF4A-426D-347A-896FBECDE1E2}"/>
              </a:ext>
            </a:extLst>
          </p:cNvPr>
          <p:cNvSpPr>
            <a:spLocks noGrp="1"/>
          </p:cNvSpPr>
          <p:nvPr>
            <p:ph type="sldNum" sz="quarter" idx="12"/>
          </p:nvPr>
        </p:nvSpPr>
        <p:spPr/>
        <p:txBody>
          <a:bodyPr/>
          <a:lstStyle/>
          <a:p>
            <a:fld id="{CC31C51D-1C66-442E-87BD-EAC42EEFAB8E}" type="slidenum">
              <a:rPr lang="en-GB" smtClean="0"/>
              <a:t>‹#›</a:t>
            </a:fld>
            <a:endParaRPr lang="en-GB"/>
          </a:p>
        </p:txBody>
      </p:sp>
    </p:spTree>
    <p:extLst>
      <p:ext uri="{BB962C8B-B14F-4D97-AF65-F5344CB8AC3E}">
        <p14:creationId xmlns:p14="http://schemas.microsoft.com/office/powerpoint/2010/main" val="2395307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hapter Blu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20C6F99-E2AD-4B65-A454-0B3DD3B9A7CA}"/>
              </a:ext>
            </a:extLst>
          </p:cNvPr>
          <p:cNvSpPr/>
          <p:nvPr/>
        </p:nvSpPr>
        <p:spPr>
          <a:xfrm>
            <a:off x="0" y="0"/>
            <a:ext cx="12191996" cy="6858000"/>
          </a:xfrm>
          <a:prstGeom prst="rect">
            <a:avLst/>
          </a:prstGeom>
          <a:solidFill>
            <a:srgbClr val="2D276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Calibri"/>
            </a:endParaRPr>
          </a:p>
        </p:txBody>
      </p:sp>
      <p:pic>
        <p:nvPicPr>
          <p:cNvPr id="3" name="Picture 2">
            <a:extLst>
              <a:ext uri="{FF2B5EF4-FFF2-40B4-BE49-F238E27FC236}">
                <a16:creationId xmlns:a16="http://schemas.microsoft.com/office/drawing/2014/main" id="{CA65D05A-0743-4424-85EB-568F2619FFC7}"/>
              </a:ext>
            </a:extLst>
          </p:cNvPr>
          <p:cNvPicPr>
            <a:picLocks noChangeAspect="1"/>
          </p:cNvPicPr>
          <p:nvPr userDrawn="1"/>
        </p:nvPicPr>
        <p:blipFill>
          <a:blip r:embed="rId2">
            <a:alphaModFix amt="20000"/>
            <a:extLst>
              <a:ext uri="{28A0092B-C50C-407E-A947-70E740481C1C}">
                <a14:useLocalDpi xmlns:a14="http://schemas.microsoft.com/office/drawing/2010/main" val="0"/>
              </a:ext>
            </a:extLst>
          </a:blip>
          <a:srcRect/>
          <a:stretch/>
        </p:blipFill>
        <p:spPr>
          <a:xfrm>
            <a:off x="1525" y="180520"/>
            <a:ext cx="12190471" cy="6857140"/>
          </a:xfrm>
          <a:prstGeom prst="rect">
            <a:avLst/>
          </a:prstGeom>
          <a:noFill/>
          <a:ln cap="flat">
            <a:noFill/>
          </a:ln>
        </p:spPr>
      </p:pic>
      <p:sp>
        <p:nvSpPr>
          <p:cNvPr id="4" name="Title 1">
            <a:extLst>
              <a:ext uri="{FF2B5EF4-FFF2-40B4-BE49-F238E27FC236}">
                <a16:creationId xmlns:a16="http://schemas.microsoft.com/office/drawing/2014/main" id="{73ACCA07-8131-432C-95EC-0891FFAB638C}"/>
              </a:ext>
            </a:extLst>
          </p:cNvPr>
          <p:cNvSpPr txBox="1">
            <a:spLocks noGrp="1"/>
          </p:cNvSpPr>
          <p:nvPr>
            <p:ph type="title" hasCustomPrompt="1"/>
          </p:nvPr>
        </p:nvSpPr>
        <p:spPr>
          <a:xfrm>
            <a:off x="435601" y="1404756"/>
            <a:ext cx="4123944" cy="2204334"/>
          </a:xfrm>
        </p:spPr>
        <p:txBody>
          <a:bodyPr anchor="b">
            <a:noAutofit/>
          </a:bodyPr>
          <a:lstStyle>
            <a:lvl1pPr>
              <a:defRPr sz="3600">
                <a:solidFill>
                  <a:srgbClr val="FFFFFF"/>
                </a:solidFill>
              </a:defRPr>
            </a:lvl1pPr>
          </a:lstStyle>
          <a:p>
            <a:pPr lvl="0"/>
            <a:r>
              <a:rPr lang="en-US" dirty="0"/>
              <a:t>Chapter Title</a:t>
            </a:r>
            <a:endParaRPr lang="en-GB" dirty="0"/>
          </a:p>
        </p:txBody>
      </p:sp>
      <p:pic>
        <p:nvPicPr>
          <p:cNvPr id="7" name="Picture 15">
            <a:extLst>
              <a:ext uri="{FF2B5EF4-FFF2-40B4-BE49-F238E27FC236}">
                <a16:creationId xmlns:a16="http://schemas.microsoft.com/office/drawing/2014/main" id="{F4770528-9A61-484E-A9DE-D95DACC6FCA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42174" y="6303608"/>
            <a:ext cx="1559872" cy="374162"/>
          </a:xfrm>
          <a:prstGeom prst="rect">
            <a:avLst/>
          </a:prstGeom>
          <a:noFill/>
          <a:ln cap="flat">
            <a:noFill/>
          </a:ln>
        </p:spPr>
      </p:pic>
      <p:pic>
        <p:nvPicPr>
          <p:cNvPr id="8" name="Picture 7">
            <a:extLst>
              <a:ext uri="{FF2B5EF4-FFF2-40B4-BE49-F238E27FC236}">
                <a16:creationId xmlns:a16="http://schemas.microsoft.com/office/drawing/2014/main" id="{5DB20597-394F-47EC-8748-8B20826018AB}"/>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2145733" y="6143233"/>
            <a:ext cx="1274157" cy="673524"/>
          </a:xfrm>
          <a:prstGeom prst="rect">
            <a:avLst/>
          </a:prstGeom>
        </p:spPr>
      </p:pic>
    </p:spTree>
    <p:extLst>
      <p:ext uri="{BB962C8B-B14F-4D97-AF65-F5344CB8AC3E}">
        <p14:creationId xmlns:p14="http://schemas.microsoft.com/office/powerpoint/2010/main" val="2807974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Bold Statement Blu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C6A924E-E27F-4FD9-8181-0F4760532A2C}"/>
              </a:ext>
            </a:extLst>
          </p:cNvPr>
          <p:cNvSpPr/>
          <p:nvPr/>
        </p:nvSpPr>
        <p:spPr>
          <a:xfrm>
            <a:off x="0" y="0"/>
            <a:ext cx="12191996" cy="6858000"/>
          </a:xfrm>
          <a:prstGeom prst="rect">
            <a:avLst/>
          </a:prstGeom>
          <a:solidFill>
            <a:srgbClr val="2D276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Calibri"/>
            </a:endParaRPr>
          </a:p>
        </p:txBody>
      </p:sp>
      <p:pic>
        <p:nvPicPr>
          <p:cNvPr id="3" name="Picture 3">
            <a:extLst>
              <a:ext uri="{FF2B5EF4-FFF2-40B4-BE49-F238E27FC236}">
                <a16:creationId xmlns:a16="http://schemas.microsoft.com/office/drawing/2014/main" id="{D6FC075B-D853-4820-A2DD-53480121ECB2}"/>
              </a:ext>
            </a:extLst>
          </p:cNvPr>
          <p:cNvPicPr>
            <a:picLocks noChangeAspect="1"/>
          </p:cNvPicPr>
          <p:nvPr/>
        </p:nvPicPr>
        <p:blipFill>
          <a:blip r:embed="rId2"/>
          <a:stretch>
            <a:fillRect/>
          </a:stretch>
        </p:blipFill>
        <p:spPr>
          <a:xfrm>
            <a:off x="8380" y="860"/>
            <a:ext cx="12190479" cy="6857140"/>
          </a:xfrm>
          <a:prstGeom prst="rect">
            <a:avLst/>
          </a:prstGeom>
          <a:noFill/>
          <a:ln cap="flat">
            <a:noFill/>
          </a:ln>
        </p:spPr>
      </p:pic>
      <p:sp>
        <p:nvSpPr>
          <p:cNvPr id="4" name="Title 1">
            <a:extLst>
              <a:ext uri="{FF2B5EF4-FFF2-40B4-BE49-F238E27FC236}">
                <a16:creationId xmlns:a16="http://schemas.microsoft.com/office/drawing/2014/main" id="{F3A8F13A-F963-4F69-9CA6-2AF2BCE340AA}"/>
              </a:ext>
            </a:extLst>
          </p:cNvPr>
          <p:cNvSpPr txBox="1">
            <a:spLocks noGrp="1"/>
          </p:cNvSpPr>
          <p:nvPr>
            <p:ph type="title"/>
          </p:nvPr>
        </p:nvSpPr>
        <p:spPr>
          <a:xfrm>
            <a:off x="4041648" y="2326827"/>
            <a:ext cx="4123944" cy="2204334"/>
          </a:xfrm>
        </p:spPr>
        <p:txBody>
          <a:bodyPr anchorCtr="1">
            <a:noAutofit/>
          </a:bodyPr>
          <a:lstStyle>
            <a:lvl1pPr algn="ctr">
              <a:defRPr lang="en-GB" sz="3600">
                <a:solidFill>
                  <a:srgbClr val="FFFFFF"/>
                </a:solidFill>
              </a:defRPr>
            </a:lvl1pPr>
          </a:lstStyle>
          <a:p>
            <a:pPr lvl="0"/>
            <a:r>
              <a:rPr lang="en-GB"/>
              <a:t>Bold statement goes here and should ideally be no longer than this.</a:t>
            </a:r>
          </a:p>
        </p:txBody>
      </p:sp>
      <p:pic>
        <p:nvPicPr>
          <p:cNvPr id="9" name="Picture 15">
            <a:extLst>
              <a:ext uri="{FF2B5EF4-FFF2-40B4-BE49-F238E27FC236}">
                <a16:creationId xmlns:a16="http://schemas.microsoft.com/office/drawing/2014/main" id="{D685F853-C2DA-4767-9A49-9B262ECD283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42174" y="6303608"/>
            <a:ext cx="1559872" cy="374162"/>
          </a:xfrm>
          <a:prstGeom prst="rect">
            <a:avLst/>
          </a:prstGeom>
          <a:noFill/>
          <a:ln cap="flat">
            <a:noFill/>
          </a:ln>
        </p:spPr>
      </p:pic>
      <p:pic>
        <p:nvPicPr>
          <p:cNvPr id="6" name="Picture 5">
            <a:extLst>
              <a:ext uri="{FF2B5EF4-FFF2-40B4-BE49-F238E27FC236}">
                <a16:creationId xmlns:a16="http://schemas.microsoft.com/office/drawing/2014/main" id="{F0D3F8E0-2371-4108-8EA1-5AC512A2AD94}"/>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0549525" y="6143233"/>
            <a:ext cx="1274157" cy="673524"/>
          </a:xfrm>
          <a:prstGeom prst="rect">
            <a:avLst/>
          </a:prstGeom>
        </p:spPr>
      </p:pic>
    </p:spTree>
    <p:extLst>
      <p:ext uri="{BB962C8B-B14F-4D97-AF65-F5344CB8AC3E}">
        <p14:creationId xmlns:p14="http://schemas.microsoft.com/office/powerpoint/2010/main" val="4206528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336AA-BFE1-F312-A192-F583754567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CC9E686-E55A-4860-F319-FE8E707C75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B4979E-8D49-498A-0732-610B708F4E04}"/>
              </a:ext>
            </a:extLst>
          </p:cNvPr>
          <p:cNvSpPr>
            <a:spLocks noGrp="1"/>
          </p:cNvSpPr>
          <p:nvPr>
            <p:ph type="dt" sz="half" idx="10"/>
          </p:nvPr>
        </p:nvSpPr>
        <p:spPr/>
        <p:txBody>
          <a:bodyPr/>
          <a:lstStyle/>
          <a:p>
            <a:fld id="{0D3ED48D-FD17-48B1-9B6E-989636877A97}" type="datetimeFigureOut">
              <a:rPr lang="en-GB" smtClean="0"/>
              <a:t>24/09/2025</a:t>
            </a:fld>
            <a:endParaRPr lang="en-GB"/>
          </a:p>
        </p:txBody>
      </p:sp>
      <p:sp>
        <p:nvSpPr>
          <p:cNvPr id="5" name="Footer Placeholder 4">
            <a:extLst>
              <a:ext uri="{FF2B5EF4-FFF2-40B4-BE49-F238E27FC236}">
                <a16:creationId xmlns:a16="http://schemas.microsoft.com/office/drawing/2014/main" id="{A39E2EB0-A087-75F2-3AE0-F8D4C7813C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9374CA-7A10-7354-DBDC-7AED32088F00}"/>
              </a:ext>
            </a:extLst>
          </p:cNvPr>
          <p:cNvSpPr>
            <a:spLocks noGrp="1"/>
          </p:cNvSpPr>
          <p:nvPr>
            <p:ph type="sldNum" sz="quarter" idx="12"/>
          </p:nvPr>
        </p:nvSpPr>
        <p:spPr/>
        <p:txBody>
          <a:bodyPr/>
          <a:lstStyle/>
          <a:p>
            <a:fld id="{CC31C51D-1C66-442E-87BD-EAC42EEFAB8E}" type="slidenum">
              <a:rPr lang="en-GB" smtClean="0"/>
              <a:t>‹#›</a:t>
            </a:fld>
            <a:endParaRPr lang="en-GB"/>
          </a:p>
        </p:txBody>
      </p:sp>
    </p:spTree>
    <p:extLst>
      <p:ext uri="{BB962C8B-B14F-4D97-AF65-F5344CB8AC3E}">
        <p14:creationId xmlns:p14="http://schemas.microsoft.com/office/powerpoint/2010/main" val="3897619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D9CC3-2695-1700-A060-89BB1B1ED3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C6266D4-D0C3-899B-3391-C8CE7B4795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9E20D-F49E-6C03-7AFA-9639B5161BAA}"/>
              </a:ext>
            </a:extLst>
          </p:cNvPr>
          <p:cNvSpPr>
            <a:spLocks noGrp="1"/>
          </p:cNvSpPr>
          <p:nvPr>
            <p:ph type="dt" sz="half" idx="10"/>
          </p:nvPr>
        </p:nvSpPr>
        <p:spPr/>
        <p:txBody>
          <a:bodyPr/>
          <a:lstStyle/>
          <a:p>
            <a:fld id="{0D3ED48D-FD17-48B1-9B6E-989636877A97}" type="datetimeFigureOut">
              <a:rPr lang="en-GB" smtClean="0"/>
              <a:t>24/09/2025</a:t>
            </a:fld>
            <a:endParaRPr lang="en-GB"/>
          </a:p>
        </p:txBody>
      </p:sp>
      <p:sp>
        <p:nvSpPr>
          <p:cNvPr id="5" name="Footer Placeholder 4">
            <a:extLst>
              <a:ext uri="{FF2B5EF4-FFF2-40B4-BE49-F238E27FC236}">
                <a16:creationId xmlns:a16="http://schemas.microsoft.com/office/drawing/2014/main" id="{A3201252-7F7F-8614-B37C-56591BC337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B33C9F-1E90-0C8A-A102-40AF24E5DC60}"/>
              </a:ext>
            </a:extLst>
          </p:cNvPr>
          <p:cNvSpPr>
            <a:spLocks noGrp="1"/>
          </p:cNvSpPr>
          <p:nvPr>
            <p:ph type="sldNum" sz="quarter" idx="12"/>
          </p:nvPr>
        </p:nvSpPr>
        <p:spPr/>
        <p:txBody>
          <a:bodyPr/>
          <a:lstStyle/>
          <a:p>
            <a:fld id="{CC31C51D-1C66-442E-87BD-EAC42EEFAB8E}" type="slidenum">
              <a:rPr lang="en-GB" smtClean="0"/>
              <a:t>‹#›</a:t>
            </a:fld>
            <a:endParaRPr lang="en-GB"/>
          </a:p>
        </p:txBody>
      </p:sp>
    </p:spTree>
    <p:extLst>
      <p:ext uri="{BB962C8B-B14F-4D97-AF65-F5344CB8AC3E}">
        <p14:creationId xmlns:p14="http://schemas.microsoft.com/office/powerpoint/2010/main" val="3629166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632F1-F538-0B0A-0368-0FEADBB8216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815DBE-8159-D469-2718-282528AD25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D653AA5-A0A3-D54E-FB65-D319CA0090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E020B37-2061-F22A-9E92-4ECBA9A81DE0}"/>
              </a:ext>
            </a:extLst>
          </p:cNvPr>
          <p:cNvSpPr>
            <a:spLocks noGrp="1"/>
          </p:cNvSpPr>
          <p:nvPr>
            <p:ph type="dt" sz="half" idx="10"/>
          </p:nvPr>
        </p:nvSpPr>
        <p:spPr/>
        <p:txBody>
          <a:bodyPr/>
          <a:lstStyle/>
          <a:p>
            <a:fld id="{0D3ED48D-FD17-48B1-9B6E-989636877A97}" type="datetimeFigureOut">
              <a:rPr lang="en-GB" smtClean="0"/>
              <a:t>24/09/2025</a:t>
            </a:fld>
            <a:endParaRPr lang="en-GB"/>
          </a:p>
        </p:txBody>
      </p:sp>
      <p:sp>
        <p:nvSpPr>
          <p:cNvPr id="6" name="Footer Placeholder 5">
            <a:extLst>
              <a:ext uri="{FF2B5EF4-FFF2-40B4-BE49-F238E27FC236}">
                <a16:creationId xmlns:a16="http://schemas.microsoft.com/office/drawing/2014/main" id="{50F3651A-0F34-7933-FFDD-59E0005FE2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0802D7A-22CF-D242-650F-67B0E5C85AB1}"/>
              </a:ext>
            </a:extLst>
          </p:cNvPr>
          <p:cNvSpPr>
            <a:spLocks noGrp="1"/>
          </p:cNvSpPr>
          <p:nvPr>
            <p:ph type="sldNum" sz="quarter" idx="12"/>
          </p:nvPr>
        </p:nvSpPr>
        <p:spPr/>
        <p:txBody>
          <a:bodyPr/>
          <a:lstStyle/>
          <a:p>
            <a:fld id="{CC31C51D-1C66-442E-87BD-EAC42EEFAB8E}" type="slidenum">
              <a:rPr lang="en-GB" smtClean="0"/>
              <a:t>‹#›</a:t>
            </a:fld>
            <a:endParaRPr lang="en-GB"/>
          </a:p>
        </p:txBody>
      </p:sp>
    </p:spTree>
    <p:extLst>
      <p:ext uri="{BB962C8B-B14F-4D97-AF65-F5344CB8AC3E}">
        <p14:creationId xmlns:p14="http://schemas.microsoft.com/office/powerpoint/2010/main" val="1509294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5251A-7A49-A5B8-5B21-2725312B7C1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861DA9-0F20-D637-0763-D904877D69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68B8A9-552C-42F7-0C14-5D90CF2059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52113E6-5682-DBC5-95BB-1434E6953A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569A11-A595-4221-693F-1FA870313F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E8B2353-D19C-D5AF-FCCE-6746DBC65E86}"/>
              </a:ext>
            </a:extLst>
          </p:cNvPr>
          <p:cNvSpPr>
            <a:spLocks noGrp="1"/>
          </p:cNvSpPr>
          <p:nvPr>
            <p:ph type="dt" sz="half" idx="10"/>
          </p:nvPr>
        </p:nvSpPr>
        <p:spPr/>
        <p:txBody>
          <a:bodyPr/>
          <a:lstStyle/>
          <a:p>
            <a:fld id="{0D3ED48D-FD17-48B1-9B6E-989636877A97}" type="datetimeFigureOut">
              <a:rPr lang="en-GB" smtClean="0"/>
              <a:t>24/09/2025</a:t>
            </a:fld>
            <a:endParaRPr lang="en-GB"/>
          </a:p>
        </p:txBody>
      </p:sp>
      <p:sp>
        <p:nvSpPr>
          <p:cNvPr id="8" name="Footer Placeholder 7">
            <a:extLst>
              <a:ext uri="{FF2B5EF4-FFF2-40B4-BE49-F238E27FC236}">
                <a16:creationId xmlns:a16="http://schemas.microsoft.com/office/drawing/2014/main" id="{23F594A9-8353-6307-279E-0BF8B3BD628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32382F9-B955-E8F8-EED8-F60D9F26C702}"/>
              </a:ext>
            </a:extLst>
          </p:cNvPr>
          <p:cNvSpPr>
            <a:spLocks noGrp="1"/>
          </p:cNvSpPr>
          <p:nvPr>
            <p:ph type="sldNum" sz="quarter" idx="12"/>
          </p:nvPr>
        </p:nvSpPr>
        <p:spPr/>
        <p:txBody>
          <a:bodyPr/>
          <a:lstStyle/>
          <a:p>
            <a:fld id="{CC31C51D-1C66-442E-87BD-EAC42EEFAB8E}" type="slidenum">
              <a:rPr lang="en-GB" smtClean="0"/>
              <a:t>‹#›</a:t>
            </a:fld>
            <a:endParaRPr lang="en-GB"/>
          </a:p>
        </p:txBody>
      </p:sp>
    </p:spTree>
    <p:extLst>
      <p:ext uri="{BB962C8B-B14F-4D97-AF65-F5344CB8AC3E}">
        <p14:creationId xmlns:p14="http://schemas.microsoft.com/office/powerpoint/2010/main" val="2787033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2F474-409B-9B68-26DC-491C43695E4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8203F8-6BFB-7C55-DA13-55F4022D29E0}"/>
              </a:ext>
            </a:extLst>
          </p:cNvPr>
          <p:cNvSpPr>
            <a:spLocks noGrp="1"/>
          </p:cNvSpPr>
          <p:nvPr>
            <p:ph type="dt" sz="half" idx="10"/>
          </p:nvPr>
        </p:nvSpPr>
        <p:spPr/>
        <p:txBody>
          <a:bodyPr/>
          <a:lstStyle/>
          <a:p>
            <a:fld id="{0D3ED48D-FD17-48B1-9B6E-989636877A97}" type="datetimeFigureOut">
              <a:rPr lang="en-GB" smtClean="0"/>
              <a:t>24/09/2025</a:t>
            </a:fld>
            <a:endParaRPr lang="en-GB"/>
          </a:p>
        </p:txBody>
      </p:sp>
      <p:sp>
        <p:nvSpPr>
          <p:cNvPr id="4" name="Footer Placeholder 3">
            <a:extLst>
              <a:ext uri="{FF2B5EF4-FFF2-40B4-BE49-F238E27FC236}">
                <a16:creationId xmlns:a16="http://schemas.microsoft.com/office/drawing/2014/main" id="{12C22B21-227C-46D2-8CCC-472C60A218C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AEE9152-8B02-1C00-6278-22776AF737E0}"/>
              </a:ext>
            </a:extLst>
          </p:cNvPr>
          <p:cNvSpPr>
            <a:spLocks noGrp="1"/>
          </p:cNvSpPr>
          <p:nvPr>
            <p:ph type="sldNum" sz="quarter" idx="12"/>
          </p:nvPr>
        </p:nvSpPr>
        <p:spPr/>
        <p:txBody>
          <a:bodyPr/>
          <a:lstStyle/>
          <a:p>
            <a:fld id="{CC31C51D-1C66-442E-87BD-EAC42EEFAB8E}" type="slidenum">
              <a:rPr lang="en-GB" smtClean="0"/>
              <a:t>‹#›</a:t>
            </a:fld>
            <a:endParaRPr lang="en-GB"/>
          </a:p>
        </p:txBody>
      </p:sp>
    </p:spTree>
    <p:extLst>
      <p:ext uri="{BB962C8B-B14F-4D97-AF65-F5344CB8AC3E}">
        <p14:creationId xmlns:p14="http://schemas.microsoft.com/office/powerpoint/2010/main" val="326401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804651-7E8F-8826-DEF4-055A0EB439EE}"/>
              </a:ext>
            </a:extLst>
          </p:cNvPr>
          <p:cNvSpPr>
            <a:spLocks noGrp="1"/>
          </p:cNvSpPr>
          <p:nvPr>
            <p:ph type="dt" sz="half" idx="10"/>
          </p:nvPr>
        </p:nvSpPr>
        <p:spPr/>
        <p:txBody>
          <a:bodyPr/>
          <a:lstStyle/>
          <a:p>
            <a:fld id="{0D3ED48D-FD17-48B1-9B6E-989636877A97}" type="datetimeFigureOut">
              <a:rPr lang="en-GB" smtClean="0"/>
              <a:t>24/09/2025</a:t>
            </a:fld>
            <a:endParaRPr lang="en-GB"/>
          </a:p>
        </p:txBody>
      </p:sp>
      <p:sp>
        <p:nvSpPr>
          <p:cNvPr id="3" name="Footer Placeholder 2">
            <a:extLst>
              <a:ext uri="{FF2B5EF4-FFF2-40B4-BE49-F238E27FC236}">
                <a16:creationId xmlns:a16="http://schemas.microsoft.com/office/drawing/2014/main" id="{C877D6EA-6E50-FD9D-5C2F-545D3080545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3E9CAE-839F-2C21-A901-0BC156925795}"/>
              </a:ext>
            </a:extLst>
          </p:cNvPr>
          <p:cNvSpPr>
            <a:spLocks noGrp="1"/>
          </p:cNvSpPr>
          <p:nvPr>
            <p:ph type="sldNum" sz="quarter" idx="12"/>
          </p:nvPr>
        </p:nvSpPr>
        <p:spPr/>
        <p:txBody>
          <a:bodyPr/>
          <a:lstStyle/>
          <a:p>
            <a:fld id="{CC31C51D-1C66-442E-87BD-EAC42EEFAB8E}" type="slidenum">
              <a:rPr lang="en-GB" smtClean="0"/>
              <a:t>‹#›</a:t>
            </a:fld>
            <a:endParaRPr lang="en-GB"/>
          </a:p>
        </p:txBody>
      </p:sp>
    </p:spTree>
    <p:extLst>
      <p:ext uri="{BB962C8B-B14F-4D97-AF65-F5344CB8AC3E}">
        <p14:creationId xmlns:p14="http://schemas.microsoft.com/office/powerpoint/2010/main" val="1380103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3246F-734C-B845-77E1-C7A7D78CE8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C1B885-9BBF-A7AC-78C8-89E684AB66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4858BB8-612B-D09E-BAA4-805EC64172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97D53-2480-0C63-B09D-910F7FBD9132}"/>
              </a:ext>
            </a:extLst>
          </p:cNvPr>
          <p:cNvSpPr>
            <a:spLocks noGrp="1"/>
          </p:cNvSpPr>
          <p:nvPr>
            <p:ph type="dt" sz="half" idx="10"/>
          </p:nvPr>
        </p:nvSpPr>
        <p:spPr/>
        <p:txBody>
          <a:bodyPr/>
          <a:lstStyle/>
          <a:p>
            <a:fld id="{0D3ED48D-FD17-48B1-9B6E-989636877A97}" type="datetimeFigureOut">
              <a:rPr lang="en-GB" smtClean="0"/>
              <a:t>24/09/2025</a:t>
            </a:fld>
            <a:endParaRPr lang="en-GB"/>
          </a:p>
        </p:txBody>
      </p:sp>
      <p:sp>
        <p:nvSpPr>
          <p:cNvPr id="6" name="Footer Placeholder 5">
            <a:extLst>
              <a:ext uri="{FF2B5EF4-FFF2-40B4-BE49-F238E27FC236}">
                <a16:creationId xmlns:a16="http://schemas.microsoft.com/office/drawing/2014/main" id="{786FC5D5-F23B-F1DA-EF87-58513FAF1B8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A2EA6B3-B6CE-3EA4-5720-8408AA65EAFC}"/>
              </a:ext>
            </a:extLst>
          </p:cNvPr>
          <p:cNvSpPr>
            <a:spLocks noGrp="1"/>
          </p:cNvSpPr>
          <p:nvPr>
            <p:ph type="sldNum" sz="quarter" idx="12"/>
          </p:nvPr>
        </p:nvSpPr>
        <p:spPr/>
        <p:txBody>
          <a:bodyPr/>
          <a:lstStyle/>
          <a:p>
            <a:fld id="{CC31C51D-1C66-442E-87BD-EAC42EEFAB8E}" type="slidenum">
              <a:rPr lang="en-GB" smtClean="0"/>
              <a:t>‹#›</a:t>
            </a:fld>
            <a:endParaRPr lang="en-GB"/>
          </a:p>
        </p:txBody>
      </p:sp>
    </p:spTree>
    <p:extLst>
      <p:ext uri="{BB962C8B-B14F-4D97-AF65-F5344CB8AC3E}">
        <p14:creationId xmlns:p14="http://schemas.microsoft.com/office/powerpoint/2010/main" val="3778061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40F2F-8FE0-5DB8-8F46-1B8F389222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957C50-7930-AF9A-E710-BF8DAA324B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45EB1AC-C51C-3805-2382-35E57749E8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4DC8B7-593A-E0BD-89A0-2D4637A33F58}"/>
              </a:ext>
            </a:extLst>
          </p:cNvPr>
          <p:cNvSpPr>
            <a:spLocks noGrp="1"/>
          </p:cNvSpPr>
          <p:nvPr>
            <p:ph type="dt" sz="half" idx="10"/>
          </p:nvPr>
        </p:nvSpPr>
        <p:spPr/>
        <p:txBody>
          <a:bodyPr/>
          <a:lstStyle/>
          <a:p>
            <a:fld id="{0D3ED48D-FD17-48B1-9B6E-989636877A97}" type="datetimeFigureOut">
              <a:rPr lang="en-GB" smtClean="0"/>
              <a:t>24/09/2025</a:t>
            </a:fld>
            <a:endParaRPr lang="en-GB"/>
          </a:p>
        </p:txBody>
      </p:sp>
      <p:sp>
        <p:nvSpPr>
          <p:cNvPr id="6" name="Footer Placeholder 5">
            <a:extLst>
              <a:ext uri="{FF2B5EF4-FFF2-40B4-BE49-F238E27FC236}">
                <a16:creationId xmlns:a16="http://schemas.microsoft.com/office/drawing/2014/main" id="{69682A8B-9CE8-42DA-41DC-9BDA21DD2F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8A8FA19-10FA-6F5E-A6F5-54AC3746F13C}"/>
              </a:ext>
            </a:extLst>
          </p:cNvPr>
          <p:cNvSpPr>
            <a:spLocks noGrp="1"/>
          </p:cNvSpPr>
          <p:nvPr>
            <p:ph type="sldNum" sz="quarter" idx="12"/>
          </p:nvPr>
        </p:nvSpPr>
        <p:spPr/>
        <p:txBody>
          <a:bodyPr/>
          <a:lstStyle/>
          <a:p>
            <a:fld id="{CC31C51D-1C66-442E-87BD-EAC42EEFAB8E}" type="slidenum">
              <a:rPr lang="en-GB" smtClean="0"/>
              <a:t>‹#›</a:t>
            </a:fld>
            <a:endParaRPr lang="en-GB"/>
          </a:p>
        </p:txBody>
      </p:sp>
    </p:spTree>
    <p:extLst>
      <p:ext uri="{BB962C8B-B14F-4D97-AF65-F5344CB8AC3E}">
        <p14:creationId xmlns:p14="http://schemas.microsoft.com/office/powerpoint/2010/main" val="3459985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EC65F2-586A-5AB7-F93E-F9814860DF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BC67B27-C6FD-D9D2-8DE3-240301C2CE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F16A27-D2C6-60DF-F337-2F8E79B0AF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D3ED48D-FD17-48B1-9B6E-989636877A97}" type="datetimeFigureOut">
              <a:rPr lang="en-GB" smtClean="0"/>
              <a:t>24/09/2025</a:t>
            </a:fld>
            <a:endParaRPr lang="en-GB"/>
          </a:p>
        </p:txBody>
      </p:sp>
      <p:sp>
        <p:nvSpPr>
          <p:cNvPr id="5" name="Footer Placeholder 4">
            <a:extLst>
              <a:ext uri="{FF2B5EF4-FFF2-40B4-BE49-F238E27FC236}">
                <a16:creationId xmlns:a16="http://schemas.microsoft.com/office/drawing/2014/main" id="{8771A288-8ABD-739B-3C70-DF81018965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ED5E11D-6F68-422D-9C82-C941DA2B2D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31C51D-1C66-442E-87BD-EAC42EEFAB8E}" type="slidenum">
              <a:rPr lang="en-GB" smtClean="0"/>
              <a:t>‹#›</a:t>
            </a:fld>
            <a:endParaRPr lang="en-GB"/>
          </a:p>
        </p:txBody>
      </p:sp>
    </p:spTree>
    <p:extLst>
      <p:ext uri="{BB962C8B-B14F-4D97-AF65-F5344CB8AC3E}">
        <p14:creationId xmlns:p14="http://schemas.microsoft.com/office/powerpoint/2010/main" val="3698034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A2BE4D4-DEBA-499B-9647-A46DD9E5E816}"/>
              </a:ext>
            </a:extLst>
          </p:cNvPr>
          <p:cNvSpPr>
            <a:spLocks noGrp="1"/>
          </p:cNvSpPr>
          <p:nvPr>
            <p:ph type="title"/>
          </p:nvPr>
        </p:nvSpPr>
        <p:spPr>
          <a:xfrm>
            <a:off x="2558060" y="966647"/>
            <a:ext cx="7075880" cy="4924705"/>
          </a:xfrm>
        </p:spPr>
        <p:txBody>
          <a:bodyPr/>
          <a:lstStyle/>
          <a:p>
            <a:r>
              <a:rPr lang="en-GB" sz="6600" dirty="0">
                <a:latin typeface="Arial" panose="020B0604020202020204" pitchFamily="34" charset="0"/>
                <a:cs typeface="Arial" panose="020B0604020202020204" pitchFamily="34" charset="0"/>
              </a:rPr>
              <a:t>Valuation</a:t>
            </a:r>
            <a:br>
              <a:rPr lang="en-GB" sz="6600" dirty="0">
                <a:latin typeface="Arial" panose="020B0604020202020204" pitchFamily="34" charset="0"/>
                <a:cs typeface="Arial" panose="020B0604020202020204" pitchFamily="34" charset="0"/>
              </a:rPr>
            </a:br>
            <a:r>
              <a:rPr lang="en-GB" sz="4800" dirty="0">
                <a:latin typeface="Arial" panose="020B0604020202020204" pitchFamily="34" charset="0"/>
                <a:cs typeface="Arial" panose="020B0604020202020204" pitchFamily="34" charset="0"/>
              </a:rPr>
              <a:t>learning &amp; reflections</a:t>
            </a:r>
            <a:br>
              <a:rPr lang="en-GB" sz="4800" dirty="0">
                <a:latin typeface="Arial" panose="020B0604020202020204" pitchFamily="34" charset="0"/>
                <a:cs typeface="Arial" panose="020B0604020202020204" pitchFamily="34" charset="0"/>
              </a:rPr>
            </a:br>
            <a:r>
              <a:rPr lang="en-GB" sz="3200" dirty="0">
                <a:latin typeface="Arial" panose="020B0604020202020204" pitchFamily="34" charset="0"/>
                <a:cs typeface="Arial" panose="020B0604020202020204" pitchFamily="34" charset="0"/>
              </a:rPr>
              <a:t>CFN 24/9</a:t>
            </a:r>
            <a:endParaRPr lang="en-GB" sz="6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3631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E67A4-4E07-4D2F-2391-7F8BE50129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BF67F8-7A1A-502A-EAEF-7EC6E51E436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Six learnings from our journey </a:t>
            </a:r>
          </a:p>
        </p:txBody>
      </p:sp>
      <p:sp>
        <p:nvSpPr>
          <p:cNvPr id="3" name="Content Placeholder 2">
            <a:extLst>
              <a:ext uri="{FF2B5EF4-FFF2-40B4-BE49-F238E27FC236}">
                <a16:creationId xmlns:a16="http://schemas.microsoft.com/office/drawing/2014/main" id="{617540B6-6CEF-2BF6-6511-3D8934E593D8}"/>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Tree>
    <p:extLst>
      <p:ext uri="{BB962C8B-B14F-4D97-AF65-F5344CB8AC3E}">
        <p14:creationId xmlns:p14="http://schemas.microsoft.com/office/powerpoint/2010/main" val="3345398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26312-3C54-EC83-0CB7-635E53808FF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C34C2E-86F8-4C9D-19C0-DCB74AD78B89}"/>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2" name="TextBox 1">
            <a:extLst>
              <a:ext uri="{FF2B5EF4-FFF2-40B4-BE49-F238E27FC236}">
                <a16:creationId xmlns:a16="http://schemas.microsoft.com/office/drawing/2014/main" id="{47D7E701-292D-8712-A6E5-179F3CAF3ED4}"/>
              </a:ext>
            </a:extLst>
          </p:cNvPr>
          <p:cNvSpPr txBox="1"/>
          <p:nvPr/>
        </p:nvSpPr>
        <p:spPr>
          <a:xfrm>
            <a:off x="254000" y="205422"/>
            <a:ext cx="1960880" cy="1323439"/>
          </a:xfrm>
          <a:prstGeom prst="rect">
            <a:avLst/>
          </a:prstGeom>
          <a:noFill/>
        </p:spPr>
        <p:txBody>
          <a:bodyPr wrap="square" rtlCol="0">
            <a:spAutoFit/>
          </a:bodyPr>
          <a:lstStyle/>
          <a:p>
            <a:r>
              <a:rPr lang="en-GB" sz="8000" dirty="0">
                <a:solidFill>
                  <a:schemeClr val="bg1"/>
                </a:solidFill>
              </a:rPr>
              <a:t>#1</a:t>
            </a:r>
          </a:p>
        </p:txBody>
      </p:sp>
      <p:sp>
        <p:nvSpPr>
          <p:cNvPr id="4" name="TextBox 3">
            <a:extLst>
              <a:ext uri="{FF2B5EF4-FFF2-40B4-BE49-F238E27FC236}">
                <a16:creationId xmlns:a16="http://schemas.microsoft.com/office/drawing/2014/main" id="{D2EED1C6-8EF2-3BA5-C313-C0183500795B}"/>
              </a:ext>
            </a:extLst>
          </p:cNvPr>
          <p:cNvSpPr txBox="1"/>
          <p:nvPr/>
        </p:nvSpPr>
        <p:spPr>
          <a:xfrm>
            <a:off x="386080" y="1528861"/>
            <a:ext cx="6024880" cy="4524315"/>
          </a:xfrm>
          <a:prstGeom prst="rect">
            <a:avLst/>
          </a:prstGeom>
          <a:noFill/>
        </p:spPr>
        <p:txBody>
          <a:bodyPr wrap="square" rtlCol="0">
            <a:spAutoFit/>
          </a:bodyPr>
          <a:lstStyle/>
          <a:p>
            <a:r>
              <a:rPr lang="en-GB" sz="2400" dirty="0">
                <a:solidFill>
                  <a:schemeClr val="bg1"/>
                </a:solidFill>
                <a:latin typeface="Abadi" panose="020B0604020104020204" pitchFamily="34" charset="0"/>
              </a:rPr>
              <a:t>It’s really important to spend time on the financial analysis to arrive at a robust adjusted EBITDA. </a:t>
            </a:r>
          </a:p>
          <a:p>
            <a:endParaRPr lang="en-GB" sz="2400" dirty="0">
              <a:solidFill>
                <a:schemeClr val="bg1"/>
              </a:solidFill>
              <a:latin typeface="Abadi" panose="020B0604020104020204" pitchFamily="34" charset="0"/>
            </a:endParaRPr>
          </a:p>
          <a:p>
            <a:pPr marL="342900" indent="-342900">
              <a:buFont typeface="Arial" panose="020B0604020202020204" pitchFamily="34" charset="0"/>
              <a:buChar char="•"/>
            </a:pPr>
            <a:r>
              <a:rPr lang="en-GB" sz="2400" dirty="0">
                <a:solidFill>
                  <a:schemeClr val="bg1"/>
                </a:solidFill>
                <a:latin typeface="Abadi" panose="020B0604020104020204" pitchFamily="34" charset="0"/>
              </a:rPr>
              <a:t>Average out one off items such as large repairs, bad debts etc.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Think about impact of global shocks on items such as energy costs and foreign exchange adjustments.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Average out exceptional periods of trading that generated super profit (covid)</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Adjust for known changes (NIC)</a:t>
            </a:r>
            <a:endParaRPr lang="en-GB" sz="2400" dirty="0"/>
          </a:p>
        </p:txBody>
      </p:sp>
    </p:spTree>
    <p:extLst>
      <p:ext uri="{BB962C8B-B14F-4D97-AF65-F5344CB8AC3E}">
        <p14:creationId xmlns:p14="http://schemas.microsoft.com/office/powerpoint/2010/main" val="2649912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9105A-A467-A328-2FF8-88EA1934517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A6C885-0648-F043-DD53-4C67157C8F16}"/>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2" name="TextBox 1">
            <a:extLst>
              <a:ext uri="{FF2B5EF4-FFF2-40B4-BE49-F238E27FC236}">
                <a16:creationId xmlns:a16="http://schemas.microsoft.com/office/drawing/2014/main" id="{C51D32BC-0A45-90EB-18D2-217FF8CC4C1D}"/>
              </a:ext>
            </a:extLst>
          </p:cNvPr>
          <p:cNvSpPr txBox="1"/>
          <p:nvPr/>
        </p:nvSpPr>
        <p:spPr>
          <a:xfrm>
            <a:off x="254000" y="205422"/>
            <a:ext cx="1960880" cy="1323439"/>
          </a:xfrm>
          <a:prstGeom prst="rect">
            <a:avLst/>
          </a:prstGeom>
          <a:noFill/>
        </p:spPr>
        <p:txBody>
          <a:bodyPr wrap="square" rtlCol="0">
            <a:spAutoFit/>
          </a:bodyPr>
          <a:lstStyle/>
          <a:p>
            <a:r>
              <a:rPr lang="en-GB" sz="8000" dirty="0">
                <a:solidFill>
                  <a:schemeClr val="bg1"/>
                </a:solidFill>
              </a:rPr>
              <a:t>#2</a:t>
            </a:r>
          </a:p>
        </p:txBody>
      </p:sp>
      <p:sp>
        <p:nvSpPr>
          <p:cNvPr id="4" name="TextBox 3">
            <a:extLst>
              <a:ext uri="{FF2B5EF4-FFF2-40B4-BE49-F238E27FC236}">
                <a16:creationId xmlns:a16="http://schemas.microsoft.com/office/drawing/2014/main" id="{1E3DFC23-95ED-A10C-9EAF-30B4DABC6752}"/>
              </a:ext>
            </a:extLst>
          </p:cNvPr>
          <p:cNvSpPr txBox="1"/>
          <p:nvPr/>
        </p:nvSpPr>
        <p:spPr>
          <a:xfrm>
            <a:off x="386080" y="1528861"/>
            <a:ext cx="6024880" cy="4154984"/>
          </a:xfrm>
          <a:prstGeom prst="rect">
            <a:avLst/>
          </a:prstGeom>
          <a:noFill/>
        </p:spPr>
        <p:txBody>
          <a:bodyPr wrap="square" rtlCol="0">
            <a:spAutoFit/>
          </a:bodyPr>
          <a:lstStyle/>
          <a:p>
            <a:r>
              <a:rPr lang="en-GB" sz="2400" dirty="0">
                <a:solidFill>
                  <a:schemeClr val="bg1"/>
                </a:solidFill>
                <a:latin typeface="Abadi" panose="020B0604020104020204" pitchFamily="34" charset="0"/>
              </a:rPr>
              <a:t>Understand clearly the mechanism for owners to draw income from the business and what their roles are. </a:t>
            </a:r>
          </a:p>
          <a:p>
            <a:endParaRPr lang="en-GB" sz="2400" dirty="0">
              <a:solidFill>
                <a:schemeClr val="bg1"/>
              </a:solidFill>
              <a:latin typeface="Abadi" panose="020B0604020104020204" pitchFamily="34" charset="0"/>
            </a:endParaRPr>
          </a:p>
          <a:p>
            <a:pPr marL="342900" indent="-342900">
              <a:buFont typeface="Arial" panose="020B0604020202020204" pitchFamily="34" charset="0"/>
              <a:buChar char="•"/>
            </a:pPr>
            <a:r>
              <a:rPr lang="en-GB" sz="2400" dirty="0">
                <a:solidFill>
                  <a:schemeClr val="bg1"/>
                </a:solidFill>
                <a:latin typeface="Abadi" panose="020B0604020104020204" pitchFamily="34" charset="0"/>
              </a:rPr>
              <a:t>Unless at market value adjust out all salary, pension, expenses and benefit costs etc.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Replace with market values.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Use data from sources like Indeed and other salary data to back up roles and ensure regional bias is adjusted. </a:t>
            </a:r>
          </a:p>
        </p:txBody>
      </p:sp>
    </p:spTree>
    <p:extLst>
      <p:ext uri="{BB962C8B-B14F-4D97-AF65-F5344CB8AC3E}">
        <p14:creationId xmlns:p14="http://schemas.microsoft.com/office/powerpoint/2010/main" val="2781416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63DA7-12F6-2EA1-DFB2-08B05C38BF6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AA4F76-07D0-1139-88F0-F048DC50FE56}"/>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2" name="TextBox 1">
            <a:extLst>
              <a:ext uri="{FF2B5EF4-FFF2-40B4-BE49-F238E27FC236}">
                <a16:creationId xmlns:a16="http://schemas.microsoft.com/office/drawing/2014/main" id="{16F7BEB3-64A5-E724-A358-E4B2EA4EAD91}"/>
              </a:ext>
            </a:extLst>
          </p:cNvPr>
          <p:cNvSpPr txBox="1"/>
          <p:nvPr/>
        </p:nvSpPr>
        <p:spPr>
          <a:xfrm>
            <a:off x="254000" y="205422"/>
            <a:ext cx="1960880" cy="1323439"/>
          </a:xfrm>
          <a:prstGeom prst="rect">
            <a:avLst/>
          </a:prstGeom>
          <a:noFill/>
        </p:spPr>
        <p:txBody>
          <a:bodyPr wrap="square" rtlCol="0">
            <a:spAutoFit/>
          </a:bodyPr>
          <a:lstStyle/>
          <a:p>
            <a:r>
              <a:rPr lang="en-GB" sz="8000" dirty="0">
                <a:solidFill>
                  <a:schemeClr val="bg1"/>
                </a:solidFill>
              </a:rPr>
              <a:t>#3</a:t>
            </a:r>
          </a:p>
        </p:txBody>
      </p:sp>
      <p:sp>
        <p:nvSpPr>
          <p:cNvPr id="4" name="TextBox 3">
            <a:extLst>
              <a:ext uri="{FF2B5EF4-FFF2-40B4-BE49-F238E27FC236}">
                <a16:creationId xmlns:a16="http://schemas.microsoft.com/office/drawing/2014/main" id="{C3C9A651-70FF-1FF7-1353-2B432B38A182}"/>
              </a:ext>
            </a:extLst>
          </p:cNvPr>
          <p:cNvSpPr txBox="1"/>
          <p:nvPr/>
        </p:nvSpPr>
        <p:spPr>
          <a:xfrm>
            <a:off x="386080" y="1528861"/>
            <a:ext cx="6024880" cy="4524315"/>
          </a:xfrm>
          <a:prstGeom prst="rect">
            <a:avLst/>
          </a:prstGeom>
          <a:noFill/>
        </p:spPr>
        <p:txBody>
          <a:bodyPr wrap="square" rtlCol="0">
            <a:spAutoFit/>
          </a:bodyPr>
          <a:lstStyle/>
          <a:p>
            <a:r>
              <a:rPr lang="en-GB" sz="2400" dirty="0">
                <a:solidFill>
                  <a:schemeClr val="bg1"/>
                </a:solidFill>
                <a:latin typeface="Abadi" panose="020B0604020104020204" pitchFamily="34" charset="0"/>
              </a:rPr>
              <a:t>For businesses with substantial plant and machinery assets consider making an adjustment for economic depreciation or replacement cost. </a:t>
            </a:r>
          </a:p>
          <a:p>
            <a:endParaRPr lang="en-GB" sz="2400" dirty="0">
              <a:solidFill>
                <a:schemeClr val="bg1"/>
              </a:solidFill>
              <a:latin typeface="Abadi" panose="020B0604020104020204" pitchFamily="34" charset="0"/>
            </a:endParaRPr>
          </a:p>
          <a:p>
            <a:pPr marL="342900" indent="-342900">
              <a:buFont typeface="Arial" panose="020B0604020202020204" pitchFamily="34" charset="0"/>
              <a:buChar char="•"/>
            </a:pPr>
            <a:r>
              <a:rPr lang="en-GB" sz="2400" dirty="0">
                <a:solidFill>
                  <a:schemeClr val="bg1"/>
                </a:solidFill>
                <a:latin typeface="Abadi" panose="020B0604020104020204" pitchFamily="34" charset="0"/>
              </a:rPr>
              <a:t>Lots of research on why this is important (McKinsey and Damodaran) promote the concept of adjusting for cap X.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Adjustment done after EBITDA in calculation.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Replacement cost less residual value / UEL. (depreciation!)</a:t>
            </a:r>
          </a:p>
        </p:txBody>
      </p:sp>
    </p:spTree>
    <p:extLst>
      <p:ext uri="{BB962C8B-B14F-4D97-AF65-F5344CB8AC3E}">
        <p14:creationId xmlns:p14="http://schemas.microsoft.com/office/powerpoint/2010/main" val="3394029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A083A-DB1B-9B7C-2C11-99879339BB9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7E0429-1B88-D7C5-DCD5-DBB1042E422D}"/>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2" name="TextBox 1">
            <a:extLst>
              <a:ext uri="{FF2B5EF4-FFF2-40B4-BE49-F238E27FC236}">
                <a16:creationId xmlns:a16="http://schemas.microsoft.com/office/drawing/2014/main" id="{24F71671-FF49-E7F6-BB70-9EC63B3733F7}"/>
              </a:ext>
            </a:extLst>
          </p:cNvPr>
          <p:cNvSpPr txBox="1"/>
          <p:nvPr/>
        </p:nvSpPr>
        <p:spPr>
          <a:xfrm>
            <a:off x="254000" y="205422"/>
            <a:ext cx="1960880" cy="1323439"/>
          </a:xfrm>
          <a:prstGeom prst="rect">
            <a:avLst/>
          </a:prstGeom>
          <a:noFill/>
        </p:spPr>
        <p:txBody>
          <a:bodyPr wrap="square" rtlCol="0">
            <a:spAutoFit/>
          </a:bodyPr>
          <a:lstStyle/>
          <a:p>
            <a:r>
              <a:rPr lang="en-GB" sz="8000" dirty="0">
                <a:solidFill>
                  <a:schemeClr val="bg1"/>
                </a:solidFill>
              </a:rPr>
              <a:t>#4</a:t>
            </a:r>
          </a:p>
        </p:txBody>
      </p:sp>
      <p:sp>
        <p:nvSpPr>
          <p:cNvPr id="4" name="TextBox 3">
            <a:extLst>
              <a:ext uri="{FF2B5EF4-FFF2-40B4-BE49-F238E27FC236}">
                <a16:creationId xmlns:a16="http://schemas.microsoft.com/office/drawing/2014/main" id="{86AFCF61-A73A-08A4-BBFF-03283131AA6D}"/>
              </a:ext>
            </a:extLst>
          </p:cNvPr>
          <p:cNvSpPr txBox="1"/>
          <p:nvPr/>
        </p:nvSpPr>
        <p:spPr>
          <a:xfrm>
            <a:off x="386080" y="1528861"/>
            <a:ext cx="6024880" cy="4524315"/>
          </a:xfrm>
          <a:prstGeom prst="rect">
            <a:avLst/>
          </a:prstGeom>
          <a:noFill/>
        </p:spPr>
        <p:txBody>
          <a:bodyPr wrap="square" rtlCol="0">
            <a:spAutoFit/>
          </a:bodyPr>
          <a:lstStyle/>
          <a:p>
            <a:r>
              <a:rPr lang="en-GB" sz="2400" dirty="0">
                <a:solidFill>
                  <a:schemeClr val="bg1"/>
                </a:solidFill>
                <a:latin typeface="Abadi" panose="020B0604020104020204" pitchFamily="34" charset="0"/>
              </a:rPr>
              <a:t>Consider the trading cycle of the company and whether the point of valuation requires an adjustment to working capital. </a:t>
            </a:r>
          </a:p>
          <a:p>
            <a:endParaRPr lang="en-GB" sz="2400" dirty="0">
              <a:solidFill>
                <a:schemeClr val="bg1"/>
              </a:solidFill>
              <a:latin typeface="Abadi" panose="020B0604020104020204" pitchFamily="34" charset="0"/>
            </a:endParaRPr>
          </a:p>
          <a:p>
            <a:pPr marL="342900" indent="-342900">
              <a:buFont typeface="Arial" panose="020B0604020202020204" pitchFamily="34" charset="0"/>
              <a:buChar char="•"/>
            </a:pPr>
            <a:r>
              <a:rPr lang="en-GB" sz="2400" dirty="0">
                <a:solidFill>
                  <a:schemeClr val="bg1"/>
                </a:solidFill>
                <a:latin typeface="Abadi" panose="020B0604020104020204" pitchFamily="34" charset="0"/>
              </a:rPr>
              <a:t>Twelve month analysis of working capital to arrive at average.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Look for trends that mean average might change.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Be clear about what is being included in calculation.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Map all items on the balance sheet to working capital – debt/ cash etc. </a:t>
            </a:r>
          </a:p>
        </p:txBody>
      </p:sp>
    </p:spTree>
    <p:extLst>
      <p:ext uri="{BB962C8B-B14F-4D97-AF65-F5344CB8AC3E}">
        <p14:creationId xmlns:p14="http://schemas.microsoft.com/office/powerpoint/2010/main" val="250868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F09A5-3316-9193-D717-1F76F443198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523B4E-96D4-3793-6666-13BA72B4966B}"/>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2" name="TextBox 1">
            <a:extLst>
              <a:ext uri="{FF2B5EF4-FFF2-40B4-BE49-F238E27FC236}">
                <a16:creationId xmlns:a16="http://schemas.microsoft.com/office/drawing/2014/main" id="{9BEE5753-3CE2-80C8-23D2-E5D2E25D30C7}"/>
              </a:ext>
            </a:extLst>
          </p:cNvPr>
          <p:cNvSpPr txBox="1"/>
          <p:nvPr/>
        </p:nvSpPr>
        <p:spPr>
          <a:xfrm>
            <a:off x="254000" y="205422"/>
            <a:ext cx="1960880" cy="1323439"/>
          </a:xfrm>
          <a:prstGeom prst="rect">
            <a:avLst/>
          </a:prstGeom>
          <a:noFill/>
        </p:spPr>
        <p:txBody>
          <a:bodyPr wrap="square" rtlCol="0">
            <a:spAutoFit/>
          </a:bodyPr>
          <a:lstStyle/>
          <a:p>
            <a:r>
              <a:rPr lang="en-GB" sz="8000" dirty="0">
                <a:solidFill>
                  <a:schemeClr val="bg1"/>
                </a:solidFill>
              </a:rPr>
              <a:t>#5</a:t>
            </a:r>
          </a:p>
        </p:txBody>
      </p:sp>
      <p:sp>
        <p:nvSpPr>
          <p:cNvPr id="4" name="TextBox 3">
            <a:extLst>
              <a:ext uri="{FF2B5EF4-FFF2-40B4-BE49-F238E27FC236}">
                <a16:creationId xmlns:a16="http://schemas.microsoft.com/office/drawing/2014/main" id="{B50F195D-4441-0ED9-438F-D670F80B9EC5}"/>
              </a:ext>
            </a:extLst>
          </p:cNvPr>
          <p:cNvSpPr txBox="1"/>
          <p:nvPr/>
        </p:nvSpPr>
        <p:spPr>
          <a:xfrm>
            <a:off x="386080" y="1528861"/>
            <a:ext cx="6024880" cy="1938992"/>
          </a:xfrm>
          <a:prstGeom prst="rect">
            <a:avLst/>
          </a:prstGeom>
          <a:noFill/>
        </p:spPr>
        <p:txBody>
          <a:bodyPr wrap="square" rtlCol="0">
            <a:spAutoFit/>
          </a:bodyPr>
          <a:lstStyle/>
          <a:p>
            <a:r>
              <a:rPr lang="en-GB" sz="2400" dirty="0">
                <a:solidFill>
                  <a:schemeClr val="bg1"/>
                </a:solidFill>
                <a:latin typeface="Abadi" panose="020B0604020104020204" pitchFamily="34" charset="0"/>
              </a:rPr>
              <a:t>Ensure you have substantial back up for the multiple you use. </a:t>
            </a:r>
          </a:p>
          <a:p>
            <a:endParaRPr lang="en-GB" sz="2400" dirty="0">
              <a:solidFill>
                <a:schemeClr val="bg1"/>
              </a:solidFill>
              <a:latin typeface="Abadi" panose="020B0604020104020204" pitchFamily="34" charset="0"/>
            </a:endParaRPr>
          </a:p>
          <a:p>
            <a:pPr marL="342900" indent="-342900">
              <a:buFont typeface="Arial" panose="020B0604020202020204" pitchFamily="34" charset="0"/>
              <a:buChar char="•"/>
            </a:pPr>
            <a:r>
              <a:rPr lang="en-GB" sz="2400" dirty="0">
                <a:solidFill>
                  <a:schemeClr val="bg1"/>
                </a:solidFill>
                <a:latin typeface="Abadi" panose="020B0604020104020204" pitchFamily="34" charset="0"/>
              </a:rPr>
              <a:t>Specific sector multiples</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Consider the strength of the business. </a:t>
            </a:r>
          </a:p>
        </p:txBody>
      </p:sp>
      <p:pic>
        <p:nvPicPr>
          <p:cNvPr id="5" name="Picture 4">
            <a:extLst>
              <a:ext uri="{FF2B5EF4-FFF2-40B4-BE49-F238E27FC236}">
                <a16:creationId xmlns:a16="http://schemas.microsoft.com/office/drawing/2014/main" id="{85190BB0-1B52-178E-F542-7B36AF6AB204}"/>
              </a:ext>
            </a:extLst>
          </p:cNvPr>
          <p:cNvPicPr>
            <a:picLocks noChangeAspect="1"/>
          </p:cNvPicPr>
          <p:nvPr/>
        </p:nvPicPr>
        <p:blipFill>
          <a:blip r:embed="rId2"/>
          <a:stretch>
            <a:fillRect/>
          </a:stretch>
        </p:blipFill>
        <p:spPr>
          <a:xfrm>
            <a:off x="891236" y="3638606"/>
            <a:ext cx="2867425" cy="2305372"/>
          </a:xfrm>
          <a:prstGeom prst="rect">
            <a:avLst/>
          </a:prstGeom>
        </p:spPr>
      </p:pic>
    </p:spTree>
    <p:extLst>
      <p:ext uri="{BB962C8B-B14F-4D97-AF65-F5344CB8AC3E}">
        <p14:creationId xmlns:p14="http://schemas.microsoft.com/office/powerpoint/2010/main" val="39346917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2D2764"/>
        </a:solidFill>
        <a:effectLst/>
      </p:bgPr>
    </p:bg>
    <p:spTree>
      <p:nvGrpSpPr>
        <p:cNvPr id="1" name=""/>
        <p:cNvGrpSpPr/>
        <p:nvPr/>
      </p:nvGrpSpPr>
      <p:grpSpPr>
        <a:xfrm>
          <a:off x="0" y="0"/>
          <a:ext cx="0" cy="0"/>
          <a:chOff x="0" y="0"/>
          <a:chExt cx="0" cy="0"/>
        </a:xfrm>
      </p:grpSpPr>
      <p:pic>
        <p:nvPicPr>
          <p:cNvPr id="2050" name="Picture 2" descr="Business Model Canvas – Development Impact and You">
            <a:extLst>
              <a:ext uri="{FF2B5EF4-FFF2-40B4-BE49-F238E27FC236}">
                <a16:creationId xmlns:a16="http://schemas.microsoft.com/office/drawing/2014/main" id="{99D70069-5019-66C2-72F9-9C300AED50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750" y="633413"/>
            <a:ext cx="9334500" cy="5591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1589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D40C2-70D2-F6BB-1581-1F20152031C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022B05-F4F2-7DCF-C697-7ED55204C665}"/>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2" name="TextBox 1">
            <a:extLst>
              <a:ext uri="{FF2B5EF4-FFF2-40B4-BE49-F238E27FC236}">
                <a16:creationId xmlns:a16="http://schemas.microsoft.com/office/drawing/2014/main" id="{68D09E86-32E2-8A2B-DCA7-BA55CEE870A5}"/>
              </a:ext>
            </a:extLst>
          </p:cNvPr>
          <p:cNvSpPr txBox="1"/>
          <p:nvPr/>
        </p:nvSpPr>
        <p:spPr>
          <a:xfrm>
            <a:off x="254000" y="205422"/>
            <a:ext cx="1960880" cy="1323439"/>
          </a:xfrm>
          <a:prstGeom prst="rect">
            <a:avLst/>
          </a:prstGeom>
          <a:noFill/>
        </p:spPr>
        <p:txBody>
          <a:bodyPr wrap="square" rtlCol="0">
            <a:spAutoFit/>
          </a:bodyPr>
          <a:lstStyle/>
          <a:p>
            <a:r>
              <a:rPr lang="en-GB" sz="8000" dirty="0">
                <a:solidFill>
                  <a:schemeClr val="bg1"/>
                </a:solidFill>
              </a:rPr>
              <a:t>#5</a:t>
            </a:r>
          </a:p>
        </p:txBody>
      </p:sp>
      <p:sp>
        <p:nvSpPr>
          <p:cNvPr id="4" name="TextBox 3">
            <a:extLst>
              <a:ext uri="{FF2B5EF4-FFF2-40B4-BE49-F238E27FC236}">
                <a16:creationId xmlns:a16="http://schemas.microsoft.com/office/drawing/2014/main" id="{C767CE9B-6880-3961-429C-72D3D823F131}"/>
              </a:ext>
            </a:extLst>
          </p:cNvPr>
          <p:cNvSpPr txBox="1"/>
          <p:nvPr/>
        </p:nvSpPr>
        <p:spPr>
          <a:xfrm>
            <a:off x="386080" y="1528861"/>
            <a:ext cx="7203440" cy="4524315"/>
          </a:xfrm>
          <a:prstGeom prst="rect">
            <a:avLst/>
          </a:prstGeom>
          <a:noFill/>
        </p:spPr>
        <p:txBody>
          <a:bodyPr wrap="square" rtlCol="0">
            <a:spAutoFit/>
          </a:bodyPr>
          <a:lstStyle/>
          <a:p>
            <a:r>
              <a:rPr lang="en-GB" sz="2400" dirty="0">
                <a:solidFill>
                  <a:schemeClr val="bg1"/>
                </a:solidFill>
                <a:latin typeface="Abadi" panose="020B0604020104020204" pitchFamily="34" charset="0"/>
              </a:rPr>
              <a:t>Ensure you have substantial back up for the multiple you use. </a:t>
            </a:r>
          </a:p>
          <a:p>
            <a:endParaRPr lang="en-GB" sz="2400" dirty="0">
              <a:solidFill>
                <a:schemeClr val="bg1"/>
              </a:solidFill>
              <a:latin typeface="Abadi" panose="020B0604020104020204" pitchFamily="34" charset="0"/>
            </a:endParaRPr>
          </a:p>
          <a:p>
            <a:pPr marL="342900" indent="-342900">
              <a:buFont typeface="Arial" panose="020B0604020202020204" pitchFamily="34" charset="0"/>
              <a:buChar char="•"/>
            </a:pPr>
            <a:r>
              <a:rPr lang="en-GB" sz="2400" dirty="0">
                <a:solidFill>
                  <a:schemeClr val="bg1"/>
                </a:solidFill>
                <a:latin typeface="Abadi" panose="020B0604020104020204" pitchFamily="34" charset="0"/>
              </a:rPr>
              <a:t>Specific sector multiples</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Consider the strength of the business.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Various discounts </a:t>
            </a:r>
          </a:p>
          <a:p>
            <a:pPr marL="800100" lvl="1" indent="-342900">
              <a:buFont typeface="Arial" panose="020B0604020202020204" pitchFamily="34" charset="0"/>
              <a:buChar char="•"/>
            </a:pPr>
            <a:r>
              <a:rPr lang="en-GB" sz="2400" dirty="0">
                <a:solidFill>
                  <a:schemeClr val="bg1"/>
                </a:solidFill>
                <a:latin typeface="Abadi" panose="020B0604020104020204" pitchFamily="34" charset="0"/>
              </a:rPr>
              <a:t>GPRS (Growth, Performance, Risk and Size) – all evidence based. </a:t>
            </a:r>
          </a:p>
          <a:p>
            <a:pPr marL="800100" lvl="1" indent="-342900">
              <a:buFont typeface="Arial" panose="020B0604020202020204" pitchFamily="34" charset="0"/>
              <a:buChar char="•"/>
            </a:pPr>
            <a:r>
              <a:rPr lang="en-GB" sz="2400" dirty="0">
                <a:solidFill>
                  <a:schemeClr val="bg1"/>
                </a:solidFill>
                <a:latin typeface="Abadi" panose="020B0604020104020204" pitchFamily="34" charset="0"/>
              </a:rPr>
              <a:t>DLOM – Discount lack of marketability</a:t>
            </a:r>
          </a:p>
          <a:p>
            <a:pPr marL="800100" lvl="1" indent="-342900">
              <a:buFont typeface="Arial" panose="020B0604020202020204" pitchFamily="34" charset="0"/>
              <a:buChar char="•"/>
            </a:pPr>
            <a:r>
              <a:rPr lang="en-GB" sz="2400" dirty="0">
                <a:solidFill>
                  <a:schemeClr val="bg1"/>
                </a:solidFill>
                <a:latin typeface="Abadi" panose="020B0604020104020204" pitchFamily="34" charset="0"/>
              </a:rPr>
              <a:t>DLOC – Discount lack of control </a:t>
            </a:r>
          </a:p>
          <a:p>
            <a:pPr marL="800100" lvl="1" indent="-342900">
              <a:buFont typeface="Arial" panose="020B0604020202020204" pitchFamily="34" charset="0"/>
              <a:buChar char="•"/>
            </a:pPr>
            <a:r>
              <a:rPr lang="en-GB" sz="2400" dirty="0">
                <a:solidFill>
                  <a:schemeClr val="bg1"/>
                </a:solidFill>
                <a:latin typeface="Abadi" panose="020B0604020104020204" pitchFamily="34" charset="0"/>
              </a:rPr>
              <a:t>DLOL – Discount lack of liquidity (payback) </a:t>
            </a:r>
          </a:p>
          <a:p>
            <a:pPr marL="800100" lvl="1" indent="-342900">
              <a:buFont typeface="Arial" panose="020B0604020202020204" pitchFamily="34" charset="0"/>
              <a:buChar char="•"/>
            </a:pPr>
            <a:r>
              <a:rPr lang="en-GB" sz="2400" dirty="0">
                <a:solidFill>
                  <a:schemeClr val="bg1"/>
                </a:solidFill>
                <a:latin typeface="Abadi" panose="020B0604020104020204" pitchFamily="34" charset="0"/>
              </a:rPr>
              <a:t>CCMD – Closed Company Minority Discount. </a:t>
            </a:r>
          </a:p>
        </p:txBody>
      </p:sp>
    </p:spTree>
    <p:extLst>
      <p:ext uri="{BB962C8B-B14F-4D97-AF65-F5344CB8AC3E}">
        <p14:creationId xmlns:p14="http://schemas.microsoft.com/office/powerpoint/2010/main" val="2488247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950DC-053D-FBE2-7780-749BFF95DA9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48DC13-A91B-B023-FA78-764E7E0B7DD8}"/>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2" name="TextBox 1">
            <a:extLst>
              <a:ext uri="{FF2B5EF4-FFF2-40B4-BE49-F238E27FC236}">
                <a16:creationId xmlns:a16="http://schemas.microsoft.com/office/drawing/2014/main" id="{99400C57-8C7E-69BA-B5A0-0B74A13C2608}"/>
              </a:ext>
            </a:extLst>
          </p:cNvPr>
          <p:cNvSpPr txBox="1"/>
          <p:nvPr/>
        </p:nvSpPr>
        <p:spPr>
          <a:xfrm>
            <a:off x="254000" y="205422"/>
            <a:ext cx="1960880" cy="1323439"/>
          </a:xfrm>
          <a:prstGeom prst="rect">
            <a:avLst/>
          </a:prstGeom>
          <a:noFill/>
        </p:spPr>
        <p:txBody>
          <a:bodyPr wrap="square" rtlCol="0">
            <a:spAutoFit/>
          </a:bodyPr>
          <a:lstStyle/>
          <a:p>
            <a:r>
              <a:rPr lang="en-GB" sz="8000" dirty="0">
                <a:solidFill>
                  <a:schemeClr val="bg1"/>
                </a:solidFill>
              </a:rPr>
              <a:t>#5</a:t>
            </a:r>
          </a:p>
        </p:txBody>
      </p:sp>
      <p:sp>
        <p:nvSpPr>
          <p:cNvPr id="4" name="TextBox 3">
            <a:extLst>
              <a:ext uri="{FF2B5EF4-FFF2-40B4-BE49-F238E27FC236}">
                <a16:creationId xmlns:a16="http://schemas.microsoft.com/office/drawing/2014/main" id="{0736DDA7-5032-4997-CBEB-6CAC425D8C75}"/>
              </a:ext>
            </a:extLst>
          </p:cNvPr>
          <p:cNvSpPr txBox="1"/>
          <p:nvPr/>
        </p:nvSpPr>
        <p:spPr>
          <a:xfrm>
            <a:off x="386080" y="1528861"/>
            <a:ext cx="6024880" cy="3046988"/>
          </a:xfrm>
          <a:prstGeom prst="rect">
            <a:avLst/>
          </a:prstGeom>
          <a:noFill/>
        </p:spPr>
        <p:txBody>
          <a:bodyPr wrap="square" rtlCol="0">
            <a:spAutoFit/>
          </a:bodyPr>
          <a:lstStyle/>
          <a:p>
            <a:r>
              <a:rPr lang="en-GB" sz="2400" dirty="0">
                <a:solidFill>
                  <a:schemeClr val="bg1"/>
                </a:solidFill>
                <a:latin typeface="Abadi" panose="020B0604020104020204" pitchFamily="34" charset="0"/>
              </a:rPr>
              <a:t>Also consider whether there should be n acquisition premium added?</a:t>
            </a:r>
          </a:p>
          <a:p>
            <a:endParaRPr lang="en-GB" sz="2400" dirty="0">
              <a:solidFill>
                <a:schemeClr val="bg1"/>
              </a:solidFill>
              <a:latin typeface="Abadi" panose="020B0604020104020204" pitchFamily="34" charset="0"/>
            </a:endParaRPr>
          </a:p>
          <a:p>
            <a:pPr marL="342900" indent="-342900">
              <a:buFont typeface="Arial" panose="020B0604020202020204" pitchFamily="34" charset="0"/>
              <a:buChar char="•"/>
            </a:pPr>
            <a:r>
              <a:rPr lang="en-GB" sz="2400" dirty="0">
                <a:solidFill>
                  <a:schemeClr val="bg1"/>
                </a:solidFill>
                <a:latin typeface="Abadi" panose="020B0604020104020204" pitchFamily="34" charset="0"/>
              </a:rPr>
              <a:t>CP – Control Premium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SP – Strategic Premium </a:t>
            </a:r>
          </a:p>
          <a:p>
            <a:pPr marL="342900" indent="-342900">
              <a:buFont typeface="Arial" panose="020B0604020202020204" pitchFamily="34" charset="0"/>
              <a:buChar char="•"/>
            </a:pPr>
            <a:endParaRPr lang="en-GB" sz="2400" dirty="0">
              <a:solidFill>
                <a:schemeClr val="bg1"/>
              </a:solidFill>
              <a:latin typeface="Abadi" panose="020B0604020104020204" pitchFamily="34" charset="0"/>
            </a:endParaRPr>
          </a:p>
          <a:p>
            <a:pPr marL="342900" indent="-342900">
              <a:buFont typeface="Arial" panose="020B0604020202020204" pitchFamily="34" charset="0"/>
              <a:buChar char="•"/>
            </a:pPr>
            <a:r>
              <a:rPr lang="en-GB" sz="2400" dirty="0">
                <a:solidFill>
                  <a:schemeClr val="bg1"/>
                </a:solidFill>
                <a:latin typeface="Abadi" panose="020B0604020104020204" pitchFamily="34" charset="0"/>
              </a:rPr>
              <a:t>Will be more likely in larger company that is more marketable. </a:t>
            </a:r>
          </a:p>
        </p:txBody>
      </p:sp>
    </p:spTree>
    <p:extLst>
      <p:ext uri="{BB962C8B-B14F-4D97-AF65-F5344CB8AC3E}">
        <p14:creationId xmlns:p14="http://schemas.microsoft.com/office/powerpoint/2010/main" val="42373955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A3055-D141-47EC-E144-529F2F79E55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27041D-27C2-8667-6884-0942188C157B}"/>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2" name="TextBox 1">
            <a:extLst>
              <a:ext uri="{FF2B5EF4-FFF2-40B4-BE49-F238E27FC236}">
                <a16:creationId xmlns:a16="http://schemas.microsoft.com/office/drawing/2014/main" id="{40FC921A-2906-F353-AB09-F03C0BE6DE51}"/>
              </a:ext>
            </a:extLst>
          </p:cNvPr>
          <p:cNvSpPr txBox="1"/>
          <p:nvPr/>
        </p:nvSpPr>
        <p:spPr>
          <a:xfrm>
            <a:off x="254000" y="205422"/>
            <a:ext cx="1960880" cy="1323439"/>
          </a:xfrm>
          <a:prstGeom prst="rect">
            <a:avLst/>
          </a:prstGeom>
          <a:noFill/>
        </p:spPr>
        <p:txBody>
          <a:bodyPr wrap="square" rtlCol="0">
            <a:spAutoFit/>
          </a:bodyPr>
          <a:lstStyle/>
          <a:p>
            <a:r>
              <a:rPr lang="en-GB" sz="8000" dirty="0">
                <a:solidFill>
                  <a:schemeClr val="bg1"/>
                </a:solidFill>
              </a:rPr>
              <a:t>#6</a:t>
            </a:r>
          </a:p>
        </p:txBody>
      </p:sp>
      <p:sp>
        <p:nvSpPr>
          <p:cNvPr id="4" name="TextBox 3">
            <a:extLst>
              <a:ext uri="{FF2B5EF4-FFF2-40B4-BE49-F238E27FC236}">
                <a16:creationId xmlns:a16="http://schemas.microsoft.com/office/drawing/2014/main" id="{C78797C4-B93B-C494-2A66-F55FF4A1048E}"/>
              </a:ext>
            </a:extLst>
          </p:cNvPr>
          <p:cNvSpPr txBox="1"/>
          <p:nvPr/>
        </p:nvSpPr>
        <p:spPr>
          <a:xfrm>
            <a:off x="386080" y="1528861"/>
            <a:ext cx="6024880" cy="4524315"/>
          </a:xfrm>
          <a:prstGeom prst="rect">
            <a:avLst/>
          </a:prstGeom>
          <a:noFill/>
        </p:spPr>
        <p:txBody>
          <a:bodyPr wrap="square" rtlCol="0">
            <a:spAutoFit/>
          </a:bodyPr>
          <a:lstStyle/>
          <a:p>
            <a:r>
              <a:rPr lang="en-GB" sz="2400" dirty="0">
                <a:solidFill>
                  <a:schemeClr val="bg1"/>
                </a:solidFill>
                <a:latin typeface="Abadi" panose="020B0604020104020204" pitchFamily="34" charset="0"/>
              </a:rPr>
              <a:t>Review balance sheet for “excepted assets” those that have a value outside of the multiple approach valuation. </a:t>
            </a:r>
          </a:p>
          <a:p>
            <a:endParaRPr lang="en-GB" sz="2400" dirty="0">
              <a:solidFill>
                <a:schemeClr val="bg1"/>
              </a:solidFill>
              <a:latin typeface="Abadi" panose="020B0604020104020204" pitchFamily="34" charset="0"/>
            </a:endParaRPr>
          </a:p>
          <a:p>
            <a:pPr marL="342900" indent="-342900">
              <a:buFont typeface="Arial" panose="020B0604020202020204" pitchFamily="34" charset="0"/>
              <a:buChar char="•"/>
            </a:pPr>
            <a:r>
              <a:rPr lang="en-GB" sz="2400" dirty="0">
                <a:solidFill>
                  <a:schemeClr val="bg1"/>
                </a:solidFill>
                <a:latin typeface="Abadi" panose="020B0604020104020204" pitchFamily="34" charset="0"/>
              </a:rPr>
              <a:t>Properties for example can be excluded and included as a separate asset in the valuation (i.e. added in at the end).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If doing so consider making a deemed rent adjustment in the EBITDA adjustment. </a:t>
            </a:r>
          </a:p>
          <a:p>
            <a:pPr marL="342900" indent="-342900">
              <a:buFont typeface="Arial" panose="020B0604020202020204" pitchFamily="34" charset="0"/>
              <a:buChar char="•"/>
            </a:pPr>
            <a:r>
              <a:rPr lang="en-GB" sz="2400" dirty="0">
                <a:solidFill>
                  <a:schemeClr val="bg1"/>
                </a:solidFill>
                <a:latin typeface="Abadi" panose="020B0604020104020204" pitchFamily="34" charset="0"/>
              </a:rPr>
              <a:t>If formal valuation use RICS value from an independent expert or instruct them to. </a:t>
            </a:r>
          </a:p>
        </p:txBody>
      </p:sp>
    </p:spTree>
    <p:extLst>
      <p:ext uri="{BB962C8B-B14F-4D97-AF65-F5344CB8AC3E}">
        <p14:creationId xmlns:p14="http://schemas.microsoft.com/office/powerpoint/2010/main" val="3516219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7C06A-6493-40A3-9F6B-AC21C6A3792D}"/>
              </a:ext>
            </a:extLst>
          </p:cNvPr>
          <p:cNvSpPr>
            <a:spLocks noGrp="1"/>
          </p:cNvSpPr>
          <p:nvPr>
            <p:ph type="title"/>
          </p:nvPr>
        </p:nvSpPr>
        <p:spPr>
          <a:xfrm>
            <a:off x="425441" y="2078037"/>
            <a:ext cx="4123944" cy="2204334"/>
          </a:xfrm>
        </p:spPr>
        <p:txBody>
          <a:bodyPr/>
          <a:lstStyle/>
          <a:p>
            <a:r>
              <a:rPr lang="en-US" dirty="0">
                <a:latin typeface="Arial" panose="020B0604020202020204" pitchFamily="34" charset="0"/>
                <a:cs typeface="Arial" panose="020B0604020202020204" pitchFamily="34" charset="0"/>
              </a:rPr>
              <a:t>The best way to start anything is with a quick overview of the journey</a:t>
            </a:r>
          </a:p>
        </p:txBody>
      </p:sp>
      <p:sp>
        <p:nvSpPr>
          <p:cNvPr id="3" name="Content Placeholder 2">
            <a:extLst>
              <a:ext uri="{FF2B5EF4-FFF2-40B4-BE49-F238E27FC236}">
                <a16:creationId xmlns:a16="http://schemas.microsoft.com/office/drawing/2014/main" id="{5385EBFD-7A7E-48E9-8C18-97D4866CBF1F}"/>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Tree>
    <p:extLst>
      <p:ext uri="{BB962C8B-B14F-4D97-AF65-F5344CB8AC3E}">
        <p14:creationId xmlns:p14="http://schemas.microsoft.com/office/powerpoint/2010/main" val="26360498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D8E27-C6F7-63F6-03FA-ABACC6420C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0F4412-F7A6-4B55-0883-B3365C5368C5}"/>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2" name="TextBox 1">
            <a:extLst>
              <a:ext uri="{FF2B5EF4-FFF2-40B4-BE49-F238E27FC236}">
                <a16:creationId xmlns:a16="http://schemas.microsoft.com/office/drawing/2014/main" id="{415E8BA5-24B8-C02F-FD3F-7AE065D57A07}"/>
              </a:ext>
            </a:extLst>
          </p:cNvPr>
          <p:cNvSpPr txBox="1"/>
          <p:nvPr/>
        </p:nvSpPr>
        <p:spPr>
          <a:xfrm>
            <a:off x="254000" y="205422"/>
            <a:ext cx="1960880" cy="1323439"/>
          </a:xfrm>
          <a:prstGeom prst="rect">
            <a:avLst/>
          </a:prstGeom>
          <a:noFill/>
        </p:spPr>
        <p:txBody>
          <a:bodyPr wrap="square" rtlCol="0">
            <a:spAutoFit/>
          </a:bodyPr>
          <a:lstStyle/>
          <a:p>
            <a:r>
              <a:rPr lang="en-GB" sz="8000" dirty="0">
                <a:solidFill>
                  <a:schemeClr val="bg1"/>
                </a:solidFill>
              </a:rPr>
              <a:t>#6</a:t>
            </a:r>
          </a:p>
        </p:txBody>
      </p:sp>
      <p:sp>
        <p:nvSpPr>
          <p:cNvPr id="4" name="TextBox 3">
            <a:extLst>
              <a:ext uri="{FF2B5EF4-FFF2-40B4-BE49-F238E27FC236}">
                <a16:creationId xmlns:a16="http://schemas.microsoft.com/office/drawing/2014/main" id="{6264649C-2B18-11B6-6539-0694DE3911EF}"/>
              </a:ext>
            </a:extLst>
          </p:cNvPr>
          <p:cNvSpPr txBox="1"/>
          <p:nvPr/>
        </p:nvSpPr>
        <p:spPr>
          <a:xfrm>
            <a:off x="386080" y="1528861"/>
            <a:ext cx="6024880" cy="1200329"/>
          </a:xfrm>
          <a:prstGeom prst="rect">
            <a:avLst/>
          </a:prstGeom>
          <a:noFill/>
        </p:spPr>
        <p:txBody>
          <a:bodyPr wrap="square" rtlCol="0">
            <a:spAutoFit/>
          </a:bodyPr>
          <a:lstStyle/>
          <a:p>
            <a:r>
              <a:rPr lang="en-GB" sz="2400" dirty="0">
                <a:solidFill>
                  <a:schemeClr val="bg1"/>
                </a:solidFill>
                <a:latin typeface="Abadi" panose="020B0604020104020204" pitchFamily="34" charset="0"/>
              </a:rPr>
              <a:t>Consider if the value of the business is in the Intellectual Property. – life cycle </a:t>
            </a:r>
          </a:p>
          <a:p>
            <a:endParaRPr lang="en-GB" sz="2400" dirty="0">
              <a:solidFill>
                <a:schemeClr val="bg1"/>
              </a:solidFill>
              <a:latin typeface="Abadi" panose="020B0604020104020204" pitchFamily="34" charset="0"/>
            </a:endParaRPr>
          </a:p>
        </p:txBody>
      </p:sp>
    </p:spTree>
    <p:extLst>
      <p:ext uri="{BB962C8B-B14F-4D97-AF65-F5344CB8AC3E}">
        <p14:creationId xmlns:p14="http://schemas.microsoft.com/office/powerpoint/2010/main" val="1897871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AE41995-1222-0292-5B68-27459EB4606F}"/>
              </a:ext>
            </a:extLst>
          </p:cNvPr>
          <p:cNvPicPr>
            <a:picLocks noChangeAspect="1"/>
          </p:cNvPicPr>
          <p:nvPr/>
        </p:nvPicPr>
        <p:blipFill>
          <a:blip r:embed="rId2"/>
          <a:stretch>
            <a:fillRect/>
          </a:stretch>
        </p:blipFill>
        <p:spPr>
          <a:xfrm>
            <a:off x="1846130" y="1140133"/>
            <a:ext cx="8167666" cy="5370201"/>
          </a:xfrm>
          <a:prstGeom prst="rect">
            <a:avLst/>
          </a:prstGeom>
        </p:spPr>
      </p:pic>
      <p:sp>
        <p:nvSpPr>
          <p:cNvPr id="2" name="Rectangle 1">
            <a:extLst>
              <a:ext uri="{FF2B5EF4-FFF2-40B4-BE49-F238E27FC236}">
                <a16:creationId xmlns:a16="http://schemas.microsoft.com/office/drawing/2014/main" id="{AF60ADBB-1E78-F79C-BA18-D40291294D68}"/>
              </a:ext>
            </a:extLst>
          </p:cNvPr>
          <p:cNvSpPr/>
          <p:nvPr/>
        </p:nvSpPr>
        <p:spPr>
          <a:xfrm>
            <a:off x="2453268" y="1661532"/>
            <a:ext cx="3642732" cy="19514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A5DD82C0-9B30-E545-6EA3-3F5563B9B75A}"/>
              </a:ext>
            </a:extLst>
          </p:cNvPr>
          <p:cNvSpPr/>
          <p:nvPr/>
        </p:nvSpPr>
        <p:spPr>
          <a:xfrm>
            <a:off x="8610228" y="347666"/>
            <a:ext cx="2525132" cy="136614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3BE7842B-CDB1-0B3A-9A12-FFF42EF7880B}"/>
              </a:ext>
            </a:extLst>
          </p:cNvPr>
          <p:cNvSpPr/>
          <p:nvPr/>
        </p:nvSpPr>
        <p:spPr>
          <a:xfrm>
            <a:off x="3794388" y="1881826"/>
            <a:ext cx="2525132" cy="136614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0B9B826-9BB2-5FDF-0DEC-459BA1F74E2D}"/>
              </a:ext>
            </a:extLst>
          </p:cNvPr>
          <p:cNvCxnSpPr>
            <a:cxnSpLocks/>
          </p:cNvCxnSpPr>
          <p:nvPr/>
        </p:nvCxnSpPr>
        <p:spPr>
          <a:xfrm flipV="1">
            <a:off x="2773680" y="652453"/>
            <a:ext cx="0" cy="5951547"/>
          </a:xfrm>
          <a:prstGeom prst="line">
            <a:avLst/>
          </a:prstGeom>
          <a:ln w="50800">
            <a:solidFill>
              <a:srgbClr val="FF0000"/>
            </a:solidFill>
            <a:prstDash val="lgDashDot"/>
          </a:ln>
        </p:spPr>
        <p:style>
          <a:lnRef idx="2">
            <a:schemeClr val="accent1"/>
          </a:lnRef>
          <a:fillRef idx="0">
            <a:schemeClr val="accent1"/>
          </a:fillRef>
          <a:effectRef idx="1">
            <a:schemeClr val="accent1"/>
          </a:effectRef>
          <a:fontRef idx="minor">
            <a:schemeClr val="tx1"/>
          </a:fontRef>
        </p:style>
      </p:cxnSp>
      <p:sp>
        <p:nvSpPr>
          <p:cNvPr id="10" name="Rectangle 9">
            <a:extLst>
              <a:ext uri="{FF2B5EF4-FFF2-40B4-BE49-F238E27FC236}">
                <a16:creationId xmlns:a16="http://schemas.microsoft.com/office/drawing/2014/main" id="{F66BA7A8-4BD4-2022-0892-BD445618C54E}"/>
              </a:ext>
            </a:extLst>
          </p:cNvPr>
          <p:cNvSpPr/>
          <p:nvPr/>
        </p:nvSpPr>
        <p:spPr>
          <a:xfrm>
            <a:off x="3794388" y="1836985"/>
            <a:ext cx="2525132" cy="136614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F9E93940-A431-514A-9013-4CE94D66C66F}"/>
              </a:ext>
            </a:extLst>
          </p:cNvPr>
          <p:cNvSpPr txBox="1"/>
          <p:nvPr/>
        </p:nvSpPr>
        <p:spPr>
          <a:xfrm>
            <a:off x="3058160" y="843280"/>
            <a:ext cx="4958071" cy="646331"/>
          </a:xfrm>
          <a:prstGeom prst="rect">
            <a:avLst/>
          </a:prstGeom>
          <a:noFill/>
        </p:spPr>
        <p:txBody>
          <a:bodyPr wrap="square" rtlCol="0">
            <a:spAutoFit/>
          </a:bodyPr>
          <a:lstStyle/>
          <a:p>
            <a:pPr algn="ctr"/>
            <a:r>
              <a:rPr lang="en-GB" dirty="0"/>
              <a:t>Difficult to value in this phase due to  Growth, Performance, Risk and Size</a:t>
            </a:r>
          </a:p>
        </p:txBody>
      </p:sp>
      <p:cxnSp>
        <p:nvCxnSpPr>
          <p:cNvPr id="13" name="Straight Connector 12">
            <a:extLst>
              <a:ext uri="{FF2B5EF4-FFF2-40B4-BE49-F238E27FC236}">
                <a16:creationId xmlns:a16="http://schemas.microsoft.com/office/drawing/2014/main" id="{6198A4F3-165C-F93C-8686-F74A76EFCE51}"/>
              </a:ext>
            </a:extLst>
          </p:cNvPr>
          <p:cNvCxnSpPr>
            <a:cxnSpLocks/>
          </p:cNvCxnSpPr>
          <p:nvPr/>
        </p:nvCxnSpPr>
        <p:spPr>
          <a:xfrm flipV="1">
            <a:off x="8209280" y="695319"/>
            <a:ext cx="0" cy="5951547"/>
          </a:xfrm>
          <a:prstGeom prst="line">
            <a:avLst/>
          </a:prstGeom>
          <a:ln w="50800">
            <a:solidFill>
              <a:srgbClr val="FF0000"/>
            </a:solidFill>
            <a:prstDash val="lgDashDot"/>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1A09A373-56B0-1BAE-74A9-FBF13F7EE171}"/>
              </a:ext>
            </a:extLst>
          </p:cNvPr>
          <p:cNvSpPr txBox="1"/>
          <p:nvPr/>
        </p:nvSpPr>
        <p:spPr>
          <a:xfrm>
            <a:off x="8402330" y="848516"/>
            <a:ext cx="3718541" cy="646331"/>
          </a:xfrm>
          <a:prstGeom prst="rect">
            <a:avLst/>
          </a:prstGeom>
          <a:noFill/>
        </p:spPr>
        <p:txBody>
          <a:bodyPr wrap="square" rtlCol="0">
            <a:spAutoFit/>
          </a:bodyPr>
          <a:lstStyle/>
          <a:p>
            <a:pPr algn="ctr"/>
            <a:r>
              <a:rPr lang="en-GB" dirty="0"/>
              <a:t>More predictable cash flow and performance. </a:t>
            </a:r>
          </a:p>
        </p:txBody>
      </p:sp>
      <p:sp>
        <p:nvSpPr>
          <p:cNvPr id="15" name="TextBox 14">
            <a:extLst>
              <a:ext uri="{FF2B5EF4-FFF2-40B4-BE49-F238E27FC236}">
                <a16:creationId xmlns:a16="http://schemas.microsoft.com/office/drawing/2014/main" id="{2138837F-5F19-F695-B7D1-2F90C8B08A47}"/>
              </a:ext>
            </a:extLst>
          </p:cNvPr>
          <p:cNvSpPr txBox="1"/>
          <p:nvPr/>
        </p:nvSpPr>
        <p:spPr>
          <a:xfrm>
            <a:off x="8610228" y="3247974"/>
            <a:ext cx="3293324" cy="923330"/>
          </a:xfrm>
          <a:prstGeom prst="rect">
            <a:avLst/>
          </a:prstGeom>
          <a:noFill/>
        </p:spPr>
        <p:txBody>
          <a:bodyPr wrap="square" rtlCol="0">
            <a:spAutoFit/>
          </a:bodyPr>
          <a:lstStyle/>
          <a:p>
            <a:r>
              <a:rPr lang="en-GB" dirty="0"/>
              <a:t>As performance becomes more predictable growth in value is driven by intangibles </a:t>
            </a:r>
          </a:p>
        </p:txBody>
      </p:sp>
    </p:spTree>
    <p:extLst>
      <p:ext uri="{BB962C8B-B14F-4D97-AF65-F5344CB8AC3E}">
        <p14:creationId xmlns:p14="http://schemas.microsoft.com/office/powerpoint/2010/main" val="1167791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429BB-25F1-CC4E-FF9C-EEBADADCEF6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201FB2-64AD-955E-E447-DDB31A0D2D14}"/>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2" name="TextBox 1">
            <a:extLst>
              <a:ext uri="{FF2B5EF4-FFF2-40B4-BE49-F238E27FC236}">
                <a16:creationId xmlns:a16="http://schemas.microsoft.com/office/drawing/2014/main" id="{DB1E09D0-CB6C-7B58-29FF-B0C122B45315}"/>
              </a:ext>
            </a:extLst>
          </p:cNvPr>
          <p:cNvSpPr txBox="1"/>
          <p:nvPr/>
        </p:nvSpPr>
        <p:spPr>
          <a:xfrm>
            <a:off x="254000" y="205422"/>
            <a:ext cx="1960880" cy="1323439"/>
          </a:xfrm>
          <a:prstGeom prst="rect">
            <a:avLst/>
          </a:prstGeom>
          <a:noFill/>
        </p:spPr>
        <p:txBody>
          <a:bodyPr wrap="square" rtlCol="0">
            <a:spAutoFit/>
          </a:bodyPr>
          <a:lstStyle/>
          <a:p>
            <a:r>
              <a:rPr lang="en-GB" sz="8000" dirty="0">
                <a:solidFill>
                  <a:schemeClr val="bg1"/>
                </a:solidFill>
              </a:rPr>
              <a:t>#6</a:t>
            </a:r>
          </a:p>
        </p:txBody>
      </p:sp>
      <p:sp>
        <p:nvSpPr>
          <p:cNvPr id="4" name="TextBox 3">
            <a:extLst>
              <a:ext uri="{FF2B5EF4-FFF2-40B4-BE49-F238E27FC236}">
                <a16:creationId xmlns:a16="http://schemas.microsoft.com/office/drawing/2014/main" id="{41412846-B8AB-AD42-FE2E-C4C5B5DA7195}"/>
              </a:ext>
            </a:extLst>
          </p:cNvPr>
          <p:cNvSpPr txBox="1"/>
          <p:nvPr/>
        </p:nvSpPr>
        <p:spPr>
          <a:xfrm>
            <a:off x="386080" y="1528861"/>
            <a:ext cx="6024880" cy="4154984"/>
          </a:xfrm>
          <a:prstGeom prst="rect">
            <a:avLst/>
          </a:prstGeom>
          <a:noFill/>
        </p:spPr>
        <p:txBody>
          <a:bodyPr wrap="square" rtlCol="0">
            <a:spAutoFit/>
          </a:bodyPr>
          <a:lstStyle/>
          <a:p>
            <a:r>
              <a:rPr lang="en-GB" sz="2400" dirty="0">
                <a:solidFill>
                  <a:schemeClr val="bg1"/>
                </a:solidFill>
                <a:latin typeface="Abadi" panose="020B0604020104020204" pitchFamily="34" charset="0"/>
              </a:rPr>
              <a:t>Consider if the value of the business is in the Intellectual Property </a:t>
            </a:r>
          </a:p>
          <a:p>
            <a:endParaRPr lang="en-GB" sz="2400" dirty="0">
              <a:solidFill>
                <a:schemeClr val="bg1"/>
              </a:solidFill>
              <a:latin typeface="Abadi" panose="020B0604020104020204" pitchFamily="34" charset="0"/>
            </a:endParaRPr>
          </a:p>
          <a:p>
            <a:pPr marL="342900" indent="-342900">
              <a:buFont typeface="Arial" panose="020B0604020202020204" pitchFamily="34" charset="0"/>
              <a:buChar char="•"/>
            </a:pPr>
            <a:r>
              <a:rPr lang="en-GB" sz="2400" dirty="0">
                <a:solidFill>
                  <a:schemeClr val="bg1"/>
                </a:solidFill>
                <a:latin typeface="Abadi" panose="020B0604020104020204" pitchFamily="34" charset="0"/>
              </a:rPr>
              <a:t>Early start up with technology evidenced by patents, design rights, licenses. </a:t>
            </a:r>
          </a:p>
          <a:p>
            <a:pPr marL="342900" indent="-342900">
              <a:buFont typeface="Arial" panose="020B0604020202020204" pitchFamily="34" charset="0"/>
              <a:buChar char="•"/>
            </a:pPr>
            <a:endParaRPr lang="en-GB" sz="2400" dirty="0">
              <a:solidFill>
                <a:schemeClr val="bg1"/>
              </a:solidFill>
              <a:latin typeface="Abadi" panose="020B0604020104020204" pitchFamily="34" charset="0"/>
            </a:endParaRPr>
          </a:p>
          <a:p>
            <a:pPr marL="342900" indent="-342900">
              <a:buFont typeface="Arial" panose="020B0604020202020204" pitchFamily="34" charset="0"/>
              <a:buChar char="•"/>
            </a:pPr>
            <a:r>
              <a:rPr lang="en-GB" sz="2400" dirty="0">
                <a:solidFill>
                  <a:schemeClr val="bg1"/>
                </a:solidFill>
                <a:latin typeface="Abadi" panose="020B0604020104020204" pitchFamily="34" charset="0"/>
              </a:rPr>
              <a:t>Established businesses with strong recognised and protected brands. </a:t>
            </a:r>
          </a:p>
          <a:p>
            <a:pPr marL="342900" indent="-342900">
              <a:buFont typeface="Arial" panose="020B0604020202020204" pitchFamily="34" charset="0"/>
              <a:buChar char="•"/>
            </a:pPr>
            <a:endParaRPr lang="en-GB" sz="2400" dirty="0">
              <a:solidFill>
                <a:schemeClr val="bg1"/>
              </a:solidFill>
              <a:latin typeface="Abadi" panose="020B0604020104020204" pitchFamily="34" charset="0"/>
            </a:endParaRPr>
          </a:p>
          <a:p>
            <a:r>
              <a:rPr lang="en-GB" sz="2400" dirty="0">
                <a:solidFill>
                  <a:schemeClr val="bg1"/>
                </a:solidFill>
                <a:latin typeface="Abadi" panose="020B0604020104020204" pitchFamily="34" charset="0"/>
              </a:rPr>
              <a:t>If there is substantial IP consider whether an independent IP valuation is needed... </a:t>
            </a:r>
          </a:p>
        </p:txBody>
      </p:sp>
    </p:spTree>
    <p:extLst>
      <p:ext uri="{BB962C8B-B14F-4D97-AF65-F5344CB8AC3E}">
        <p14:creationId xmlns:p14="http://schemas.microsoft.com/office/powerpoint/2010/main" val="21623317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D7BE2-26E9-2C46-7CD4-5871EBCB739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81E694-EED9-DC98-9029-C73FEF328D35}"/>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2" name="TextBox 1">
            <a:extLst>
              <a:ext uri="{FF2B5EF4-FFF2-40B4-BE49-F238E27FC236}">
                <a16:creationId xmlns:a16="http://schemas.microsoft.com/office/drawing/2014/main" id="{8966E5C6-0C94-3346-833E-E9BACF67DFB2}"/>
              </a:ext>
            </a:extLst>
          </p:cNvPr>
          <p:cNvSpPr txBox="1"/>
          <p:nvPr/>
        </p:nvSpPr>
        <p:spPr>
          <a:xfrm>
            <a:off x="426720" y="2278062"/>
            <a:ext cx="11013440" cy="2554545"/>
          </a:xfrm>
          <a:prstGeom prst="rect">
            <a:avLst/>
          </a:prstGeom>
          <a:noFill/>
        </p:spPr>
        <p:txBody>
          <a:bodyPr wrap="square" rtlCol="0">
            <a:spAutoFit/>
          </a:bodyPr>
          <a:lstStyle/>
          <a:p>
            <a:r>
              <a:rPr lang="en-GB" sz="8000" dirty="0">
                <a:solidFill>
                  <a:schemeClr val="bg1"/>
                </a:solidFill>
              </a:rPr>
              <a:t>Questions (No Answers)</a:t>
            </a:r>
          </a:p>
          <a:p>
            <a:r>
              <a:rPr lang="en-GB" sz="8000" dirty="0">
                <a:solidFill>
                  <a:schemeClr val="bg1"/>
                </a:solidFill>
              </a:rPr>
              <a:t>Thank You</a:t>
            </a:r>
          </a:p>
        </p:txBody>
      </p:sp>
    </p:spTree>
    <p:extLst>
      <p:ext uri="{BB962C8B-B14F-4D97-AF65-F5344CB8AC3E}">
        <p14:creationId xmlns:p14="http://schemas.microsoft.com/office/powerpoint/2010/main" val="2478960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5B6FB-B404-92FA-3199-59758DFECBD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6AEE97-7268-B77E-9F7E-E867957EEE6E}"/>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10" name="TextBox 9">
            <a:extLst>
              <a:ext uri="{FF2B5EF4-FFF2-40B4-BE49-F238E27FC236}">
                <a16:creationId xmlns:a16="http://schemas.microsoft.com/office/drawing/2014/main" id="{4645EC58-5E0E-BF4F-A128-ACA83EC7F7F3}"/>
              </a:ext>
            </a:extLst>
          </p:cNvPr>
          <p:cNvSpPr txBox="1"/>
          <p:nvPr/>
        </p:nvSpPr>
        <p:spPr>
          <a:xfrm>
            <a:off x="431337" y="366220"/>
            <a:ext cx="7075056" cy="3970318"/>
          </a:xfrm>
          <a:prstGeom prst="rect">
            <a:avLst/>
          </a:prstGeom>
          <a:noFill/>
        </p:spPr>
        <p:txBody>
          <a:bodyPr wrap="square">
            <a:spAutoFit/>
          </a:bodyPr>
          <a:lstStyle/>
          <a:p>
            <a:pPr algn="l" rtl="0" fontAlgn="base">
              <a:lnSpc>
                <a:spcPct val="150000"/>
              </a:lnSpc>
              <a:buNone/>
            </a:pPr>
            <a:r>
              <a:rPr lang="en-GB" sz="2400" b="0" i="0" u="none" strike="noStrike" dirty="0">
                <a:solidFill>
                  <a:schemeClr val="bg1"/>
                </a:solidFill>
                <a:effectLst/>
                <a:latin typeface="Abadi" panose="020B0604020104020204" pitchFamily="34" charset="0"/>
              </a:rPr>
              <a:t>Pre 2020 </a:t>
            </a:r>
            <a:r>
              <a:rPr lang="en-GB" sz="2400" b="0" i="0" dirty="0">
                <a:solidFill>
                  <a:schemeClr val="bg1"/>
                </a:solidFill>
                <a:effectLst/>
                <a:latin typeface="Abadi" panose="020B0604020104020204" pitchFamily="34" charset="0"/>
              </a:rPr>
              <a:t> </a:t>
            </a:r>
          </a:p>
          <a:p>
            <a:pPr algn="l" rtl="0" fontAlgn="base">
              <a:buNone/>
            </a:pPr>
            <a:r>
              <a:rPr lang="en-GB" sz="2400" b="0" i="0" u="none" strike="noStrike" dirty="0">
                <a:solidFill>
                  <a:schemeClr val="bg1"/>
                </a:solidFill>
                <a:effectLst/>
                <a:latin typeface="Abadi" panose="020B0604020104020204" pitchFamily="34" charset="0"/>
              </a:rPr>
              <a:t>Knee jerk valuation work undertaken by all Directors. </a:t>
            </a:r>
          </a:p>
          <a:p>
            <a:pPr algn="l" rtl="0" fontAlgn="base">
              <a:buNone/>
            </a:pPr>
            <a:endParaRPr lang="en-GB" sz="2400" dirty="0">
              <a:solidFill>
                <a:schemeClr val="bg1"/>
              </a:solidFill>
              <a:latin typeface="Abadi" panose="020B0604020104020204" pitchFamily="34" charset="0"/>
            </a:endParaRPr>
          </a:p>
          <a:p>
            <a:pPr algn="l" rtl="0" fontAlgn="base">
              <a:buNone/>
            </a:pPr>
            <a:r>
              <a:rPr lang="en-GB" sz="2400" b="0" i="0" u="none" strike="noStrike" dirty="0">
                <a:solidFill>
                  <a:schemeClr val="bg1"/>
                </a:solidFill>
                <a:effectLst/>
                <a:latin typeface="Abadi" panose="020B0604020104020204" pitchFamily="34" charset="0"/>
              </a:rPr>
              <a:t>Led to suspect and varied results. </a:t>
            </a:r>
          </a:p>
          <a:p>
            <a:pPr algn="l" rtl="0" fontAlgn="base">
              <a:buNone/>
            </a:pPr>
            <a:endParaRPr lang="en-GB" sz="2400" dirty="0">
              <a:solidFill>
                <a:schemeClr val="bg1"/>
              </a:solidFill>
              <a:latin typeface="Abadi" panose="020B0604020104020204" pitchFamily="34" charset="0"/>
            </a:endParaRPr>
          </a:p>
          <a:p>
            <a:pPr algn="l" rtl="0" fontAlgn="base">
              <a:buNone/>
            </a:pPr>
            <a:r>
              <a:rPr lang="en-GB" sz="2400" b="0" i="0" u="none" strike="noStrike" dirty="0">
                <a:solidFill>
                  <a:schemeClr val="bg1"/>
                </a:solidFill>
                <a:effectLst/>
                <a:latin typeface="Abadi" panose="020B0604020104020204" pitchFamily="34" charset="0"/>
              </a:rPr>
              <a:t>Lack of consistency over method and calculation basis. </a:t>
            </a:r>
            <a:r>
              <a:rPr lang="en-GB" sz="2400" b="0" i="0" dirty="0">
                <a:solidFill>
                  <a:schemeClr val="bg1"/>
                </a:solidFill>
                <a:effectLst/>
                <a:latin typeface="Abadi" panose="020B0604020104020204" pitchFamily="34" charset="0"/>
              </a:rPr>
              <a:t>Different pricing and engagement terms</a:t>
            </a:r>
            <a:r>
              <a:rPr lang="en-GB" sz="2400" dirty="0">
                <a:solidFill>
                  <a:schemeClr val="bg1"/>
                </a:solidFill>
                <a:latin typeface="Abadi" panose="020B0604020104020204" pitchFamily="34" charset="0"/>
              </a:rPr>
              <a:t>. </a:t>
            </a:r>
          </a:p>
          <a:p>
            <a:pPr algn="l" rtl="0" fontAlgn="base">
              <a:buNone/>
            </a:pPr>
            <a:endParaRPr lang="en-GB" sz="2400" b="0" i="0" dirty="0">
              <a:solidFill>
                <a:schemeClr val="bg1"/>
              </a:solidFill>
              <a:effectLst/>
              <a:latin typeface="Abadi" panose="020B0604020104020204" pitchFamily="34" charset="0"/>
            </a:endParaRPr>
          </a:p>
          <a:p>
            <a:pPr algn="l" rtl="0" fontAlgn="base">
              <a:buNone/>
            </a:pPr>
            <a:r>
              <a:rPr lang="en-GB" sz="2400" dirty="0">
                <a:solidFill>
                  <a:schemeClr val="bg1"/>
                </a:solidFill>
                <a:latin typeface="Abadi" panose="020B0604020104020204" pitchFamily="34" charset="0"/>
              </a:rPr>
              <a:t>No system or process for the team </a:t>
            </a:r>
            <a:r>
              <a:rPr lang="en-GB" sz="2400" b="0" i="0" dirty="0">
                <a:solidFill>
                  <a:schemeClr val="bg1"/>
                </a:solidFill>
                <a:effectLst/>
                <a:latin typeface="Abadi" panose="020B0604020104020204" pitchFamily="34" charset="0"/>
              </a:rPr>
              <a:t>to follow. </a:t>
            </a:r>
          </a:p>
        </p:txBody>
      </p:sp>
    </p:spTree>
    <p:extLst>
      <p:ext uri="{BB962C8B-B14F-4D97-AF65-F5344CB8AC3E}">
        <p14:creationId xmlns:p14="http://schemas.microsoft.com/office/powerpoint/2010/main" val="31771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EF9AC-86AA-4D44-A002-88453490E98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11FC7C-FCD8-EF63-690C-1981307B3012}"/>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10" name="TextBox 9">
            <a:extLst>
              <a:ext uri="{FF2B5EF4-FFF2-40B4-BE49-F238E27FC236}">
                <a16:creationId xmlns:a16="http://schemas.microsoft.com/office/drawing/2014/main" id="{889DB7CA-CE9E-5DE4-564F-8F20AF4F0BD6}"/>
              </a:ext>
            </a:extLst>
          </p:cNvPr>
          <p:cNvSpPr txBox="1"/>
          <p:nvPr/>
        </p:nvSpPr>
        <p:spPr>
          <a:xfrm>
            <a:off x="591415" y="550862"/>
            <a:ext cx="7065820" cy="4893647"/>
          </a:xfrm>
          <a:prstGeom prst="rect">
            <a:avLst/>
          </a:prstGeom>
          <a:noFill/>
        </p:spPr>
        <p:txBody>
          <a:bodyPr wrap="square">
            <a:spAutoFit/>
          </a:bodyPr>
          <a:lstStyle/>
          <a:p>
            <a:pPr fontAlgn="base"/>
            <a:r>
              <a:rPr lang="en-GB" sz="2400" dirty="0">
                <a:solidFill>
                  <a:schemeClr val="bg1"/>
                </a:solidFill>
                <a:latin typeface="Abadi" panose="020B0604020104020204" pitchFamily="34" charset="0"/>
              </a:rPr>
              <a:t>2020  </a:t>
            </a:r>
          </a:p>
          <a:p>
            <a:pPr fontAlgn="base"/>
            <a:r>
              <a:rPr lang="en-GB" sz="2400" dirty="0">
                <a:solidFill>
                  <a:schemeClr val="bg1"/>
                </a:solidFill>
                <a:latin typeface="Abadi" panose="020B0604020104020204" pitchFamily="34" charset="0"/>
              </a:rPr>
              <a:t> </a:t>
            </a:r>
          </a:p>
          <a:p>
            <a:pPr fontAlgn="base"/>
            <a:r>
              <a:rPr lang="en-GB" sz="2400" dirty="0">
                <a:solidFill>
                  <a:schemeClr val="bg1"/>
                </a:solidFill>
                <a:latin typeface="Abadi" panose="020B0604020104020204" pitchFamily="34" charset="0"/>
              </a:rPr>
              <a:t>Asked to do an independent expert valuation for family court. Said yes then realised I could have my day in court. </a:t>
            </a:r>
          </a:p>
          <a:p>
            <a:pPr fontAlgn="base"/>
            <a:endParaRPr lang="en-GB" sz="2400" dirty="0">
              <a:solidFill>
                <a:schemeClr val="bg1"/>
              </a:solidFill>
              <a:latin typeface="Abadi" panose="020B0604020104020204" pitchFamily="34" charset="0"/>
            </a:endParaRPr>
          </a:p>
          <a:p>
            <a:pPr fontAlgn="base"/>
            <a:r>
              <a:rPr lang="en-GB" sz="2400" dirty="0">
                <a:solidFill>
                  <a:schemeClr val="bg1"/>
                </a:solidFill>
                <a:latin typeface="Abadi" panose="020B0604020104020204" pitchFamily="34" charset="0"/>
              </a:rPr>
              <a:t>Was happy with end result but had a page of learnings. </a:t>
            </a:r>
          </a:p>
          <a:p>
            <a:pPr fontAlgn="base"/>
            <a:endParaRPr lang="en-GB" sz="2400" dirty="0">
              <a:solidFill>
                <a:schemeClr val="bg1"/>
              </a:solidFill>
              <a:latin typeface="Abadi" panose="020B0604020104020204" pitchFamily="34" charset="0"/>
            </a:endParaRPr>
          </a:p>
          <a:p>
            <a:pPr fontAlgn="base"/>
            <a:r>
              <a:rPr lang="en-GB" sz="2400" dirty="0">
                <a:solidFill>
                  <a:schemeClr val="bg1"/>
                </a:solidFill>
                <a:latin typeface="Abadi" panose="020B0604020104020204" pitchFamily="34" charset="0"/>
              </a:rPr>
              <a:t>Needed a more robust multiple that I could stand by but not something that took a week to calculate! </a:t>
            </a:r>
          </a:p>
          <a:p>
            <a:pPr fontAlgn="base"/>
            <a:endParaRPr lang="en-GB" sz="2400" dirty="0">
              <a:solidFill>
                <a:schemeClr val="bg1"/>
              </a:solidFill>
              <a:latin typeface="Abadi" panose="020B0604020104020204" pitchFamily="34" charset="0"/>
            </a:endParaRPr>
          </a:p>
          <a:p>
            <a:pPr fontAlgn="base"/>
            <a:r>
              <a:rPr lang="en-GB" sz="2400" dirty="0">
                <a:solidFill>
                  <a:schemeClr val="bg1"/>
                </a:solidFill>
                <a:latin typeface="Abadi" panose="020B0604020104020204" pitchFamily="34" charset="0"/>
              </a:rPr>
              <a:t>Needed to be fair and reasonable.  </a:t>
            </a:r>
          </a:p>
        </p:txBody>
      </p:sp>
    </p:spTree>
    <p:extLst>
      <p:ext uri="{BB962C8B-B14F-4D97-AF65-F5344CB8AC3E}">
        <p14:creationId xmlns:p14="http://schemas.microsoft.com/office/powerpoint/2010/main" val="3395591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6B51E-77C5-17D2-0D0E-E20649C787A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B653BF-8305-1D51-1AEE-F639A45F4B3C}"/>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10" name="TextBox 9">
            <a:extLst>
              <a:ext uri="{FF2B5EF4-FFF2-40B4-BE49-F238E27FC236}">
                <a16:creationId xmlns:a16="http://schemas.microsoft.com/office/drawing/2014/main" id="{414BEB6A-A0D4-B5A3-D217-206CA58F5230}"/>
              </a:ext>
            </a:extLst>
          </p:cNvPr>
          <p:cNvSpPr txBox="1"/>
          <p:nvPr/>
        </p:nvSpPr>
        <p:spPr>
          <a:xfrm>
            <a:off x="731518" y="550862"/>
            <a:ext cx="7592293" cy="3785652"/>
          </a:xfrm>
          <a:prstGeom prst="rect">
            <a:avLst/>
          </a:prstGeom>
          <a:noFill/>
        </p:spPr>
        <p:txBody>
          <a:bodyPr wrap="square">
            <a:spAutoFit/>
          </a:bodyPr>
          <a:lstStyle/>
          <a:p>
            <a:pPr fontAlgn="base"/>
            <a:r>
              <a:rPr lang="en-GB" sz="2400" dirty="0">
                <a:solidFill>
                  <a:schemeClr val="bg1"/>
                </a:solidFill>
                <a:latin typeface="Abadi" panose="020B0604020104020204" pitchFamily="34" charset="0"/>
              </a:rPr>
              <a:t>2021  </a:t>
            </a:r>
          </a:p>
          <a:p>
            <a:pPr fontAlgn="base"/>
            <a:r>
              <a:rPr lang="en-GB" sz="2400" dirty="0">
                <a:solidFill>
                  <a:schemeClr val="bg1"/>
                </a:solidFill>
                <a:latin typeface="Abadi" panose="020B0604020104020204" pitchFamily="34" charset="0"/>
              </a:rPr>
              <a:t> </a:t>
            </a:r>
          </a:p>
          <a:p>
            <a:pPr fontAlgn="base"/>
            <a:r>
              <a:rPr lang="en-GB" sz="2400" dirty="0">
                <a:solidFill>
                  <a:schemeClr val="bg1"/>
                </a:solidFill>
                <a:latin typeface="Abadi" panose="020B0604020104020204" pitchFamily="34" charset="0"/>
              </a:rPr>
              <a:t>Involved in two acquisitions (buying) and needed to support offer with robust valuation. Benefited from time to think clearly during lockdown. </a:t>
            </a:r>
          </a:p>
          <a:p>
            <a:pPr fontAlgn="base"/>
            <a:endParaRPr lang="en-GB" sz="2400" dirty="0">
              <a:solidFill>
                <a:schemeClr val="bg1"/>
              </a:solidFill>
              <a:latin typeface="Abadi" panose="020B0604020104020204" pitchFamily="34" charset="0"/>
            </a:endParaRPr>
          </a:p>
          <a:p>
            <a:pPr fontAlgn="base"/>
            <a:r>
              <a:rPr lang="en-GB" sz="2400" dirty="0">
                <a:solidFill>
                  <a:schemeClr val="bg1"/>
                </a:solidFill>
                <a:latin typeface="Abadi" panose="020B0604020104020204" pitchFamily="34" charset="0"/>
              </a:rPr>
              <a:t>Brought real clarity to understanding of Enterprise Value (EV) and Equity Value (EqV) various completion mechanisms and how we needed to apply these into valuations.  </a:t>
            </a:r>
            <a:endParaRPr lang="en-GB" dirty="0"/>
          </a:p>
        </p:txBody>
      </p:sp>
    </p:spTree>
    <p:extLst>
      <p:ext uri="{BB962C8B-B14F-4D97-AF65-F5344CB8AC3E}">
        <p14:creationId xmlns:p14="http://schemas.microsoft.com/office/powerpoint/2010/main" val="942349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AEE4D-46FC-015C-BC6E-2A1ECB9646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F2E641-BBB6-1F97-64FF-6E7E7846D1D5}"/>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10" name="TextBox 9">
            <a:extLst>
              <a:ext uri="{FF2B5EF4-FFF2-40B4-BE49-F238E27FC236}">
                <a16:creationId xmlns:a16="http://schemas.microsoft.com/office/drawing/2014/main" id="{6DF112B7-1712-7C79-7541-349FCB0FB4B5}"/>
              </a:ext>
            </a:extLst>
          </p:cNvPr>
          <p:cNvSpPr txBox="1"/>
          <p:nvPr/>
        </p:nvSpPr>
        <p:spPr>
          <a:xfrm>
            <a:off x="575423" y="816056"/>
            <a:ext cx="7546111" cy="3416320"/>
          </a:xfrm>
          <a:prstGeom prst="rect">
            <a:avLst/>
          </a:prstGeom>
          <a:noFill/>
        </p:spPr>
        <p:txBody>
          <a:bodyPr wrap="square">
            <a:spAutoFit/>
          </a:bodyPr>
          <a:lstStyle/>
          <a:p>
            <a:pPr fontAlgn="base"/>
            <a:r>
              <a:rPr lang="en-GB" sz="2400" dirty="0">
                <a:solidFill>
                  <a:schemeClr val="bg1"/>
                </a:solidFill>
                <a:latin typeface="Abadi" panose="020B0604020104020204" pitchFamily="34" charset="0"/>
              </a:rPr>
              <a:t>2022  </a:t>
            </a:r>
          </a:p>
          <a:p>
            <a:pPr fontAlgn="base"/>
            <a:r>
              <a:rPr lang="en-GB" sz="2400" dirty="0">
                <a:solidFill>
                  <a:schemeClr val="bg1"/>
                </a:solidFill>
                <a:latin typeface="Abadi" panose="020B0604020104020204" pitchFamily="34" charset="0"/>
              </a:rPr>
              <a:t> </a:t>
            </a:r>
          </a:p>
          <a:p>
            <a:pPr fontAlgn="base"/>
            <a:r>
              <a:rPr lang="en-GB" sz="2400" dirty="0">
                <a:solidFill>
                  <a:schemeClr val="bg1"/>
                </a:solidFill>
                <a:latin typeface="Abadi" panose="020B0604020104020204" pitchFamily="34" charset="0"/>
              </a:rPr>
              <a:t>Instructed on another family court valuation. Created a standard small business multiple guide based on the BDO quarterly multiple guide. Stress tested it against UK 200 and other valuation commentary and reports to ensure was robust. Layered in a review of the company using a business plan model to identify SW that could be backed up.  </a:t>
            </a:r>
          </a:p>
        </p:txBody>
      </p:sp>
    </p:spTree>
    <p:extLst>
      <p:ext uri="{BB962C8B-B14F-4D97-AF65-F5344CB8AC3E}">
        <p14:creationId xmlns:p14="http://schemas.microsoft.com/office/powerpoint/2010/main" val="3626582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7B7E6-1759-F0E5-FDED-FF92AB988E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878F1D-FEA4-E122-78FF-8F5B7152410D}"/>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10" name="TextBox 9">
            <a:extLst>
              <a:ext uri="{FF2B5EF4-FFF2-40B4-BE49-F238E27FC236}">
                <a16:creationId xmlns:a16="http://schemas.microsoft.com/office/drawing/2014/main" id="{E2A5B28E-C269-C4D5-44BA-85765E6E0777}"/>
              </a:ext>
            </a:extLst>
          </p:cNvPr>
          <p:cNvSpPr txBox="1"/>
          <p:nvPr/>
        </p:nvSpPr>
        <p:spPr>
          <a:xfrm>
            <a:off x="443343" y="614044"/>
            <a:ext cx="7546111" cy="5262979"/>
          </a:xfrm>
          <a:prstGeom prst="rect">
            <a:avLst/>
          </a:prstGeom>
          <a:noFill/>
        </p:spPr>
        <p:txBody>
          <a:bodyPr wrap="square">
            <a:spAutoFit/>
          </a:bodyPr>
          <a:lstStyle/>
          <a:p>
            <a:pPr fontAlgn="base"/>
            <a:r>
              <a:rPr lang="en-GB" sz="2400" dirty="0">
                <a:solidFill>
                  <a:schemeClr val="bg1"/>
                </a:solidFill>
                <a:latin typeface="Abadi" panose="020B0604020104020204" pitchFamily="34" charset="0"/>
              </a:rPr>
              <a:t>2023 onwards  </a:t>
            </a:r>
          </a:p>
          <a:p>
            <a:pPr fontAlgn="base"/>
            <a:r>
              <a:rPr lang="en-GB" sz="2400" dirty="0">
                <a:solidFill>
                  <a:schemeClr val="bg1"/>
                </a:solidFill>
                <a:latin typeface="Abadi" panose="020B0604020104020204" pitchFamily="34" charset="0"/>
              </a:rPr>
              <a:t> </a:t>
            </a:r>
          </a:p>
          <a:p>
            <a:pPr fontAlgn="base"/>
            <a:r>
              <a:rPr lang="en-GB" sz="2400" dirty="0">
                <a:solidFill>
                  <a:schemeClr val="bg1"/>
                </a:solidFill>
                <a:latin typeface="Abadi" panose="020B0604020104020204" pitchFamily="34" charset="0"/>
              </a:rPr>
              <a:t>Created two templates for valuations. Lite version for vanity valuations and full version for others. </a:t>
            </a:r>
          </a:p>
          <a:p>
            <a:pPr fontAlgn="base"/>
            <a:endParaRPr lang="en-GB" sz="2400" dirty="0">
              <a:solidFill>
                <a:schemeClr val="bg1"/>
              </a:solidFill>
              <a:latin typeface="Abadi" panose="020B0604020104020204" pitchFamily="34" charset="0"/>
            </a:endParaRPr>
          </a:p>
          <a:p>
            <a:pPr fontAlgn="base"/>
            <a:r>
              <a:rPr lang="en-GB" sz="2400" dirty="0">
                <a:solidFill>
                  <a:schemeClr val="bg1"/>
                </a:solidFill>
                <a:latin typeface="Abadi" panose="020B0604020104020204" pitchFamily="34" charset="0"/>
              </a:rPr>
              <a:t>Started to refresh the multiple guide each quarter and we built a set of processes that ensured we could undertake the valuations more efficiently. </a:t>
            </a:r>
          </a:p>
          <a:p>
            <a:pPr fontAlgn="base"/>
            <a:endParaRPr lang="en-GB" sz="2400" dirty="0">
              <a:solidFill>
                <a:schemeClr val="bg1"/>
              </a:solidFill>
              <a:latin typeface="Abadi" panose="020B0604020104020204" pitchFamily="34" charset="0"/>
            </a:endParaRPr>
          </a:p>
          <a:p>
            <a:pPr fontAlgn="base"/>
            <a:r>
              <a:rPr lang="en-GB" sz="2400" dirty="0">
                <a:solidFill>
                  <a:schemeClr val="bg1"/>
                </a:solidFill>
                <a:latin typeface="Abadi" panose="020B0604020104020204" pitchFamily="34" charset="0"/>
              </a:rPr>
              <a:t>We attach the multiple guide to the valuation providing the starting point for our multiple which we then adjust for strengths and weaknesses in the business model, size and lack of marketability. </a:t>
            </a:r>
          </a:p>
          <a:p>
            <a:pPr fontAlgn="base"/>
            <a:r>
              <a:rPr lang="en-GB" sz="2400" dirty="0">
                <a:solidFill>
                  <a:schemeClr val="bg1"/>
                </a:solidFill>
                <a:latin typeface="Abadi" panose="020B0604020104020204" pitchFamily="34" charset="0"/>
              </a:rPr>
              <a:t> </a:t>
            </a:r>
          </a:p>
        </p:txBody>
      </p:sp>
    </p:spTree>
    <p:extLst>
      <p:ext uri="{BB962C8B-B14F-4D97-AF65-F5344CB8AC3E}">
        <p14:creationId xmlns:p14="http://schemas.microsoft.com/office/powerpoint/2010/main" val="3010126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E8BFF-1222-543D-ECCA-E46C0092EC1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AB2E39-DC2C-DEFE-93D2-E690DC5873FE}"/>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10" name="TextBox 9">
            <a:extLst>
              <a:ext uri="{FF2B5EF4-FFF2-40B4-BE49-F238E27FC236}">
                <a16:creationId xmlns:a16="http://schemas.microsoft.com/office/drawing/2014/main" id="{90DEC48B-7315-7913-A589-A2E5F008C26B}"/>
              </a:ext>
            </a:extLst>
          </p:cNvPr>
          <p:cNvSpPr txBox="1"/>
          <p:nvPr/>
        </p:nvSpPr>
        <p:spPr>
          <a:xfrm>
            <a:off x="636383" y="550862"/>
            <a:ext cx="7546111" cy="3416320"/>
          </a:xfrm>
          <a:prstGeom prst="rect">
            <a:avLst/>
          </a:prstGeom>
          <a:noFill/>
        </p:spPr>
        <p:txBody>
          <a:bodyPr wrap="square">
            <a:spAutoFit/>
          </a:bodyPr>
          <a:lstStyle/>
          <a:p>
            <a:pPr fontAlgn="base"/>
            <a:r>
              <a:rPr lang="en-GB" sz="2400" dirty="0">
                <a:solidFill>
                  <a:schemeClr val="bg1"/>
                </a:solidFill>
                <a:latin typeface="Abadi" panose="020B0604020104020204" pitchFamily="34" charset="0"/>
              </a:rPr>
              <a:t>2024/5  </a:t>
            </a:r>
          </a:p>
          <a:p>
            <a:pPr fontAlgn="base"/>
            <a:r>
              <a:rPr lang="en-GB" sz="2400" dirty="0">
                <a:solidFill>
                  <a:schemeClr val="bg1"/>
                </a:solidFill>
                <a:latin typeface="Abadi" panose="020B0604020104020204" pitchFamily="34" charset="0"/>
              </a:rPr>
              <a:t> </a:t>
            </a:r>
          </a:p>
          <a:p>
            <a:pPr fontAlgn="base"/>
            <a:r>
              <a:rPr lang="en-GB" sz="2400" dirty="0">
                <a:solidFill>
                  <a:schemeClr val="bg1"/>
                </a:solidFill>
                <a:latin typeface="Abadi" panose="020B0604020104020204" pitchFamily="34" charset="0"/>
              </a:rPr>
              <a:t>Instructed on 6 family court valuations as an independent expert and 2 instructions acting for one side. In one case we gave advice to the solicitor which helped reduce the valuation by £1.5m. Created an online assessment tool to gather information which makes it easy to collate and record info.  </a:t>
            </a:r>
          </a:p>
          <a:p>
            <a:pPr fontAlgn="base"/>
            <a:r>
              <a:rPr lang="en-GB" sz="2400" dirty="0">
                <a:solidFill>
                  <a:schemeClr val="bg1"/>
                </a:solidFill>
                <a:latin typeface="Abadi" panose="020B0604020104020204" pitchFamily="34" charset="0"/>
              </a:rPr>
              <a:t> </a:t>
            </a:r>
          </a:p>
        </p:txBody>
      </p:sp>
      <p:pic>
        <p:nvPicPr>
          <p:cNvPr id="1028" name="Picture 4" descr="Content Snare">
            <a:extLst>
              <a:ext uri="{FF2B5EF4-FFF2-40B4-BE49-F238E27FC236}">
                <a16:creationId xmlns:a16="http://schemas.microsoft.com/office/drawing/2014/main" id="{5F361501-4EE0-1C33-DB4F-BA5F104128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718" y="4594665"/>
            <a:ext cx="1293927" cy="129392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41A3A18-2B24-5925-DE0F-3F4FAB150E70}"/>
              </a:ext>
            </a:extLst>
          </p:cNvPr>
          <p:cNvSpPr txBox="1"/>
          <p:nvPr/>
        </p:nvSpPr>
        <p:spPr>
          <a:xfrm>
            <a:off x="1864771" y="4779963"/>
            <a:ext cx="6202906" cy="923330"/>
          </a:xfrm>
          <a:prstGeom prst="rect">
            <a:avLst/>
          </a:prstGeom>
          <a:noFill/>
        </p:spPr>
        <p:txBody>
          <a:bodyPr wrap="square">
            <a:spAutoFit/>
          </a:bodyPr>
          <a:lstStyle/>
          <a:p>
            <a:r>
              <a:rPr lang="en-GB" sz="5400" dirty="0">
                <a:solidFill>
                  <a:schemeClr val="bg1"/>
                </a:solidFill>
                <a:latin typeface="Abadi" panose="020B0604020104020204" pitchFamily="34" charset="0"/>
              </a:rPr>
              <a:t>Content Snare</a:t>
            </a:r>
            <a:endParaRPr lang="en-GB" sz="5400" dirty="0"/>
          </a:p>
        </p:txBody>
      </p:sp>
    </p:spTree>
    <p:extLst>
      <p:ext uri="{BB962C8B-B14F-4D97-AF65-F5344CB8AC3E}">
        <p14:creationId xmlns:p14="http://schemas.microsoft.com/office/powerpoint/2010/main" val="4193225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E13D8-1492-F861-42F8-3FD8446ACFC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42F29C-E1EE-2B50-F8EF-7E98FF842428}"/>
              </a:ext>
            </a:extLst>
          </p:cNvPr>
          <p:cNvSpPr>
            <a:spLocks noGrp="1"/>
          </p:cNvSpPr>
          <p:nvPr>
            <p:ph type="subTitle" idx="4294967295"/>
          </p:nvPr>
        </p:nvSpPr>
        <p:spPr>
          <a:xfrm>
            <a:off x="0" y="4779963"/>
            <a:ext cx="4124325" cy="1527175"/>
          </a:xfrm>
        </p:spPr>
        <p:txBody>
          <a:bodyPr/>
          <a:lstStyle/>
          <a:p>
            <a:pPr marL="0" indent="0">
              <a:buNone/>
            </a:pPr>
            <a:endParaRPr lang="en-US" dirty="0">
              <a:cs typeface="Calibri"/>
            </a:endParaRPr>
          </a:p>
          <a:p>
            <a:pPr lvl="1">
              <a:buClr>
                <a:srgbClr val="FFFFFF"/>
              </a:buClr>
            </a:pPr>
            <a:endParaRPr lang="en-US" dirty="0">
              <a:cs typeface="Calibri"/>
            </a:endParaRPr>
          </a:p>
        </p:txBody>
      </p:sp>
      <p:sp>
        <p:nvSpPr>
          <p:cNvPr id="10" name="TextBox 9">
            <a:extLst>
              <a:ext uri="{FF2B5EF4-FFF2-40B4-BE49-F238E27FC236}">
                <a16:creationId xmlns:a16="http://schemas.microsoft.com/office/drawing/2014/main" id="{39B458D3-D424-222B-84F6-9D8619677235}"/>
              </a:ext>
            </a:extLst>
          </p:cNvPr>
          <p:cNvSpPr txBox="1"/>
          <p:nvPr/>
        </p:nvSpPr>
        <p:spPr>
          <a:xfrm>
            <a:off x="687183" y="583564"/>
            <a:ext cx="7546111" cy="4154984"/>
          </a:xfrm>
          <a:prstGeom prst="rect">
            <a:avLst/>
          </a:prstGeom>
          <a:noFill/>
        </p:spPr>
        <p:txBody>
          <a:bodyPr wrap="square">
            <a:spAutoFit/>
          </a:bodyPr>
          <a:lstStyle/>
          <a:p>
            <a:pPr fontAlgn="base"/>
            <a:r>
              <a:rPr lang="en-GB" sz="2400" dirty="0">
                <a:solidFill>
                  <a:schemeClr val="bg1"/>
                </a:solidFill>
                <a:latin typeface="Abadi" panose="020B0604020104020204" pitchFamily="34" charset="0"/>
              </a:rPr>
              <a:t>The future  </a:t>
            </a:r>
          </a:p>
          <a:p>
            <a:pPr fontAlgn="base"/>
            <a:r>
              <a:rPr lang="en-GB" sz="2400" dirty="0">
                <a:solidFill>
                  <a:schemeClr val="bg1"/>
                </a:solidFill>
                <a:latin typeface="Abadi" panose="020B0604020104020204" pitchFamily="34" charset="0"/>
              </a:rPr>
              <a:t> </a:t>
            </a:r>
          </a:p>
          <a:p>
            <a:pPr fontAlgn="base"/>
            <a:r>
              <a:rPr lang="en-GB" sz="2400" dirty="0">
                <a:solidFill>
                  <a:schemeClr val="bg1"/>
                </a:solidFill>
                <a:latin typeface="Abadi" panose="020B0604020104020204" pitchFamily="34" charset="0"/>
              </a:rPr>
              <a:t>Attended a four day valuation course in early 2025. This validated our model and thinking. </a:t>
            </a:r>
          </a:p>
          <a:p>
            <a:pPr fontAlgn="base"/>
            <a:endParaRPr lang="en-GB" sz="2400" dirty="0">
              <a:solidFill>
                <a:schemeClr val="bg1"/>
              </a:solidFill>
              <a:latin typeface="Abadi" panose="020B0604020104020204" pitchFamily="34" charset="0"/>
            </a:endParaRPr>
          </a:p>
          <a:p>
            <a:pPr fontAlgn="base"/>
            <a:r>
              <a:rPr lang="en-GB" sz="2400" dirty="0">
                <a:solidFill>
                  <a:schemeClr val="bg1"/>
                </a:solidFill>
                <a:latin typeface="Abadi" panose="020B0604020104020204" pitchFamily="34" charset="0"/>
              </a:rPr>
              <a:t>Looking to build out a cash flow based model and integrate IP valuations. </a:t>
            </a:r>
          </a:p>
          <a:p>
            <a:pPr fontAlgn="base"/>
            <a:endParaRPr lang="en-GB" sz="2400" dirty="0">
              <a:solidFill>
                <a:schemeClr val="bg1"/>
              </a:solidFill>
              <a:latin typeface="Abadi" panose="020B0604020104020204" pitchFamily="34" charset="0"/>
            </a:endParaRPr>
          </a:p>
          <a:p>
            <a:pPr fontAlgn="base"/>
            <a:r>
              <a:rPr lang="en-GB" sz="2400" dirty="0">
                <a:solidFill>
                  <a:schemeClr val="bg1"/>
                </a:solidFill>
                <a:latin typeface="Abadi" panose="020B0604020104020204" pitchFamily="34" charset="0"/>
              </a:rPr>
              <a:t>Undertaking training for family solicitors to build pipeline and relationships. </a:t>
            </a:r>
          </a:p>
          <a:p>
            <a:pPr fontAlgn="base"/>
            <a:r>
              <a:rPr lang="en-GB" sz="2400" dirty="0">
                <a:solidFill>
                  <a:schemeClr val="bg1"/>
                </a:solidFill>
                <a:latin typeface="Abadi" panose="020B0604020104020204" pitchFamily="34" charset="0"/>
              </a:rPr>
              <a:t> </a:t>
            </a:r>
          </a:p>
        </p:txBody>
      </p:sp>
    </p:spTree>
    <p:extLst>
      <p:ext uri="{BB962C8B-B14F-4D97-AF65-F5344CB8AC3E}">
        <p14:creationId xmlns:p14="http://schemas.microsoft.com/office/powerpoint/2010/main" val="1389287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1427</TotalTime>
  <Words>1014</Words>
  <Application>Microsoft Office PowerPoint</Application>
  <PresentationFormat>Widescreen</PresentationFormat>
  <Paragraphs>119</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Abadi</vt:lpstr>
      <vt:lpstr>Aptos</vt:lpstr>
      <vt:lpstr>Aptos Display</vt:lpstr>
      <vt:lpstr>Arial</vt:lpstr>
      <vt:lpstr>Calibri</vt:lpstr>
      <vt:lpstr>Office Theme</vt:lpstr>
      <vt:lpstr>Valuation learning &amp; reflections CFN 24/9</vt:lpstr>
      <vt:lpstr>The best way to start anything is with a quick overview of the journey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Six learnings from our journey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Hallsworth</dc:creator>
  <cp:lastModifiedBy>Richard Hallsworth</cp:lastModifiedBy>
  <cp:revision>5</cp:revision>
  <dcterms:created xsi:type="dcterms:W3CDTF">2025-09-23T08:46:08Z</dcterms:created>
  <dcterms:modified xsi:type="dcterms:W3CDTF">2025-09-24T08:35:02Z</dcterms:modified>
</cp:coreProperties>
</file>