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523" r:id="rId2"/>
    <p:sldId id="286" r:id="rId3"/>
    <p:sldId id="314" r:id="rId4"/>
    <p:sldId id="312" r:id="rId5"/>
    <p:sldId id="328" r:id="rId6"/>
    <p:sldId id="310" r:id="rId7"/>
    <p:sldId id="522" r:id="rId8"/>
    <p:sldId id="527" r:id="rId9"/>
    <p:sldId id="526" r:id="rId10"/>
    <p:sldId id="333" r:id="rId11"/>
    <p:sldId id="257" r:id="rId12"/>
    <p:sldId id="524" r:id="rId13"/>
    <p:sldId id="5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7"/>
    <p:restoredTop sz="91507"/>
  </p:normalViewPr>
  <p:slideViewPr>
    <p:cSldViewPr snapToGrid="0">
      <p:cViewPr varScale="1">
        <p:scale>
          <a:sx n="63" d="100"/>
          <a:sy n="63" d="100"/>
        </p:scale>
        <p:origin x="90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3BEF-03D2-4649-A746-3EA8DB13348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D9268-119D-CD4D-827F-4F8F3E06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F98D-224F-0DEC-9F3D-BFFF5C6C3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5FCA0-268F-8108-4B74-D2C89D1C1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6CE98-956C-8502-0B4C-76F512A0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07615-5619-FEEE-1365-08248A8B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Proprietary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5F680-FED1-60D8-B76E-97F963F0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4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3CB1-175E-1B75-FD2E-B3390899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3CA3E-C18A-3E35-3F7F-1C30FBCA7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93FC5-B35A-6982-6A2D-F031EDD3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5AC2E-835B-2971-E282-BF3CFA8C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Proprietary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F5F98-29EB-7C1B-A860-A4BCE5E8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4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A6C2E-5D4B-BF39-7A2E-10346C551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18474-9814-2C1B-ACCB-D6FB096BB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1D953-8BA2-78D8-EDFA-29B50CA5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FCAD5-FCA8-39AD-0CE1-C78E8407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Proprietary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7E85A-0B13-BB6B-8E7D-FCE50EFF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81E6C-A841-2148-AC26-FF7B5B68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2DE192-AF76-A84C-982C-D8F94115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4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6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54E4-0E86-E3E8-0D35-95DA13FE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BEA03-B058-D352-42C7-A03D7F668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70C97-3F8D-0D19-C0DB-F764D3BA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527D2-DCCE-1653-3360-82A5D2CB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Proprietary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EB39C-FBCA-0C85-4F35-A5AAFAC4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8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37BD-F6B8-42AA-20AC-A4A45673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5A2F3-1CCE-BAB8-1CB5-1BA746FE2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F91B7-ABFE-A49A-8600-DF220478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0A36D-9D20-B339-9448-F45A88AA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Proprietary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7AC1E-6B48-C989-4775-0EBEB00E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7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2D41-21EA-4556-CAF9-34FDAD77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FBE4-E77C-D733-57FE-0975CDCC0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4C56D-13F3-7617-CC1E-632169AE2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2F558-B6C9-B9EA-20FD-37FE752A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B35BF-0EF7-8345-E0E4-9E1557A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Proprietary &amp;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51033-0E93-593C-99C3-9929FE20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9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BC0B-A99F-A2FA-B119-99F42F3B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21A68-53BD-8CCF-B4AA-CC554961A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5D895-DAB5-B948-8219-4A8E2B670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40E5F-1538-4287-A9DD-558DECCF4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54858-DD24-921B-48DB-7F4C4E2DD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383903-6DCA-CDC0-E4B5-CB3D17DA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BCF7A-1913-D5A3-D173-A9319CFF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Proprietary &amp;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567F5-739A-3D04-246B-228E7F53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4DB9-EA05-D227-B493-5D6C72AA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DDE821-86C4-5E89-8670-8AFFF275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F3774-6925-41E8-8DE9-02BA821E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Proprietary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1432A-A950-1C41-BE17-906C2F4B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58537-98BA-1B76-FB35-54687A67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354A5-87FE-09A1-BEFE-087103C4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Proprietary &amp;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77F87-9AC1-457C-9CD6-6C5B20CA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5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A267-E2CB-42EA-67BC-1E91F68E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D6F50-A378-0776-865D-4DA815C6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81568-615C-0A90-7272-D94330E80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30099-6F69-132E-372B-7188537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67B9F-A086-E107-054C-C7945170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Proprietary &amp;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4F2FE-DDBE-B275-7C4F-4FFF6A5F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6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4F19-3D54-174D-0C9F-6D30560E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24BEFA-02F7-1C8D-0005-C06FCFB22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F7C95-E504-F7D6-04A3-C142E2F19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D2D5F-055E-EFAE-9AB6-8423582A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863DD-DE05-1DF0-5D1B-E52FB927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Proprietary &amp;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04E1E-CB1C-FF95-6844-F45D551D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D2BB42-8F2F-9403-BE81-67E18408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7DF83-FCC4-353C-F690-79BED2C6F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DCEDB-6C42-A587-AB20-5334B20C5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FF57A-4B26-5FDB-B4FF-44481E1F1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2025 Proprietary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3E45A-6181-AB28-EB72-FA2598FAD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E1997-5BF4-4D4B-9492-732C1F5B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D2C59-D27A-CCAC-FA8D-F07E57576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The CFN </a:t>
            </a:r>
            <a:r>
              <a:rPr lang="en-US" sz="4800" dirty="0">
                <a:solidFill>
                  <a:srgbClr val="FFFFFF"/>
                </a:solidFill>
              </a:rPr>
              <a:t>- The World of ETA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FAE28-E51E-1D88-A76D-CDDC0AD58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Simon Webster</a:t>
            </a:r>
          </a:p>
        </p:txBody>
      </p:sp>
    </p:spTree>
    <p:extLst>
      <p:ext uri="{BB962C8B-B14F-4D97-AF65-F5344CB8AC3E}">
        <p14:creationId xmlns:p14="http://schemas.microsoft.com/office/powerpoint/2010/main" val="125435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A2110-F4F4-9524-F64A-B2506EF4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292005"/>
            <a:ext cx="6716272" cy="4273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A9E6F-5627-B671-1F4E-F1B33391E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484632"/>
            <a:ext cx="4094005" cy="58887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44D34-DE35-618A-177B-A2BCE4F8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E2D960F5-31AC-DEA4-1132-853D3F561E39}"/>
              </a:ext>
            </a:extLst>
          </p:cNvPr>
          <p:cNvSpPr txBox="1">
            <a:spLocks/>
          </p:cNvSpPr>
          <p:nvPr/>
        </p:nvSpPr>
        <p:spPr>
          <a:xfrm>
            <a:off x="4038600" y="641198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© 2025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1087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010EC-4513-7658-2D98-068637C0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Growth…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17300-A60D-C1B9-4919-92C81EF16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848376"/>
            <a:ext cx="7225748" cy="51612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DA0D5-9D7B-20A6-1815-EFD2DF42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B2813064-7B2C-2E9C-713C-292D3EC5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3804" y="6371410"/>
            <a:ext cx="4114800" cy="365125"/>
          </a:xfrm>
        </p:spPr>
        <p:txBody>
          <a:bodyPr/>
          <a:lstStyle/>
          <a:p>
            <a:r>
              <a:rPr lang="en-US" dirty="0"/>
              <a:t>© 2025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3477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010EC-4513-7658-2D98-068637C0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Searcher backgrounds</a:t>
            </a:r>
          </a:p>
        </p:txBody>
      </p:sp>
      <p:pic>
        <p:nvPicPr>
          <p:cNvPr id="6" name="Picture 5" descr="A table with numbers and text&#10;&#10;Description automatically generated">
            <a:extLst>
              <a:ext uri="{FF2B5EF4-FFF2-40B4-BE49-F238E27FC236}">
                <a16:creationId xmlns:a16="http://schemas.microsoft.com/office/drawing/2014/main" id="{109F72E6-5A17-8C50-E839-F6931A8DF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387" y="467208"/>
            <a:ext cx="5671830" cy="592358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A4D2B9-B6FB-77E0-6422-E657DD7D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56F082EE-4256-46B9-201C-3CABB1300823}"/>
              </a:ext>
            </a:extLst>
          </p:cNvPr>
          <p:cNvSpPr txBox="1">
            <a:spLocks/>
          </p:cNvSpPr>
          <p:nvPr/>
        </p:nvSpPr>
        <p:spPr>
          <a:xfrm>
            <a:off x="4303645" y="64906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2025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71134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010EC-4513-7658-2D98-068637C0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Returns</a:t>
            </a:r>
          </a:p>
        </p:txBody>
      </p:sp>
      <p:pic>
        <p:nvPicPr>
          <p:cNvPr id="5" name="Picture 4" descr="A graph of a study&#10;&#10;Description automatically generated with medium confidence">
            <a:extLst>
              <a:ext uri="{FF2B5EF4-FFF2-40B4-BE49-F238E27FC236}">
                <a16:creationId xmlns:a16="http://schemas.microsoft.com/office/drawing/2014/main" id="{2871104E-901F-83E8-A05C-2F9DD02C2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781" y="307835"/>
            <a:ext cx="6347045" cy="639715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0219E5-7ED0-8989-359F-E710E249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678"/>
            <a:ext cx="4114800" cy="365125"/>
          </a:xfrm>
        </p:spPr>
        <p:txBody>
          <a:bodyPr/>
          <a:lstStyle/>
          <a:p>
            <a:r>
              <a:rPr lang="en-US" dirty="0"/>
              <a:t>© 2025 Proprietary &amp;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BD206-A47E-CB13-B8E0-130FF971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1997-5BF4-4D4B-9492-732C1F5B35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4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2DFCA1A-1778-47AF-80DD-F4273EFEEE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2DFCA1A-1778-47AF-80DD-F4273EFEEE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80757A4-B520-46F2-B68C-5846AD973F3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CA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D60F9-AB81-4DC0-9389-76F2701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1DF6EE-68E8-43E9-BF34-D15D898934F3}"/>
              </a:ext>
            </a:extLst>
          </p:cNvPr>
          <p:cNvSpPr/>
          <p:nvPr/>
        </p:nvSpPr>
        <p:spPr>
          <a:xfrm>
            <a:off x="2254646" y="1287686"/>
            <a:ext cx="7682711" cy="4282628"/>
          </a:xfrm>
          <a:prstGeom prst="rect">
            <a:avLst/>
          </a:prstGeom>
          <a:solidFill>
            <a:srgbClr val="FFFFFF"/>
          </a:solidFill>
          <a:ln w="15875">
            <a:solidFill>
              <a:srgbClr val="001E62"/>
            </a:solidFill>
          </a:ln>
          <a:effectLst>
            <a:outerShdw blurRad="50800" dist="35921" dir="2700002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CA" sz="11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7FB9D-E14F-4503-86D4-6F3E17F887B6}"/>
              </a:ext>
            </a:extLst>
          </p:cNvPr>
          <p:cNvSpPr/>
          <p:nvPr/>
        </p:nvSpPr>
        <p:spPr>
          <a:xfrm>
            <a:off x="2418197" y="1443841"/>
            <a:ext cx="7355609" cy="34470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1E62"/>
                </a:solidFill>
              </a:rPr>
              <a:t>Simon Webster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E62"/>
                </a:solidFill>
              </a:rPr>
              <a:t>MBA 1989 -1991 @ LBS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E62"/>
                </a:solidFill>
              </a:rPr>
              <a:t>Wanted to be an entrepreneur but… I did not have the ‘big’ idea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E62"/>
                </a:solidFill>
              </a:rPr>
              <a:t>Heard about - and decided to do - a (T)SF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E62"/>
                </a:solidFill>
              </a:rPr>
              <a:t>First outside the USA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E62"/>
                </a:solidFill>
              </a:rPr>
              <a:t>5th person Worldwide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9ACAE9-F5E6-1CE4-E603-E6F01CC6BEFD}"/>
              </a:ext>
            </a:extLst>
          </p:cNvPr>
          <p:cNvSpPr txBox="1">
            <a:spLocks/>
          </p:cNvSpPr>
          <p:nvPr/>
        </p:nvSpPr>
        <p:spPr>
          <a:xfrm>
            <a:off x="4038600" y="641198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© 2025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674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0BD602-FF61-4A75-9EBE-A7F848D0DBFF}"/>
              </a:ext>
            </a:extLst>
          </p:cNvPr>
          <p:cNvSpPr/>
          <p:nvPr/>
        </p:nvSpPr>
        <p:spPr>
          <a:xfrm>
            <a:off x="1993385" y="975895"/>
            <a:ext cx="7994659" cy="5215334"/>
          </a:xfrm>
          <a:prstGeom prst="rect">
            <a:avLst/>
          </a:prstGeom>
          <a:solidFill>
            <a:srgbClr val="FFFFFF"/>
          </a:solidFill>
          <a:ln w="15875">
            <a:solidFill>
              <a:srgbClr val="001E62"/>
            </a:solidFill>
          </a:ln>
          <a:effectLst>
            <a:outerShdw blurRad="50800" dist="35921" dir="2700002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CA" sz="11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2DFCA1A-1778-47AF-80DD-F4273EFEEE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2DFCA1A-1778-47AF-80DD-F4273EFEEE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80757A4-B520-46F2-B68C-5846AD973F3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CA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D60F9-AB81-4DC0-9389-76F2701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7FB9D-E14F-4503-86D4-6F3E17F887B6}"/>
              </a:ext>
            </a:extLst>
          </p:cNvPr>
          <p:cNvSpPr/>
          <p:nvPr/>
        </p:nvSpPr>
        <p:spPr>
          <a:xfrm>
            <a:off x="2090174" y="1037928"/>
            <a:ext cx="7801078" cy="13234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1E62"/>
                </a:solidFill>
              </a:rPr>
              <a:t>What did I do?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My search – 6 months fundraising, 3.5 year search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Bought a prosthetics and orthotics company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53AC82-F32C-48CA-AF32-85582E441E35}"/>
              </a:ext>
            </a:extLst>
          </p:cNvPr>
          <p:cNvGraphicFramePr>
            <a:graphicFrameLocks noGrp="1"/>
          </p:cNvGraphicFramePr>
          <p:nvPr/>
        </p:nvGraphicFramePr>
        <p:xfrm>
          <a:off x="2137385" y="2440909"/>
          <a:ext cx="7706656" cy="307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664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Year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6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£3.5m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£30m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6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EBITDA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£0.4m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£2.5m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55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Market:</a:t>
                      </a:r>
                    </a:p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Prosthetics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2A3A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8%  16 players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2A3A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30%  Largest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66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Orthotics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0%  1 Clinician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12%  Largest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66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A3A"/>
                          </a:solidFill>
                        </a:rPr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4F5ED17-A9A5-4149-B5B1-608208D7738A}"/>
              </a:ext>
            </a:extLst>
          </p:cNvPr>
          <p:cNvSpPr/>
          <p:nvPr/>
        </p:nvSpPr>
        <p:spPr>
          <a:xfrm>
            <a:off x="2090174" y="5598037"/>
            <a:ext cx="780107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Sold to PE and stayed as CEO for 2 years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4D077A02-0220-2DC7-4E52-254BFAB96BB1}"/>
              </a:ext>
            </a:extLst>
          </p:cNvPr>
          <p:cNvSpPr txBox="1">
            <a:spLocks/>
          </p:cNvSpPr>
          <p:nvPr/>
        </p:nvSpPr>
        <p:spPr>
          <a:xfrm>
            <a:off x="4038600" y="641198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© 2025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3718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CF5E7CB-5E5C-4BD3-8786-92053BC7B7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CF5E7CB-5E5C-4BD3-8786-92053BC7B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506926-81ED-4036-8291-EE3299F4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EC_EC_EC_EC_EC_EC_EC_EC_MA4.1203450201" descr="D6CDCC58-E1A2-4B46-A078-5E2FC5114963">
            <a:extLst>
              <a:ext uri="{FF2B5EF4-FFF2-40B4-BE49-F238E27FC236}">
                <a16:creationId xmlns:a16="http://schemas.microsoft.com/office/drawing/2014/main" id="{B53F5703-182A-40DC-98D9-A998FD6D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4936" y="702291"/>
            <a:ext cx="7323415" cy="560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583DC38D-6374-FE5F-2A22-3E47CD925CA9}"/>
              </a:ext>
            </a:extLst>
          </p:cNvPr>
          <p:cNvSpPr txBox="1">
            <a:spLocks/>
          </p:cNvSpPr>
          <p:nvPr/>
        </p:nvSpPr>
        <p:spPr>
          <a:xfrm>
            <a:off x="4038600" y="641198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© 2025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8510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CF5E7CB-5E5C-4BD3-8786-92053BC7B7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CF5E7CB-5E5C-4BD3-8786-92053BC7B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506926-81ED-4036-8291-EE3299F4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5</a:t>
            </a:fld>
            <a:endParaRPr lang="en-US" dirty="0"/>
          </a:p>
        </p:txBody>
      </p:sp>
      <p:pic>
        <p:nvPicPr>
          <p:cNvPr id="39945" name="Picture 9" descr="teal and orange space shuttle">
            <a:extLst>
              <a:ext uri="{FF2B5EF4-FFF2-40B4-BE49-F238E27FC236}">
                <a16:creationId xmlns:a16="http://schemas.microsoft.com/office/drawing/2014/main" id="{5C391ACA-2EF3-41BA-AA29-5FC1659F1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1" y="960909"/>
            <a:ext cx="6735778" cy="504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75B52292-DD9C-9C2E-AD73-FD3104BF4866}"/>
              </a:ext>
            </a:extLst>
          </p:cNvPr>
          <p:cNvSpPr txBox="1">
            <a:spLocks/>
          </p:cNvSpPr>
          <p:nvPr/>
        </p:nvSpPr>
        <p:spPr>
          <a:xfrm>
            <a:off x="4038600" y="641198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© 2025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2368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2DFCA1A-1778-47AF-80DD-F4273EFEEE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2DFCA1A-1778-47AF-80DD-F4273EFEEE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80757A4-B520-46F2-B68C-5846AD973F3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CA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D60F9-AB81-4DC0-9389-76F2701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624911-F3FC-4B8A-9DD6-2573B5D158BC}"/>
              </a:ext>
            </a:extLst>
          </p:cNvPr>
          <p:cNvSpPr/>
          <p:nvPr/>
        </p:nvSpPr>
        <p:spPr>
          <a:xfrm>
            <a:off x="1776848" y="964504"/>
            <a:ext cx="8555064" cy="5479507"/>
          </a:xfrm>
          <a:prstGeom prst="rect">
            <a:avLst/>
          </a:prstGeom>
          <a:solidFill>
            <a:srgbClr val="FFFFFF"/>
          </a:solidFill>
          <a:ln w="15875">
            <a:solidFill>
              <a:srgbClr val="001E62"/>
            </a:solidFill>
          </a:ln>
          <a:effectLst>
            <a:outerShdw blurRad="50800" dist="35921" dir="2700002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CA" sz="11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7FB9D-E14F-4503-86D4-6F3E17F887B6}"/>
              </a:ext>
            </a:extLst>
          </p:cNvPr>
          <p:cNvSpPr/>
          <p:nvPr/>
        </p:nvSpPr>
        <p:spPr>
          <a:xfrm>
            <a:off x="1818468" y="964504"/>
            <a:ext cx="8555064" cy="6432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1E62"/>
                </a:solidFill>
              </a:rPr>
              <a:t>What have I done since selling the company?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Spreading the word / teaching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Informal sessions at LBS, INSEAD, and IESE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Chair of Advisory Board of SF Centre IESE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Conference / events at Stanford &amp; IESE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Lecture at LBS and Judge Business School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Contributor to search fund textbook and papers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Mentor and sit on various search fund company boards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Shareholder and director at two major turnarounds (one losing £3m p.a. and the other losing £1.3m p.a.; both are now profitable)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7BA991B-0A3C-A6C7-49B6-2BEDAD5903A3}"/>
              </a:ext>
            </a:extLst>
          </p:cNvPr>
          <p:cNvSpPr txBox="1">
            <a:spLocks/>
          </p:cNvSpPr>
          <p:nvPr/>
        </p:nvSpPr>
        <p:spPr>
          <a:xfrm>
            <a:off x="4038600" y="643848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© 2025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0612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537A54-531E-409B-A9AD-70E3EA7167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537A54-531E-409B-A9AD-70E3EA716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C2B996-A99D-428D-81D6-988AA16612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CA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5ECF5-33F7-464E-8262-00D9895D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EE6F97-3DFD-4A73-B828-3DA05FB8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1E62"/>
                </a:solidFill>
                <a:latin typeface="+mn-lt"/>
                <a:ea typeface="+mn-ea"/>
                <a:cs typeface="+mn-cs"/>
              </a:rPr>
              <a:t>ETA alternatives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C005CFB5-A658-9AE5-B927-614B8FFAA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58190"/>
              </p:ext>
            </p:extLst>
          </p:nvPr>
        </p:nvGraphicFramePr>
        <p:xfrm>
          <a:off x="914400" y="1033670"/>
          <a:ext cx="9448800" cy="534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23">
                  <a:extLst>
                    <a:ext uri="{9D8B030D-6E8A-4147-A177-3AD203B41FA5}">
                      <a16:colId xmlns:a16="http://schemas.microsoft.com/office/drawing/2014/main" val="1566739042"/>
                    </a:ext>
                  </a:extLst>
                </a:gridCol>
                <a:gridCol w="2598697">
                  <a:extLst>
                    <a:ext uri="{9D8B030D-6E8A-4147-A177-3AD203B41FA5}">
                      <a16:colId xmlns:a16="http://schemas.microsoft.com/office/drawing/2014/main" val="782542301"/>
                    </a:ext>
                  </a:extLst>
                </a:gridCol>
                <a:gridCol w="2529140">
                  <a:extLst>
                    <a:ext uri="{9D8B030D-6E8A-4147-A177-3AD203B41FA5}">
                      <a16:colId xmlns:a16="http://schemas.microsoft.com/office/drawing/2014/main" val="3717797144"/>
                    </a:ext>
                  </a:extLst>
                </a:gridCol>
                <a:gridCol w="2529140">
                  <a:extLst>
                    <a:ext uri="{9D8B030D-6E8A-4147-A177-3AD203B41FA5}">
                      <a16:colId xmlns:a16="http://schemas.microsoft.com/office/drawing/2014/main" val="1904100325"/>
                    </a:ext>
                  </a:extLst>
                </a:gridCol>
              </a:tblGrid>
              <a:tr h="491609">
                <a:tc>
                  <a:txBody>
                    <a:bodyPr/>
                    <a:lstStyle/>
                    <a:p>
                      <a:pPr algn="l" fontAlgn="t"/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Traditional Search Fund</a:t>
                      </a:r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b"/>
                </a:tc>
                <a:extLst>
                  <a:ext uri="{0D108BD9-81ED-4DB2-BD59-A6C34878D82A}">
                    <a16:rowId xmlns:a16="http://schemas.microsoft.com/office/drawing/2014/main" val="343468251"/>
                  </a:ext>
                </a:extLst>
              </a:tr>
              <a:tr h="164541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Stages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Fundraising</a:t>
                      </a:r>
                    </a:p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Searching</a:t>
                      </a:r>
                    </a:p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Acquisition and fundraising</a:t>
                      </a:r>
                    </a:p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Operating</a:t>
                      </a:r>
                    </a:p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Exit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935277237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Number of Investors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indent="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c. 15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996226303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Largest single investor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Searcher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444835141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Searcher remuneration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c. 2/3rds of post-MBA average salary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4157051125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Searcher equity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25% (solo), 30% (partnerships) based on hurdles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1701482239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Step-up of search capital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50%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828341269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Target business criteria?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 Searcher / investor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896903315"/>
                  </a:ext>
                </a:extLst>
              </a:tr>
            </a:tbl>
          </a:graphicData>
        </a:graphic>
      </p:graphicFrame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5B919728-A96E-B050-F9F7-FD5CE91EFE4F}"/>
              </a:ext>
            </a:extLst>
          </p:cNvPr>
          <p:cNvSpPr txBox="1">
            <a:spLocks/>
          </p:cNvSpPr>
          <p:nvPr/>
        </p:nvSpPr>
        <p:spPr>
          <a:xfrm>
            <a:off x="4038600" y="641198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© 2025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602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537A54-531E-409B-A9AD-70E3EA7167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537A54-531E-409B-A9AD-70E3EA716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C2B996-A99D-428D-81D6-988AA16612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CA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5ECF5-33F7-464E-8262-00D9895D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EE6F97-3DFD-4A73-B828-3DA05FB8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1E62"/>
                </a:solidFill>
                <a:latin typeface="+mn-lt"/>
                <a:ea typeface="+mn-ea"/>
                <a:cs typeface="+mn-cs"/>
              </a:rPr>
              <a:t>ETA alternatives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C005CFB5-A658-9AE5-B927-614B8FFAA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88911"/>
              </p:ext>
            </p:extLst>
          </p:nvPr>
        </p:nvGraphicFramePr>
        <p:xfrm>
          <a:off x="914400" y="1033670"/>
          <a:ext cx="9448800" cy="534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23">
                  <a:extLst>
                    <a:ext uri="{9D8B030D-6E8A-4147-A177-3AD203B41FA5}">
                      <a16:colId xmlns:a16="http://schemas.microsoft.com/office/drawing/2014/main" val="1566739042"/>
                    </a:ext>
                  </a:extLst>
                </a:gridCol>
                <a:gridCol w="2598697">
                  <a:extLst>
                    <a:ext uri="{9D8B030D-6E8A-4147-A177-3AD203B41FA5}">
                      <a16:colId xmlns:a16="http://schemas.microsoft.com/office/drawing/2014/main" val="782542301"/>
                    </a:ext>
                  </a:extLst>
                </a:gridCol>
                <a:gridCol w="2529140">
                  <a:extLst>
                    <a:ext uri="{9D8B030D-6E8A-4147-A177-3AD203B41FA5}">
                      <a16:colId xmlns:a16="http://schemas.microsoft.com/office/drawing/2014/main" val="3717797144"/>
                    </a:ext>
                  </a:extLst>
                </a:gridCol>
                <a:gridCol w="2529140">
                  <a:extLst>
                    <a:ext uri="{9D8B030D-6E8A-4147-A177-3AD203B41FA5}">
                      <a16:colId xmlns:a16="http://schemas.microsoft.com/office/drawing/2014/main" val="1904100325"/>
                    </a:ext>
                  </a:extLst>
                </a:gridCol>
              </a:tblGrid>
              <a:tr h="491609">
                <a:tc>
                  <a:txBody>
                    <a:bodyPr/>
                    <a:lstStyle/>
                    <a:p>
                      <a:pPr algn="l" fontAlgn="t"/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Traditional</a:t>
                      </a:r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Self-Funded Search</a:t>
                      </a:r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b"/>
                </a:tc>
                <a:extLst>
                  <a:ext uri="{0D108BD9-81ED-4DB2-BD59-A6C34878D82A}">
                    <a16:rowId xmlns:a16="http://schemas.microsoft.com/office/drawing/2014/main" val="343468251"/>
                  </a:ext>
                </a:extLst>
              </a:tr>
              <a:tr h="164541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Stages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Fundraising</a:t>
                      </a:r>
                    </a:p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Searching</a:t>
                      </a:r>
                    </a:p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Acquisition and fundraising</a:t>
                      </a:r>
                    </a:p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Operating</a:t>
                      </a:r>
                    </a:p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Exit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Searching</a:t>
                      </a:r>
                    </a:p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Acquisition</a:t>
                      </a:r>
                    </a:p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FUNDRAISING</a:t>
                      </a:r>
                    </a:p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</a:p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Exit</a:t>
                      </a: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935277237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Number of Investors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indent="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c. 15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c. 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996226303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Largest single investor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Searcher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Searcher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444835141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Searcher remuneration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c. 2/3rds of post-MBA average salary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None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4157051125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Searcher equity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25% (solo), 30% (partnerships) based on hurdles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More flexible, often between 50% and 70%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1701482239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Step-up of search capital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50%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828341269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Target business criteria?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 Searcher / investor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 Searcher / size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896903315"/>
                  </a:ext>
                </a:extLst>
              </a:tr>
            </a:tbl>
          </a:graphicData>
        </a:graphic>
      </p:graphicFrame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B0E26EA2-198D-C41F-1429-5B97FB6A2C39}"/>
              </a:ext>
            </a:extLst>
          </p:cNvPr>
          <p:cNvSpPr txBox="1">
            <a:spLocks/>
          </p:cNvSpPr>
          <p:nvPr/>
        </p:nvSpPr>
        <p:spPr>
          <a:xfrm>
            <a:off x="4038600" y="641198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© 2025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0444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537A54-531E-409B-A9AD-70E3EA7167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537A54-531E-409B-A9AD-70E3EA716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C2B996-A99D-428D-81D6-988AA16612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CA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5ECF5-33F7-464E-8262-00D9895D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EE6F97-3DFD-4A73-B828-3DA05FB8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1E62"/>
                </a:solidFill>
                <a:latin typeface="+mn-lt"/>
                <a:ea typeface="+mn-ea"/>
                <a:cs typeface="+mn-cs"/>
              </a:rPr>
              <a:t>ETA alternatives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C005CFB5-A658-9AE5-B927-614B8FFAA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25589"/>
              </p:ext>
            </p:extLst>
          </p:nvPr>
        </p:nvGraphicFramePr>
        <p:xfrm>
          <a:off x="914400" y="1033670"/>
          <a:ext cx="9448800" cy="534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23">
                  <a:extLst>
                    <a:ext uri="{9D8B030D-6E8A-4147-A177-3AD203B41FA5}">
                      <a16:colId xmlns:a16="http://schemas.microsoft.com/office/drawing/2014/main" val="1566739042"/>
                    </a:ext>
                  </a:extLst>
                </a:gridCol>
                <a:gridCol w="2598697">
                  <a:extLst>
                    <a:ext uri="{9D8B030D-6E8A-4147-A177-3AD203B41FA5}">
                      <a16:colId xmlns:a16="http://schemas.microsoft.com/office/drawing/2014/main" val="782542301"/>
                    </a:ext>
                  </a:extLst>
                </a:gridCol>
                <a:gridCol w="2529140">
                  <a:extLst>
                    <a:ext uri="{9D8B030D-6E8A-4147-A177-3AD203B41FA5}">
                      <a16:colId xmlns:a16="http://schemas.microsoft.com/office/drawing/2014/main" val="3717797144"/>
                    </a:ext>
                  </a:extLst>
                </a:gridCol>
                <a:gridCol w="2529140">
                  <a:extLst>
                    <a:ext uri="{9D8B030D-6E8A-4147-A177-3AD203B41FA5}">
                      <a16:colId xmlns:a16="http://schemas.microsoft.com/office/drawing/2014/main" val="1904100325"/>
                    </a:ext>
                  </a:extLst>
                </a:gridCol>
              </a:tblGrid>
              <a:tr h="491609">
                <a:tc>
                  <a:txBody>
                    <a:bodyPr/>
                    <a:lstStyle/>
                    <a:p>
                      <a:pPr algn="l" fontAlgn="t"/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Traditional SF</a:t>
                      </a:r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Self-Funded Search</a:t>
                      </a:r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Sponsor-backed Search</a:t>
                      </a:r>
                      <a:endParaRPr lang="en-CA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b"/>
                </a:tc>
                <a:extLst>
                  <a:ext uri="{0D108BD9-81ED-4DB2-BD59-A6C34878D82A}">
                    <a16:rowId xmlns:a16="http://schemas.microsoft.com/office/drawing/2014/main" val="343468251"/>
                  </a:ext>
                </a:extLst>
              </a:tr>
              <a:tr h="164541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Stages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Fundraising</a:t>
                      </a:r>
                    </a:p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Searching</a:t>
                      </a:r>
                    </a:p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Acquisition and fundraising</a:t>
                      </a:r>
                    </a:p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Operating</a:t>
                      </a:r>
                    </a:p>
                    <a:p>
                      <a:pPr marL="266700" lvl="0" indent="-180975" algn="l" fontAlgn="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Exit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Searching</a:t>
                      </a:r>
                    </a:p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Acquisition</a:t>
                      </a:r>
                    </a:p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FUNDRAISING</a:t>
                      </a:r>
                    </a:p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</a:p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Exit</a:t>
                      </a: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Finding sponsor &amp; terms</a:t>
                      </a:r>
                    </a:p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Searching</a:t>
                      </a:r>
                    </a:p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Acquisition and fundraising</a:t>
                      </a:r>
                    </a:p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</a:p>
                    <a:p>
                      <a:pPr marL="266700" lvl="0" indent="-180975" algn="l" defTabSz="685749" rtl="0" eaLnBrk="1" fontAlgn="t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Exit</a:t>
                      </a: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935277237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Number of Investors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indent="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c. 15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c. 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996226303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Largest single investor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Searcher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Searcher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Sponsor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444835141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Searcher remuneration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c. 2/3rds of post-MBA average salary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None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Yes, agreed with sponsor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4157051125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Searcher equity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25% (solo), 30% (partnerships) based on hurdles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More flexible, often between 50% and 70%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Yes, agreed with sponsor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1701482239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Step-up of search capital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50%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Maybe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828341269"/>
                  </a:ext>
                </a:extLst>
              </a:tr>
              <a:tr h="4916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Target business criteria?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 Searcher / investor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 Searcher / size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tc>
                  <a:txBody>
                    <a:bodyPr/>
                    <a:lstStyle/>
                    <a:p>
                      <a:pPr marL="86400" algn="l" fontAlgn="t"/>
                      <a:r>
                        <a:rPr lang="en-CA" sz="1600" u="none" strike="noStrike" dirty="0">
                          <a:effectLst/>
                          <a:latin typeface="+mn-lt"/>
                        </a:rPr>
                        <a:t> Sponsor dependent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62" marR="6662" marT="6662" marB="0" anchor="ctr"/>
                </a:tc>
                <a:extLst>
                  <a:ext uri="{0D108BD9-81ED-4DB2-BD59-A6C34878D82A}">
                    <a16:rowId xmlns:a16="http://schemas.microsoft.com/office/drawing/2014/main" val="2896903315"/>
                  </a:ext>
                </a:extLst>
              </a:tr>
            </a:tbl>
          </a:graphicData>
        </a:graphic>
      </p:graphicFrame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986CBF4E-653A-A54E-A0B0-5BB79D43F05D}"/>
              </a:ext>
            </a:extLst>
          </p:cNvPr>
          <p:cNvSpPr txBox="1">
            <a:spLocks/>
          </p:cNvSpPr>
          <p:nvPr/>
        </p:nvSpPr>
        <p:spPr>
          <a:xfrm>
            <a:off x="4038600" y="641198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© 2025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827420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e0dZ5mELS3MwqZZRDbt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e0dZ5mELS3MwqZZRDbt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e0dZ5mELS3MwqZZRDb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YrT3Vct2NkoteXIIFl8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YrT3Vct2NkoteXIIFl8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YrT3Vct2NkoteXIIFl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Widescreen</PresentationFormat>
  <Paragraphs>164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Courier New</vt:lpstr>
      <vt:lpstr>Office Theme</vt:lpstr>
      <vt:lpstr>think-cell Slide</vt:lpstr>
      <vt:lpstr>The CFN - The World of 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ETA alternatives</vt:lpstr>
      <vt:lpstr>ETA alternatives</vt:lpstr>
      <vt:lpstr>ETA alternatives</vt:lpstr>
      <vt:lpstr>PowerPoint Presentation</vt:lpstr>
      <vt:lpstr>Growth…</vt:lpstr>
      <vt:lpstr>Searcher backgrounds</vt:lpstr>
      <vt:lpstr>Returns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Webster</dc:creator>
  <cp:lastModifiedBy>Kirsty McGregor</cp:lastModifiedBy>
  <cp:revision>12</cp:revision>
  <dcterms:created xsi:type="dcterms:W3CDTF">2025-09-14T15:24:50Z</dcterms:created>
  <dcterms:modified xsi:type="dcterms:W3CDTF">2025-09-24T10:04:59Z</dcterms:modified>
</cp:coreProperties>
</file>